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2" r:id="rId4"/>
  </p:sldMasterIdLst>
  <p:notesMasterIdLst>
    <p:notesMasterId r:id="rId54"/>
  </p:notesMasterIdLst>
  <p:handoutMasterIdLst>
    <p:handoutMasterId r:id="rId55"/>
  </p:handoutMasterIdLst>
  <p:sldIdLst>
    <p:sldId id="256" r:id="rId5"/>
    <p:sldId id="382" r:id="rId6"/>
    <p:sldId id="10414" r:id="rId7"/>
    <p:sldId id="10251" r:id="rId8"/>
    <p:sldId id="10574" r:id="rId9"/>
    <p:sldId id="10581" r:id="rId10"/>
    <p:sldId id="10216" r:id="rId11"/>
    <p:sldId id="10586" r:id="rId12"/>
    <p:sldId id="10223" r:id="rId13"/>
    <p:sldId id="10217" r:id="rId14"/>
    <p:sldId id="10222" r:id="rId15"/>
    <p:sldId id="10210" r:id="rId16"/>
    <p:sldId id="10570" r:id="rId17"/>
    <p:sldId id="10416" r:id="rId18"/>
    <p:sldId id="10221" r:id="rId19"/>
    <p:sldId id="10587" r:id="rId20"/>
    <p:sldId id="10568" r:id="rId21"/>
    <p:sldId id="10588" r:id="rId22"/>
    <p:sldId id="10434" r:id="rId23"/>
    <p:sldId id="10435" r:id="rId24"/>
    <p:sldId id="10436" r:id="rId25"/>
    <p:sldId id="10437" r:id="rId26"/>
    <p:sldId id="10438" r:id="rId27"/>
    <p:sldId id="10439" r:id="rId28"/>
    <p:sldId id="10477" r:id="rId29"/>
    <p:sldId id="10590" r:id="rId30"/>
    <p:sldId id="10458" r:id="rId31"/>
    <p:sldId id="10442" r:id="rId32"/>
    <p:sldId id="10478" r:id="rId33"/>
    <p:sldId id="10479" r:id="rId34"/>
    <p:sldId id="10480" r:id="rId35"/>
    <p:sldId id="10481" r:id="rId36"/>
    <p:sldId id="10482" r:id="rId37"/>
    <p:sldId id="10485" r:id="rId38"/>
    <p:sldId id="10486" r:id="rId39"/>
    <p:sldId id="10484" r:id="rId40"/>
    <p:sldId id="10487" r:id="rId41"/>
    <p:sldId id="10465" r:id="rId42"/>
    <p:sldId id="10470" r:id="rId43"/>
    <p:sldId id="10467" r:id="rId44"/>
    <p:sldId id="10468" r:id="rId45"/>
    <p:sldId id="10447" r:id="rId46"/>
    <p:sldId id="10448" r:id="rId47"/>
    <p:sldId id="10449" r:id="rId48"/>
    <p:sldId id="10451" r:id="rId49"/>
    <p:sldId id="10452" r:id="rId50"/>
    <p:sldId id="10589" r:id="rId51"/>
    <p:sldId id="10567" r:id="rId52"/>
    <p:sldId id="1044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4E7B3F-8FA0-CA29-6E43-ACD4F6EAC7A6}" name="Riley Edwards" initials="RE" userId="S::REdwards@njeda.com::22bcc9af-e74b-4d52-ba08-af20fdd32d48" providerId="AD"/>
  <p188:author id="{9C779897-AC08-56AF-07A9-55582D6F3C9D}" name="Rucha Gadre" initials="RG" userId="S::RGadre@njeda.com::4a2d65b4-4f4d-4bcc-beda-f682769c1c7d" providerId="AD"/>
  <p188:author id="{8AE328B5-27B1-6762-2B1F-C3BA53208EEE}" name="Ty Blitstein" initials="TB" userId="S::Ty.Blitstein@njeda.com::bb8b48e2-ebbf-4a29-8112-a6a3a43f4d6d" providerId="AD"/>
  <p188:author id="{B5CC9EDE-4B36-51F6-D81E-ECE1EADC7664}" name="Riley Edwards" initials="RE" userId="S::redwards@njeda.com::22bcc9af-e74b-4d52-ba08-af20fdd32d4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97C"/>
    <a:srgbClr val="84BD0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A8D14D-C54A-4642-8A83-F154AD1B7F0E}"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6E26FBE8-0419-4402-84D4-7192D9227186}">
      <dgm:prSet phldrT="[Text]" custT="1"/>
      <dgm:spPr>
        <a:solidFill>
          <a:schemeClr val="tx1"/>
        </a:solidFill>
      </dgm:spPr>
      <dgm:t>
        <a:bodyPr/>
        <a:lstStyle/>
        <a:p>
          <a:pPr>
            <a:lnSpc>
              <a:spcPct val="100000"/>
            </a:lnSpc>
            <a:spcAft>
              <a:spcPts val="0"/>
            </a:spcAft>
          </a:pPr>
          <a:r>
            <a:rPr lang="en-US" sz="600" b="1"/>
            <a:t> </a:t>
          </a:r>
        </a:p>
        <a:p>
          <a:pPr>
            <a:lnSpc>
              <a:spcPct val="100000"/>
            </a:lnSpc>
            <a:spcAft>
              <a:spcPts val="0"/>
            </a:spcAft>
          </a:pPr>
          <a:r>
            <a:rPr lang="en-US" sz="1500" b="1"/>
            <a:t>Food Desert Relief Act</a:t>
          </a:r>
        </a:p>
        <a:p>
          <a:pPr>
            <a:lnSpc>
              <a:spcPct val="90000"/>
            </a:lnSpc>
            <a:spcAft>
              <a:spcPct val="35000"/>
            </a:spcAft>
          </a:pPr>
          <a:r>
            <a:rPr lang="en-US" sz="1800"/>
            <a:t> </a:t>
          </a:r>
          <a:br>
            <a:rPr lang="en-US" sz="1250"/>
          </a:br>
          <a:r>
            <a:rPr lang="en-US" sz="1100"/>
            <a:t>$240M in tax credits, grants, loans, and technical assistance to increase food access and develop new approaches to alleviate food deserts</a:t>
          </a:r>
          <a:r>
            <a:rPr lang="en-US" sz="1250"/>
            <a:t>.</a:t>
          </a:r>
          <a:endParaRPr lang="en-US" sz="1200"/>
        </a:p>
      </dgm:t>
    </dgm:pt>
    <dgm:pt modelId="{8F89E2C4-D7AB-42F6-9348-37E7BA624B44}" type="parTrans" cxnId="{9A1278FC-E802-4048-AAD1-FBF70E4807F0}">
      <dgm:prSet/>
      <dgm:spPr/>
      <dgm:t>
        <a:bodyPr/>
        <a:lstStyle/>
        <a:p>
          <a:endParaRPr lang="en-US"/>
        </a:p>
      </dgm:t>
    </dgm:pt>
    <dgm:pt modelId="{FFF4578A-B61B-4417-A4BD-7A4C3F31FFB5}" type="sibTrans" cxnId="{9A1278FC-E802-4048-AAD1-FBF70E4807F0}">
      <dgm:prSet/>
      <dgm:spPr/>
      <dgm:t>
        <a:bodyPr/>
        <a:lstStyle/>
        <a:p>
          <a:endParaRPr lang="en-US"/>
        </a:p>
      </dgm:t>
    </dgm:pt>
    <dgm:pt modelId="{6A594A3D-5FEA-430D-AA26-ADBD2BC0A1ED}">
      <dgm:prSet phldrT="[Text]" custT="1"/>
      <dgm:spPr>
        <a:solidFill>
          <a:schemeClr val="accent2">
            <a:lumMod val="20000"/>
            <a:lumOff val="80000"/>
          </a:schemeClr>
        </a:solidFill>
        <a:ln w="34925">
          <a:solidFill>
            <a:schemeClr val="accent2"/>
          </a:solidFill>
          <a:prstDash val="dash"/>
        </a:ln>
      </dgm:spPr>
      <dgm:t>
        <a:bodyPr/>
        <a:lstStyle/>
        <a:p>
          <a:pPr>
            <a:lnSpc>
              <a:spcPct val="100000"/>
            </a:lnSpc>
            <a:spcAft>
              <a:spcPts val="0"/>
            </a:spcAft>
          </a:pPr>
          <a:r>
            <a:rPr lang="en-US" sz="600" b="1" dirty="0"/>
            <a:t> </a:t>
          </a:r>
          <a:br>
            <a:rPr lang="en-US" sz="1600" b="1" dirty="0"/>
          </a:br>
          <a:r>
            <a:rPr lang="en-US" sz="1400" b="1" dirty="0">
              <a:solidFill>
                <a:schemeClr val="tx1"/>
              </a:solidFill>
            </a:rPr>
            <a:t>Sustain &amp; Serve NJ</a:t>
          </a:r>
        </a:p>
        <a:p>
          <a:pPr>
            <a:lnSpc>
              <a:spcPct val="100000"/>
            </a:lnSpc>
            <a:spcAft>
              <a:spcPts val="0"/>
            </a:spcAft>
          </a:pPr>
          <a:r>
            <a:rPr lang="en-US" sz="1400" b="1" dirty="0">
              <a:solidFill>
                <a:schemeClr val="tx1"/>
              </a:solidFill>
            </a:rPr>
            <a:t>(program closed)</a:t>
          </a:r>
          <a:endParaRPr lang="en-US" sz="1600" b="1" dirty="0">
            <a:solidFill>
              <a:schemeClr val="tx1"/>
            </a:solidFill>
          </a:endParaRPr>
        </a:p>
        <a:p>
          <a:pPr>
            <a:lnSpc>
              <a:spcPct val="90000"/>
            </a:lnSpc>
            <a:spcAft>
              <a:spcPct val="35000"/>
            </a:spcAft>
          </a:pPr>
          <a:r>
            <a:rPr lang="en-US" sz="1800" b="0" dirty="0">
              <a:solidFill>
                <a:schemeClr val="tx1"/>
              </a:solidFill>
            </a:rPr>
            <a:t> </a:t>
          </a:r>
          <a:br>
            <a:rPr lang="en-US" sz="1250" b="0" dirty="0">
              <a:solidFill>
                <a:schemeClr val="tx1"/>
              </a:solidFill>
            </a:rPr>
          </a:br>
          <a:r>
            <a:rPr lang="en-US" sz="1100" b="0" dirty="0">
              <a:solidFill>
                <a:schemeClr val="tx1"/>
              </a:solidFill>
            </a:rPr>
            <a:t>$57.5M grant program for nonprofits to purchase meals from restaurants and distribute those meals at no cost in their community.</a:t>
          </a:r>
        </a:p>
      </dgm:t>
    </dgm:pt>
    <dgm:pt modelId="{945CF559-1FFF-4184-A966-E2B0981E48FF}" type="parTrans" cxnId="{77184352-5492-4C3D-81E3-6FD906386E96}">
      <dgm:prSet/>
      <dgm:spPr/>
      <dgm:t>
        <a:bodyPr/>
        <a:lstStyle/>
        <a:p>
          <a:endParaRPr lang="en-US"/>
        </a:p>
      </dgm:t>
    </dgm:pt>
    <dgm:pt modelId="{3B73DA9F-EEFA-4015-9BCF-9423D3E80826}" type="sibTrans" cxnId="{77184352-5492-4C3D-81E3-6FD906386E96}">
      <dgm:prSet/>
      <dgm:spPr/>
      <dgm:t>
        <a:bodyPr/>
        <a:lstStyle/>
        <a:p>
          <a:endParaRPr lang="en-US"/>
        </a:p>
      </dgm:t>
    </dgm:pt>
    <dgm:pt modelId="{E33C5519-92B6-4691-97AB-C982C8166445}">
      <dgm:prSet phldrT="[Text]" custT="1"/>
      <dgm:spPr/>
      <dgm:t>
        <a:bodyPr/>
        <a:lstStyle/>
        <a:p>
          <a:pPr>
            <a:lnSpc>
              <a:spcPct val="100000"/>
            </a:lnSpc>
            <a:spcAft>
              <a:spcPts val="0"/>
            </a:spcAft>
          </a:pPr>
          <a:r>
            <a:rPr lang="en-US" sz="1400" b="1"/>
            <a:t>Food Security </a:t>
          </a:r>
        </a:p>
        <a:p>
          <a:pPr>
            <a:lnSpc>
              <a:spcPct val="100000"/>
            </a:lnSpc>
            <a:spcAft>
              <a:spcPts val="0"/>
            </a:spcAft>
          </a:pPr>
          <a:r>
            <a:rPr lang="en-US" sz="1400" b="1"/>
            <a:t>Planning Grant</a:t>
          </a:r>
        </a:p>
        <a:p>
          <a:pPr>
            <a:lnSpc>
              <a:spcPct val="90000"/>
            </a:lnSpc>
            <a:spcAft>
              <a:spcPct val="35000"/>
            </a:spcAft>
          </a:pPr>
          <a:r>
            <a:rPr lang="en-US" sz="1250" b="0"/>
            <a:t> </a:t>
          </a:r>
          <a:br>
            <a:rPr lang="en-US" sz="1200" b="0"/>
          </a:br>
          <a:r>
            <a:rPr lang="en-US" sz="1100" b="0"/>
            <a:t>$1.5M grant program for local governments to plan for leveraging a distressed asset in a Food Desert Community (FDC) to improve food access and security.  </a:t>
          </a:r>
        </a:p>
      </dgm:t>
    </dgm:pt>
    <dgm:pt modelId="{03814882-1615-4E0B-832B-58DE9E10AAC3}" type="parTrans" cxnId="{892D33FC-5390-45E5-A4D4-607E8776D005}">
      <dgm:prSet/>
      <dgm:spPr/>
      <dgm:t>
        <a:bodyPr/>
        <a:lstStyle/>
        <a:p>
          <a:endParaRPr lang="en-US"/>
        </a:p>
      </dgm:t>
    </dgm:pt>
    <dgm:pt modelId="{2F1F8F8C-3944-4BDB-A7C0-4706E041D866}" type="sibTrans" cxnId="{892D33FC-5390-45E5-A4D4-607E8776D005}">
      <dgm:prSet/>
      <dgm:spPr/>
      <dgm:t>
        <a:bodyPr/>
        <a:lstStyle/>
        <a:p>
          <a:endParaRPr lang="en-US"/>
        </a:p>
      </dgm:t>
    </dgm:pt>
    <dgm:pt modelId="{F19F16EB-B32E-474B-9836-635C3B8EB4A9}">
      <dgm:prSet custT="1"/>
      <dgm:spPr/>
      <dgm:t>
        <a:bodyPr/>
        <a:lstStyle/>
        <a:p>
          <a:pPr>
            <a:lnSpc>
              <a:spcPct val="100000"/>
            </a:lnSpc>
            <a:spcAft>
              <a:spcPts val="0"/>
            </a:spcAft>
          </a:pPr>
          <a:endParaRPr lang="en-US" sz="1500" b="1" dirty="0"/>
        </a:p>
        <a:p>
          <a:pPr>
            <a:lnSpc>
              <a:spcPct val="100000"/>
            </a:lnSpc>
            <a:spcAft>
              <a:spcPts val="0"/>
            </a:spcAft>
          </a:pPr>
          <a:r>
            <a:rPr lang="en-US" sz="1500" b="1" dirty="0"/>
            <a:t>Food Retail Innovation in Delivery Grant </a:t>
          </a:r>
          <a:endParaRPr lang="en-US" sz="1500" b="1" i="0" dirty="0"/>
        </a:p>
        <a:p>
          <a:pPr>
            <a:lnSpc>
              <a:spcPct val="100000"/>
            </a:lnSpc>
            <a:spcAft>
              <a:spcPts val="0"/>
            </a:spcAft>
          </a:pPr>
          <a:endParaRPr lang="en-US" sz="1250" b="0" i="0" dirty="0"/>
        </a:p>
        <a:p>
          <a:pPr>
            <a:lnSpc>
              <a:spcPct val="100000"/>
            </a:lnSpc>
            <a:spcAft>
              <a:spcPts val="0"/>
            </a:spcAft>
          </a:pPr>
          <a:r>
            <a:rPr lang="en-US" sz="1100" b="0" i="0" dirty="0"/>
            <a:t>$1.25M grant program to assist New Jersey food retailers to purchase refrigerated lockers to expand access to grocery delivery within FDCs</a:t>
          </a:r>
          <a:r>
            <a:rPr lang="en-US" sz="1250" b="0" i="0" dirty="0"/>
            <a:t>. </a:t>
          </a:r>
          <a:endParaRPr lang="en-US" sz="1250" b="1" dirty="0"/>
        </a:p>
      </dgm:t>
    </dgm:pt>
    <dgm:pt modelId="{A57F2439-BC4D-4924-BC59-6955B2FBA467}" type="parTrans" cxnId="{2ECA824C-9B36-4532-87EE-52A9CDC92703}">
      <dgm:prSet/>
      <dgm:spPr/>
      <dgm:t>
        <a:bodyPr/>
        <a:lstStyle/>
        <a:p>
          <a:endParaRPr lang="en-US"/>
        </a:p>
      </dgm:t>
    </dgm:pt>
    <dgm:pt modelId="{0C60D6CF-D844-45C2-A2E0-85AA725EC7DE}" type="sibTrans" cxnId="{2ECA824C-9B36-4532-87EE-52A9CDC92703}">
      <dgm:prSet/>
      <dgm:spPr/>
      <dgm:t>
        <a:bodyPr/>
        <a:lstStyle/>
        <a:p>
          <a:endParaRPr lang="en-US"/>
        </a:p>
      </dgm:t>
    </dgm:pt>
    <dgm:pt modelId="{165BD21E-1816-4BE0-BCB2-AC90E9B3FF68}">
      <dgm:prSet custT="1"/>
      <dgm:spPr>
        <a:solidFill>
          <a:schemeClr val="tx2">
            <a:lumMod val="75000"/>
            <a:lumOff val="25000"/>
          </a:schemeClr>
        </a:solidFill>
      </dgm:spPr>
      <dgm:t>
        <a:bodyPr/>
        <a:lstStyle/>
        <a:p>
          <a:pPr>
            <a:lnSpc>
              <a:spcPct val="100000"/>
            </a:lnSpc>
            <a:spcAft>
              <a:spcPts val="0"/>
            </a:spcAft>
          </a:pPr>
          <a:endParaRPr lang="en-US" sz="1500" b="1" dirty="0"/>
        </a:p>
        <a:p>
          <a:pPr>
            <a:lnSpc>
              <a:spcPct val="100000"/>
            </a:lnSpc>
            <a:spcAft>
              <a:spcPts val="0"/>
            </a:spcAft>
          </a:pPr>
          <a:r>
            <a:rPr lang="en-US" sz="1500" b="1" dirty="0"/>
            <a:t>CSIT Food &amp; Agriculture R&amp;D Grant</a:t>
          </a:r>
        </a:p>
        <a:p>
          <a:pPr>
            <a:lnSpc>
              <a:spcPct val="90000"/>
            </a:lnSpc>
            <a:spcAft>
              <a:spcPts val="0"/>
            </a:spcAft>
          </a:pPr>
          <a:endParaRPr lang="en-US" sz="1250" b="0" dirty="0"/>
        </a:p>
        <a:p>
          <a:pPr>
            <a:lnSpc>
              <a:spcPct val="90000"/>
            </a:lnSpc>
            <a:spcAft>
              <a:spcPts val="0"/>
            </a:spcAft>
          </a:pPr>
          <a:r>
            <a:rPr lang="en-US" sz="1100" b="0" dirty="0"/>
            <a:t>$750K program makes grants for early-stage start-ups focused on developing new innovations and solutions that address food insecurity.</a:t>
          </a:r>
        </a:p>
        <a:p>
          <a:pPr>
            <a:lnSpc>
              <a:spcPct val="90000"/>
            </a:lnSpc>
            <a:spcAft>
              <a:spcPts val="0"/>
            </a:spcAft>
          </a:pPr>
          <a:r>
            <a:rPr lang="en-US" sz="600" b="0" dirty="0"/>
            <a:t> </a:t>
          </a:r>
          <a:endParaRPr lang="en-US" sz="600" b="1" dirty="0"/>
        </a:p>
      </dgm:t>
    </dgm:pt>
    <dgm:pt modelId="{C6C26680-FE5D-448B-AFD9-935611095559}" type="parTrans" cxnId="{AE877D79-B793-407D-B313-2D2906C2828F}">
      <dgm:prSet/>
      <dgm:spPr/>
      <dgm:t>
        <a:bodyPr/>
        <a:lstStyle/>
        <a:p>
          <a:endParaRPr lang="en-US"/>
        </a:p>
      </dgm:t>
    </dgm:pt>
    <dgm:pt modelId="{DA3C6FA2-6D52-4549-B285-C77381CD0152}" type="sibTrans" cxnId="{AE877D79-B793-407D-B313-2D2906C2828F}">
      <dgm:prSet/>
      <dgm:spPr/>
      <dgm:t>
        <a:bodyPr/>
        <a:lstStyle/>
        <a:p>
          <a:endParaRPr lang="en-US"/>
        </a:p>
      </dgm:t>
    </dgm:pt>
    <dgm:pt modelId="{2D9BE9A2-09A7-4A6F-8BAF-5A2566033B66}">
      <dgm:prSet custT="1"/>
      <dgm:spPr/>
      <dgm:t>
        <a:bodyPr/>
        <a:lstStyle/>
        <a:p>
          <a:endParaRPr lang="en-US" sz="1500"/>
        </a:p>
        <a:p>
          <a:endParaRPr lang="en-US" sz="1500"/>
        </a:p>
        <a:p>
          <a:endParaRPr lang="en-US" sz="1500"/>
        </a:p>
        <a:p>
          <a:r>
            <a:rPr lang="en-US" sz="1500" b="1"/>
            <a:t>Atlantic City Food Security Grants Pilot Program</a:t>
          </a:r>
        </a:p>
        <a:p>
          <a:r>
            <a:rPr lang="en-US" sz="1100"/>
            <a:t>$5.25M pilot grant program aimed to fund projects that can positively impact Atlantic City residents’ ability to access fresh, affordable, and healthy food</a:t>
          </a:r>
        </a:p>
        <a:p>
          <a:endParaRPr lang="en-US" sz="1500"/>
        </a:p>
      </dgm:t>
    </dgm:pt>
    <dgm:pt modelId="{15CC5100-C698-4119-9082-71C1126D42F4}" type="parTrans" cxnId="{989FD22D-AE56-472E-B8C7-B6DDEEAB5B3F}">
      <dgm:prSet/>
      <dgm:spPr/>
      <dgm:t>
        <a:bodyPr/>
        <a:lstStyle/>
        <a:p>
          <a:endParaRPr lang="en-US"/>
        </a:p>
      </dgm:t>
    </dgm:pt>
    <dgm:pt modelId="{95E2EF38-B447-4C63-A08C-D5D0A8BFBE1C}" type="sibTrans" cxnId="{989FD22D-AE56-472E-B8C7-B6DDEEAB5B3F}">
      <dgm:prSet/>
      <dgm:spPr/>
      <dgm:t>
        <a:bodyPr/>
        <a:lstStyle/>
        <a:p>
          <a:endParaRPr lang="en-US"/>
        </a:p>
      </dgm:t>
    </dgm:pt>
    <dgm:pt modelId="{3BBDE888-35D6-45E8-8414-59C0D766985D}" type="pres">
      <dgm:prSet presAssocID="{60A8D14D-C54A-4642-8A83-F154AD1B7F0E}" presName="Name0" presStyleCnt="0">
        <dgm:presLayoutVars>
          <dgm:dir/>
          <dgm:resizeHandles val="exact"/>
        </dgm:presLayoutVars>
      </dgm:prSet>
      <dgm:spPr/>
    </dgm:pt>
    <dgm:pt modelId="{F95C0294-DC23-4026-B8C1-272647AC9230}" type="pres">
      <dgm:prSet presAssocID="{60A8D14D-C54A-4642-8A83-F154AD1B7F0E}" presName="fgShape" presStyleLbl="fgShp" presStyleIdx="0" presStyleCnt="1" custFlipVert="1" custFlipHor="1" custScaleX="3464" custScaleY="40352" custLinFactNeighborX="2924" custLinFactNeighborY="33055"/>
      <dgm:spPr>
        <a:noFill/>
        <a:ln>
          <a:noFill/>
        </a:ln>
      </dgm:spPr>
    </dgm:pt>
    <dgm:pt modelId="{49B437F3-EB0E-41F3-A367-8A6FBA64E3F4}" type="pres">
      <dgm:prSet presAssocID="{60A8D14D-C54A-4642-8A83-F154AD1B7F0E}" presName="linComp" presStyleCnt="0"/>
      <dgm:spPr/>
    </dgm:pt>
    <dgm:pt modelId="{55541257-465B-424A-96DB-E8FADEC6E466}" type="pres">
      <dgm:prSet presAssocID="{6A594A3D-5FEA-430D-AA26-ADBD2BC0A1ED}" presName="compNode" presStyleCnt="0"/>
      <dgm:spPr/>
    </dgm:pt>
    <dgm:pt modelId="{2EA919EA-8BF0-4FC7-8154-5065B983A963}" type="pres">
      <dgm:prSet presAssocID="{6A594A3D-5FEA-430D-AA26-ADBD2BC0A1ED}" presName="bkgdShape" presStyleLbl="node1" presStyleIdx="0" presStyleCnt="6"/>
      <dgm:spPr/>
    </dgm:pt>
    <dgm:pt modelId="{F6A1DCA6-DFFC-484B-847C-97D978F9D78C}" type="pres">
      <dgm:prSet presAssocID="{6A594A3D-5FEA-430D-AA26-ADBD2BC0A1ED}" presName="nodeTx" presStyleLbl="node1" presStyleIdx="0" presStyleCnt="6">
        <dgm:presLayoutVars>
          <dgm:bulletEnabled val="1"/>
        </dgm:presLayoutVars>
      </dgm:prSet>
      <dgm:spPr/>
    </dgm:pt>
    <dgm:pt modelId="{B1417A82-28B5-4136-A6E8-A58231F76D58}" type="pres">
      <dgm:prSet presAssocID="{6A594A3D-5FEA-430D-AA26-ADBD2BC0A1ED}" presName="invisiNode" presStyleLbl="node1" presStyleIdx="0" presStyleCnt="6"/>
      <dgm:spPr/>
    </dgm:pt>
    <dgm:pt modelId="{8418AC25-95DD-4AA5-B30B-1FAB5773FD4D}" type="pres">
      <dgm:prSet presAssocID="{6A594A3D-5FEA-430D-AA26-ADBD2BC0A1ED}" presName="imagNode" presStyleLbl="fgImgPlace1" presStyleIdx="0" presStyleCnt="6" custLinFactNeighborX="716" custLinFactNeighborY="-12999"/>
      <dgm:spPr>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vered plate with solid fill"/>
        </a:ext>
      </dgm:extLst>
    </dgm:pt>
    <dgm:pt modelId="{6067810E-5CBF-4929-B153-5A91F31D288A}" type="pres">
      <dgm:prSet presAssocID="{3B73DA9F-EEFA-4015-9BCF-9423D3E80826}" presName="sibTrans" presStyleLbl="sibTrans2D1" presStyleIdx="0" presStyleCnt="0"/>
      <dgm:spPr/>
    </dgm:pt>
    <dgm:pt modelId="{442C50C6-C87C-42C5-8125-527F85D93AF0}" type="pres">
      <dgm:prSet presAssocID="{E33C5519-92B6-4691-97AB-C982C8166445}" presName="compNode" presStyleCnt="0"/>
      <dgm:spPr/>
    </dgm:pt>
    <dgm:pt modelId="{97FCB588-D76B-4DC7-93F5-7309EDBB6E61}" type="pres">
      <dgm:prSet presAssocID="{E33C5519-92B6-4691-97AB-C982C8166445}" presName="bkgdShape" presStyleLbl="node1" presStyleIdx="1" presStyleCnt="6" custLinFactNeighborY="-248"/>
      <dgm:spPr/>
    </dgm:pt>
    <dgm:pt modelId="{65FE8074-7C6F-4B86-AC98-A162077D777F}" type="pres">
      <dgm:prSet presAssocID="{E33C5519-92B6-4691-97AB-C982C8166445}" presName="nodeTx" presStyleLbl="node1" presStyleIdx="1" presStyleCnt="6">
        <dgm:presLayoutVars>
          <dgm:bulletEnabled val="1"/>
        </dgm:presLayoutVars>
      </dgm:prSet>
      <dgm:spPr/>
    </dgm:pt>
    <dgm:pt modelId="{5B7FE867-FB80-4060-BED2-C87FC7E2347D}" type="pres">
      <dgm:prSet presAssocID="{E33C5519-92B6-4691-97AB-C982C8166445}" presName="invisiNode" presStyleLbl="node1" presStyleIdx="1" presStyleCnt="6"/>
      <dgm:spPr/>
    </dgm:pt>
    <dgm:pt modelId="{B7F752C9-7861-4832-9231-768F610CB3C5}" type="pres">
      <dgm:prSet presAssocID="{E33C5519-92B6-4691-97AB-C982C8166445}" presName="imagNode" presStyleLbl="fgImgPlace1" presStyleIdx="1" presStyleCnt="6" custLinFactNeighborX="1431" custLinFactNeighborY="-12999"/>
      <dgm:spPr>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lueprint with solid fill"/>
        </a:ext>
      </dgm:extLst>
    </dgm:pt>
    <dgm:pt modelId="{D5D8358E-D6D7-4890-A85F-A3A2CA3864CE}" type="pres">
      <dgm:prSet presAssocID="{2F1F8F8C-3944-4BDB-A7C0-4706E041D866}" presName="sibTrans" presStyleLbl="sibTrans2D1" presStyleIdx="0" presStyleCnt="0"/>
      <dgm:spPr/>
    </dgm:pt>
    <dgm:pt modelId="{0AE30157-CD24-45BF-B112-F44DBC27064A}" type="pres">
      <dgm:prSet presAssocID="{6E26FBE8-0419-4402-84D4-7192D9227186}" presName="compNode" presStyleCnt="0"/>
      <dgm:spPr/>
    </dgm:pt>
    <dgm:pt modelId="{0CA82434-3ED8-41DB-9C4E-D049F25577F3}" type="pres">
      <dgm:prSet presAssocID="{6E26FBE8-0419-4402-84D4-7192D9227186}" presName="bkgdShape" presStyleLbl="node1" presStyleIdx="2" presStyleCnt="6"/>
      <dgm:spPr/>
    </dgm:pt>
    <dgm:pt modelId="{341C428D-51E1-460E-9511-31E9FF63CDEE}" type="pres">
      <dgm:prSet presAssocID="{6E26FBE8-0419-4402-84D4-7192D9227186}" presName="nodeTx" presStyleLbl="node1" presStyleIdx="2" presStyleCnt="6">
        <dgm:presLayoutVars>
          <dgm:bulletEnabled val="1"/>
        </dgm:presLayoutVars>
      </dgm:prSet>
      <dgm:spPr/>
    </dgm:pt>
    <dgm:pt modelId="{8B67A9C2-AAF7-4D6A-B5D3-BE6A0AA2B1CD}" type="pres">
      <dgm:prSet presAssocID="{6E26FBE8-0419-4402-84D4-7192D9227186}" presName="invisiNode" presStyleLbl="node1" presStyleIdx="2" presStyleCnt="6"/>
      <dgm:spPr/>
    </dgm:pt>
    <dgm:pt modelId="{CB260E9C-4746-4A67-89F8-A11594B69644}" type="pres">
      <dgm:prSet presAssocID="{6E26FBE8-0419-4402-84D4-7192D9227186}" presName="imagNode" presStyleLbl="fgImgPlace1" presStyleIdx="2" presStyleCnt="6" custLinFactNeighborY="-12999"/>
      <dgm:spPr>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rocery bag with solid fill"/>
        </a:ext>
      </dgm:extLst>
    </dgm:pt>
    <dgm:pt modelId="{DF3DF81E-2365-4715-A867-EB0FF0627DA6}" type="pres">
      <dgm:prSet presAssocID="{FFF4578A-B61B-4417-A4BD-7A4C3F31FFB5}" presName="sibTrans" presStyleLbl="sibTrans2D1" presStyleIdx="0" presStyleCnt="0"/>
      <dgm:spPr/>
    </dgm:pt>
    <dgm:pt modelId="{BC4DB311-609A-49EE-8F3C-AA118DCCE546}" type="pres">
      <dgm:prSet presAssocID="{F19F16EB-B32E-474B-9836-635C3B8EB4A9}" presName="compNode" presStyleCnt="0"/>
      <dgm:spPr/>
    </dgm:pt>
    <dgm:pt modelId="{B1C4B697-5FB2-4D92-B8F0-752CD058D335}" type="pres">
      <dgm:prSet presAssocID="{F19F16EB-B32E-474B-9836-635C3B8EB4A9}" presName="bkgdShape" presStyleLbl="node1" presStyleIdx="3" presStyleCnt="6"/>
      <dgm:spPr/>
    </dgm:pt>
    <dgm:pt modelId="{E722FAC1-A6C5-4B9D-9BEB-AC35974BC38D}" type="pres">
      <dgm:prSet presAssocID="{F19F16EB-B32E-474B-9836-635C3B8EB4A9}" presName="nodeTx" presStyleLbl="node1" presStyleIdx="3" presStyleCnt="6">
        <dgm:presLayoutVars>
          <dgm:bulletEnabled val="1"/>
        </dgm:presLayoutVars>
      </dgm:prSet>
      <dgm:spPr/>
    </dgm:pt>
    <dgm:pt modelId="{10D7AF02-2033-4258-8BB1-1FABF5D344AB}" type="pres">
      <dgm:prSet presAssocID="{F19F16EB-B32E-474B-9836-635C3B8EB4A9}" presName="invisiNode" presStyleLbl="node1" presStyleIdx="3" presStyleCnt="6"/>
      <dgm:spPr/>
    </dgm:pt>
    <dgm:pt modelId="{6AF1D2D5-2934-4911-96F1-8F5A0CD264C7}" type="pres">
      <dgm:prSet presAssocID="{F19F16EB-B32E-474B-9836-635C3B8EB4A9}" presName="imagNode" presStyleLbl="fgImgPlace1" presStyleIdx="3" presStyleCnt="6" custLinFactNeighborX="2447" custLinFactNeighborY="-12999"/>
      <dgm:spPr>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Food Delivery with solid fill"/>
        </a:ext>
      </dgm:extLst>
    </dgm:pt>
    <dgm:pt modelId="{1DE27DB6-AF25-4607-BEA1-E6AB3C258F71}" type="pres">
      <dgm:prSet presAssocID="{0C60D6CF-D844-45C2-A2E0-85AA725EC7DE}" presName="sibTrans" presStyleLbl="sibTrans2D1" presStyleIdx="0" presStyleCnt="0"/>
      <dgm:spPr/>
    </dgm:pt>
    <dgm:pt modelId="{EB347816-9D0B-445C-81F7-AB09F940E6E4}" type="pres">
      <dgm:prSet presAssocID="{165BD21E-1816-4BE0-BCB2-AC90E9B3FF68}" presName="compNode" presStyleCnt="0"/>
      <dgm:spPr/>
    </dgm:pt>
    <dgm:pt modelId="{F699B14F-12C2-45C6-9E03-168F6117B369}" type="pres">
      <dgm:prSet presAssocID="{165BD21E-1816-4BE0-BCB2-AC90E9B3FF68}" presName="bkgdShape" presStyleLbl="node1" presStyleIdx="4" presStyleCnt="6"/>
      <dgm:spPr/>
    </dgm:pt>
    <dgm:pt modelId="{EB91312F-7DCF-406C-897F-E124E91AE2A6}" type="pres">
      <dgm:prSet presAssocID="{165BD21E-1816-4BE0-BCB2-AC90E9B3FF68}" presName="nodeTx" presStyleLbl="node1" presStyleIdx="4" presStyleCnt="6">
        <dgm:presLayoutVars>
          <dgm:bulletEnabled val="1"/>
        </dgm:presLayoutVars>
      </dgm:prSet>
      <dgm:spPr/>
    </dgm:pt>
    <dgm:pt modelId="{C679AE36-B5AA-44DA-A5E8-E90DF280B918}" type="pres">
      <dgm:prSet presAssocID="{165BD21E-1816-4BE0-BCB2-AC90E9B3FF68}" presName="invisiNode" presStyleLbl="node1" presStyleIdx="4" presStyleCnt="6"/>
      <dgm:spPr/>
    </dgm:pt>
    <dgm:pt modelId="{3F8FA18E-6377-4E7F-8851-CD72B1E3D8F9}" type="pres">
      <dgm:prSet presAssocID="{165BD21E-1816-4BE0-BCB2-AC90E9B3FF68}" presName="imagNode" presStyleLbl="fgImgPlace1" presStyleIdx="4" presStyleCnt="6" custLinFactNeighborX="2232" custLinFactNeighborY="-6696"/>
      <dgm:spPr>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Lightbulb and gear with solid fill"/>
        </a:ext>
      </dgm:extLst>
    </dgm:pt>
    <dgm:pt modelId="{F90DE44A-1D52-4378-B8B2-EC495A006301}" type="pres">
      <dgm:prSet presAssocID="{DA3C6FA2-6D52-4549-B285-C77381CD0152}" presName="sibTrans" presStyleLbl="sibTrans2D1" presStyleIdx="0" presStyleCnt="0"/>
      <dgm:spPr/>
    </dgm:pt>
    <dgm:pt modelId="{80715574-1967-4351-8C2D-AB0B95B4BE0C}" type="pres">
      <dgm:prSet presAssocID="{2D9BE9A2-09A7-4A6F-8BAF-5A2566033B66}" presName="compNode" presStyleCnt="0"/>
      <dgm:spPr/>
    </dgm:pt>
    <dgm:pt modelId="{762F99CF-2618-47EC-ADB5-0879F40360B7}" type="pres">
      <dgm:prSet presAssocID="{2D9BE9A2-09A7-4A6F-8BAF-5A2566033B66}" presName="bkgdShape" presStyleLbl="node1" presStyleIdx="5" presStyleCnt="6"/>
      <dgm:spPr/>
    </dgm:pt>
    <dgm:pt modelId="{29904A94-7741-490B-80EA-12716D9B02DC}" type="pres">
      <dgm:prSet presAssocID="{2D9BE9A2-09A7-4A6F-8BAF-5A2566033B66}" presName="nodeTx" presStyleLbl="node1" presStyleIdx="5" presStyleCnt="6">
        <dgm:presLayoutVars>
          <dgm:bulletEnabled val="1"/>
        </dgm:presLayoutVars>
      </dgm:prSet>
      <dgm:spPr/>
    </dgm:pt>
    <dgm:pt modelId="{5844EF3F-EFBD-4361-BB16-EFD556CBD1B2}" type="pres">
      <dgm:prSet presAssocID="{2D9BE9A2-09A7-4A6F-8BAF-5A2566033B66}" presName="invisiNode" presStyleLbl="node1" presStyleIdx="5" presStyleCnt="6"/>
      <dgm:spPr/>
    </dgm:pt>
    <dgm:pt modelId="{972C3887-CD4A-41FA-A545-47712DE01EF4}" type="pres">
      <dgm:prSet presAssocID="{2D9BE9A2-09A7-4A6F-8BAF-5A2566033B66}" presName="imagNode" presStyleLbl="fgImgPlace1" presStyleIdx="5" presStyleCnt="6" custLinFactNeighborX="716" custLinFactNeighborY="-543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Dollar with solid fill"/>
        </a:ext>
      </dgm:extLst>
    </dgm:pt>
  </dgm:ptLst>
  <dgm:cxnLst>
    <dgm:cxn modelId="{39781500-C401-4A52-B257-1048E0F5AE9A}" type="presOf" srcId="{3B73DA9F-EEFA-4015-9BCF-9423D3E80826}" destId="{6067810E-5CBF-4929-B153-5A91F31D288A}" srcOrd="0" destOrd="0" presId="urn:microsoft.com/office/officeart/2005/8/layout/hList7"/>
    <dgm:cxn modelId="{486DB11B-0481-4206-B796-C6605D740AC8}" type="presOf" srcId="{2D9BE9A2-09A7-4A6F-8BAF-5A2566033B66}" destId="{29904A94-7741-490B-80EA-12716D9B02DC}" srcOrd="1" destOrd="0" presId="urn:microsoft.com/office/officeart/2005/8/layout/hList7"/>
    <dgm:cxn modelId="{989FD22D-AE56-472E-B8C7-B6DDEEAB5B3F}" srcId="{60A8D14D-C54A-4642-8A83-F154AD1B7F0E}" destId="{2D9BE9A2-09A7-4A6F-8BAF-5A2566033B66}" srcOrd="5" destOrd="0" parTransId="{15CC5100-C698-4119-9082-71C1126D42F4}" sibTransId="{95E2EF38-B447-4C63-A08C-D5D0A8BFBE1C}"/>
    <dgm:cxn modelId="{AADD5F34-4097-49D5-87C2-0839E06BB837}" type="presOf" srcId="{6A594A3D-5FEA-430D-AA26-ADBD2BC0A1ED}" destId="{F6A1DCA6-DFFC-484B-847C-97D978F9D78C}" srcOrd="1" destOrd="0" presId="urn:microsoft.com/office/officeart/2005/8/layout/hList7"/>
    <dgm:cxn modelId="{D534223E-7FF1-4C4C-8445-048BFF047C54}" type="presOf" srcId="{165BD21E-1816-4BE0-BCB2-AC90E9B3FF68}" destId="{F699B14F-12C2-45C6-9E03-168F6117B369}" srcOrd="0" destOrd="0" presId="urn:microsoft.com/office/officeart/2005/8/layout/hList7"/>
    <dgm:cxn modelId="{2ECA824C-9B36-4532-87EE-52A9CDC92703}" srcId="{60A8D14D-C54A-4642-8A83-F154AD1B7F0E}" destId="{F19F16EB-B32E-474B-9836-635C3B8EB4A9}" srcOrd="3" destOrd="0" parTransId="{A57F2439-BC4D-4924-BC59-6955B2FBA467}" sibTransId="{0C60D6CF-D844-45C2-A2E0-85AA725EC7DE}"/>
    <dgm:cxn modelId="{C172446E-6D2B-4559-9A11-3D5378975D8D}" type="presOf" srcId="{6E26FBE8-0419-4402-84D4-7192D9227186}" destId="{341C428D-51E1-460E-9511-31E9FF63CDEE}" srcOrd="1" destOrd="0" presId="urn:microsoft.com/office/officeart/2005/8/layout/hList7"/>
    <dgm:cxn modelId="{2B10766F-4883-4AF9-B192-ECFA298063D6}" type="presOf" srcId="{60A8D14D-C54A-4642-8A83-F154AD1B7F0E}" destId="{3BBDE888-35D6-45E8-8414-59C0D766985D}" srcOrd="0" destOrd="0" presId="urn:microsoft.com/office/officeart/2005/8/layout/hList7"/>
    <dgm:cxn modelId="{77184352-5492-4C3D-81E3-6FD906386E96}" srcId="{60A8D14D-C54A-4642-8A83-F154AD1B7F0E}" destId="{6A594A3D-5FEA-430D-AA26-ADBD2BC0A1ED}" srcOrd="0" destOrd="0" parTransId="{945CF559-1FFF-4184-A966-E2B0981E48FF}" sibTransId="{3B73DA9F-EEFA-4015-9BCF-9423D3E80826}"/>
    <dgm:cxn modelId="{94FA3A57-60E6-4C3C-B22E-29A857511655}" type="presOf" srcId="{0C60D6CF-D844-45C2-A2E0-85AA725EC7DE}" destId="{1DE27DB6-AF25-4607-BEA1-E6AB3C258F71}" srcOrd="0" destOrd="0" presId="urn:microsoft.com/office/officeart/2005/8/layout/hList7"/>
    <dgm:cxn modelId="{AE877D79-B793-407D-B313-2D2906C2828F}" srcId="{60A8D14D-C54A-4642-8A83-F154AD1B7F0E}" destId="{165BD21E-1816-4BE0-BCB2-AC90E9B3FF68}" srcOrd="4" destOrd="0" parTransId="{C6C26680-FE5D-448B-AFD9-935611095559}" sibTransId="{DA3C6FA2-6D52-4549-B285-C77381CD0152}"/>
    <dgm:cxn modelId="{8A33495A-7EA7-4AE7-851F-754314CF3545}" type="presOf" srcId="{2F1F8F8C-3944-4BDB-A7C0-4706E041D866}" destId="{D5D8358E-D6D7-4890-A85F-A3A2CA3864CE}" srcOrd="0" destOrd="0" presId="urn:microsoft.com/office/officeart/2005/8/layout/hList7"/>
    <dgm:cxn modelId="{F044308C-2DE6-4357-9A9F-9C8C6CCD7037}" type="presOf" srcId="{165BD21E-1816-4BE0-BCB2-AC90E9B3FF68}" destId="{EB91312F-7DCF-406C-897F-E124E91AE2A6}" srcOrd="1" destOrd="0" presId="urn:microsoft.com/office/officeart/2005/8/layout/hList7"/>
    <dgm:cxn modelId="{81505891-BED5-43E1-AEE8-67D70CAC3CF3}" type="presOf" srcId="{6E26FBE8-0419-4402-84D4-7192D9227186}" destId="{0CA82434-3ED8-41DB-9C4E-D049F25577F3}" srcOrd="0" destOrd="0" presId="urn:microsoft.com/office/officeart/2005/8/layout/hList7"/>
    <dgm:cxn modelId="{7B2291A2-FA15-44C9-BF5C-9B2186F91E00}" type="presOf" srcId="{2D9BE9A2-09A7-4A6F-8BAF-5A2566033B66}" destId="{762F99CF-2618-47EC-ADB5-0879F40360B7}" srcOrd="0" destOrd="0" presId="urn:microsoft.com/office/officeart/2005/8/layout/hList7"/>
    <dgm:cxn modelId="{77741DAB-4693-4A2E-A6B3-8266182E3620}" type="presOf" srcId="{E33C5519-92B6-4691-97AB-C982C8166445}" destId="{65FE8074-7C6F-4B86-AC98-A162077D777F}" srcOrd="1" destOrd="0" presId="urn:microsoft.com/office/officeart/2005/8/layout/hList7"/>
    <dgm:cxn modelId="{39E276B2-C48F-4C61-BB3C-E6101EF8D7F8}" type="presOf" srcId="{F19F16EB-B32E-474B-9836-635C3B8EB4A9}" destId="{E722FAC1-A6C5-4B9D-9BEB-AC35974BC38D}" srcOrd="1" destOrd="0" presId="urn:microsoft.com/office/officeart/2005/8/layout/hList7"/>
    <dgm:cxn modelId="{953FE4C4-BCE7-4D4D-9541-B98DCCB675FE}" type="presOf" srcId="{E33C5519-92B6-4691-97AB-C982C8166445}" destId="{97FCB588-D76B-4DC7-93F5-7309EDBB6E61}" srcOrd="0" destOrd="0" presId="urn:microsoft.com/office/officeart/2005/8/layout/hList7"/>
    <dgm:cxn modelId="{7C2F9FC6-A393-4AFE-92CD-7C9E27FA82A7}" type="presOf" srcId="{FFF4578A-B61B-4417-A4BD-7A4C3F31FFB5}" destId="{DF3DF81E-2365-4715-A867-EB0FF0627DA6}" srcOrd="0" destOrd="0" presId="urn:microsoft.com/office/officeart/2005/8/layout/hList7"/>
    <dgm:cxn modelId="{9B5FF1CC-DEB9-491C-9C61-8AC3B48AAB8B}" type="presOf" srcId="{6A594A3D-5FEA-430D-AA26-ADBD2BC0A1ED}" destId="{2EA919EA-8BF0-4FC7-8154-5065B983A963}" srcOrd="0" destOrd="0" presId="urn:microsoft.com/office/officeart/2005/8/layout/hList7"/>
    <dgm:cxn modelId="{6BA65ECD-B11E-4F0B-933A-DA245A296B3C}" type="presOf" srcId="{DA3C6FA2-6D52-4549-B285-C77381CD0152}" destId="{F90DE44A-1D52-4378-B8B2-EC495A006301}" srcOrd="0" destOrd="0" presId="urn:microsoft.com/office/officeart/2005/8/layout/hList7"/>
    <dgm:cxn modelId="{A96835EB-8777-4072-AA7A-652D21CC3FC7}" type="presOf" srcId="{F19F16EB-B32E-474B-9836-635C3B8EB4A9}" destId="{B1C4B697-5FB2-4D92-B8F0-752CD058D335}" srcOrd="0" destOrd="0" presId="urn:microsoft.com/office/officeart/2005/8/layout/hList7"/>
    <dgm:cxn modelId="{892D33FC-5390-45E5-A4D4-607E8776D005}" srcId="{60A8D14D-C54A-4642-8A83-F154AD1B7F0E}" destId="{E33C5519-92B6-4691-97AB-C982C8166445}" srcOrd="1" destOrd="0" parTransId="{03814882-1615-4E0B-832B-58DE9E10AAC3}" sibTransId="{2F1F8F8C-3944-4BDB-A7C0-4706E041D866}"/>
    <dgm:cxn modelId="{9A1278FC-E802-4048-AAD1-FBF70E4807F0}" srcId="{60A8D14D-C54A-4642-8A83-F154AD1B7F0E}" destId="{6E26FBE8-0419-4402-84D4-7192D9227186}" srcOrd="2" destOrd="0" parTransId="{8F89E2C4-D7AB-42F6-9348-37E7BA624B44}" sibTransId="{FFF4578A-B61B-4417-A4BD-7A4C3F31FFB5}"/>
    <dgm:cxn modelId="{BC64549C-CB64-4879-8113-80A130849472}" type="presParOf" srcId="{3BBDE888-35D6-45E8-8414-59C0D766985D}" destId="{F95C0294-DC23-4026-B8C1-272647AC9230}" srcOrd="0" destOrd="0" presId="urn:microsoft.com/office/officeart/2005/8/layout/hList7"/>
    <dgm:cxn modelId="{ECD00E74-6B45-4CA0-8F8D-65B970712EEC}" type="presParOf" srcId="{3BBDE888-35D6-45E8-8414-59C0D766985D}" destId="{49B437F3-EB0E-41F3-A367-8A6FBA64E3F4}" srcOrd="1" destOrd="0" presId="urn:microsoft.com/office/officeart/2005/8/layout/hList7"/>
    <dgm:cxn modelId="{C9052CC2-8D3B-4004-821E-32CEE61E5650}" type="presParOf" srcId="{49B437F3-EB0E-41F3-A367-8A6FBA64E3F4}" destId="{55541257-465B-424A-96DB-E8FADEC6E466}" srcOrd="0" destOrd="0" presId="urn:microsoft.com/office/officeart/2005/8/layout/hList7"/>
    <dgm:cxn modelId="{8DAA7F26-8BB8-4D45-9434-A3548148769C}" type="presParOf" srcId="{55541257-465B-424A-96DB-E8FADEC6E466}" destId="{2EA919EA-8BF0-4FC7-8154-5065B983A963}" srcOrd="0" destOrd="0" presId="urn:microsoft.com/office/officeart/2005/8/layout/hList7"/>
    <dgm:cxn modelId="{DB77F5CC-A58D-4289-A0AB-5BFD204FACD3}" type="presParOf" srcId="{55541257-465B-424A-96DB-E8FADEC6E466}" destId="{F6A1DCA6-DFFC-484B-847C-97D978F9D78C}" srcOrd="1" destOrd="0" presId="urn:microsoft.com/office/officeart/2005/8/layout/hList7"/>
    <dgm:cxn modelId="{60EE3240-D849-440A-8AB9-5B9F29DEDDB8}" type="presParOf" srcId="{55541257-465B-424A-96DB-E8FADEC6E466}" destId="{B1417A82-28B5-4136-A6E8-A58231F76D58}" srcOrd="2" destOrd="0" presId="urn:microsoft.com/office/officeart/2005/8/layout/hList7"/>
    <dgm:cxn modelId="{A84F220F-94E1-4652-AC7A-93A6F72B7E4E}" type="presParOf" srcId="{55541257-465B-424A-96DB-E8FADEC6E466}" destId="{8418AC25-95DD-4AA5-B30B-1FAB5773FD4D}" srcOrd="3" destOrd="0" presId="urn:microsoft.com/office/officeart/2005/8/layout/hList7"/>
    <dgm:cxn modelId="{7E8F60B6-FBA1-46A9-AE9B-657CE1B1265F}" type="presParOf" srcId="{49B437F3-EB0E-41F3-A367-8A6FBA64E3F4}" destId="{6067810E-5CBF-4929-B153-5A91F31D288A}" srcOrd="1" destOrd="0" presId="urn:microsoft.com/office/officeart/2005/8/layout/hList7"/>
    <dgm:cxn modelId="{A58345DF-2955-441A-A65B-2E199AC9D880}" type="presParOf" srcId="{49B437F3-EB0E-41F3-A367-8A6FBA64E3F4}" destId="{442C50C6-C87C-42C5-8125-527F85D93AF0}" srcOrd="2" destOrd="0" presId="urn:microsoft.com/office/officeart/2005/8/layout/hList7"/>
    <dgm:cxn modelId="{57ACE6B6-63EB-4CC1-883C-B771194B3A51}" type="presParOf" srcId="{442C50C6-C87C-42C5-8125-527F85D93AF0}" destId="{97FCB588-D76B-4DC7-93F5-7309EDBB6E61}" srcOrd="0" destOrd="0" presId="urn:microsoft.com/office/officeart/2005/8/layout/hList7"/>
    <dgm:cxn modelId="{AE5C3607-9489-4FBA-A21A-14E0FB101C0C}" type="presParOf" srcId="{442C50C6-C87C-42C5-8125-527F85D93AF0}" destId="{65FE8074-7C6F-4B86-AC98-A162077D777F}" srcOrd="1" destOrd="0" presId="urn:microsoft.com/office/officeart/2005/8/layout/hList7"/>
    <dgm:cxn modelId="{711FA004-6E09-45DA-B2BD-6547BF4D5CCB}" type="presParOf" srcId="{442C50C6-C87C-42C5-8125-527F85D93AF0}" destId="{5B7FE867-FB80-4060-BED2-C87FC7E2347D}" srcOrd="2" destOrd="0" presId="urn:microsoft.com/office/officeart/2005/8/layout/hList7"/>
    <dgm:cxn modelId="{E133AA82-E4D5-4D64-A69A-1042170DDDBC}" type="presParOf" srcId="{442C50C6-C87C-42C5-8125-527F85D93AF0}" destId="{B7F752C9-7861-4832-9231-768F610CB3C5}" srcOrd="3" destOrd="0" presId="urn:microsoft.com/office/officeart/2005/8/layout/hList7"/>
    <dgm:cxn modelId="{092A3726-967D-430E-8328-16831CC6EDCD}" type="presParOf" srcId="{49B437F3-EB0E-41F3-A367-8A6FBA64E3F4}" destId="{D5D8358E-D6D7-4890-A85F-A3A2CA3864CE}" srcOrd="3" destOrd="0" presId="urn:microsoft.com/office/officeart/2005/8/layout/hList7"/>
    <dgm:cxn modelId="{2553BB1D-4D92-4CFA-BDF4-D33F89F7B75C}" type="presParOf" srcId="{49B437F3-EB0E-41F3-A367-8A6FBA64E3F4}" destId="{0AE30157-CD24-45BF-B112-F44DBC27064A}" srcOrd="4" destOrd="0" presId="urn:microsoft.com/office/officeart/2005/8/layout/hList7"/>
    <dgm:cxn modelId="{9961AB20-D8A6-48B4-9A0A-B58521042793}" type="presParOf" srcId="{0AE30157-CD24-45BF-B112-F44DBC27064A}" destId="{0CA82434-3ED8-41DB-9C4E-D049F25577F3}" srcOrd="0" destOrd="0" presId="urn:microsoft.com/office/officeart/2005/8/layout/hList7"/>
    <dgm:cxn modelId="{4F4688E0-116E-43B1-8528-A1B34EBE4288}" type="presParOf" srcId="{0AE30157-CD24-45BF-B112-F44DBC27064A}" destId="{341C428D-51E1-460E-9511-31E9FF63CDEE}" srcOrd="1" destOrd="0" presId="urn:microsoft.com/office/officeart/2005/8/layout/hList7"/>
    <dgm:cxn modelId="{3EDC6261-9CC2-4D9E-B4A4-F68AF2FAD3A7}" type="presParOf" srcId="{0AE30157-CD24-45BF-B112-F44DBC27064A}" destId="{8B67A9C2-AAF7-4D6A-B5D3-BE6A0AA2B1CD}" srcOrd="2" destOrd="0" presId="urn:microsoft.com/office/officeart/2005/8/layout/hList7"/>
    <dgm:cxn modelId="{C03A99C9-9260-4DE7-A6FE-BA9710650995}" type="presParOf" srcId="{0AE30157-CD24-45BF-B112-F44DBC27064A}" destId="{CB260E9C-4746-4A67-89F8-A11594B69644}" srcOrd="3" destOrd="0" presId="urn:microsoft.com/office/officeart/2005/8/layout/hList7"/>
    <dgm:cxn modelId="{8A22029F-1ECB-42A4-8C4D-13D349D0D38B}" type="presParOf" srcId="{49B437F3-EB0E-41F3-A367-8A6FBA64E3F4}" destId="{DF3DF81E-2365-4715-A867-EB0FF0627DA6}" srcOrd="5" destOrd="0" presId="urn:microsoft.com/office/officeart/2005/8/layout/hList7"/>
    <dgm:cxn modelId="{88B5BBAF-32BA-43CA-B66F-3BFA0F607051}" type="presParOf" srcId="{49B437F3-EB0E-41F3-A367-8A6FBA64E3F4}" destId="{BC4DB311-609A-49EE-8F3C-AA118DCCE546}" srcOrd="6" destOrd="0" presId="urn:microsoft.com/office/officeart/2005/8/layout/hList7"/>
    <dgm:cxn modelId="{F70B406F-E3C5-424C-AA94-C4DE7A0E95CE}" type="presParOf" srcId="{BC4DB311-609A-49EE-8F3C-AA118DCCE546}" destId="{B1C4B697-5FB2-4D92-B8F0-752CD058D335}" srcOrd="0" destOrd="0" presId="urn:microsoft.com/office/officeart/2005/8/layout/hList7"/>
    <dgm:cxn modelId="{59198123-3E8D-4D85-8C90-901F9A50BB44}" type="presParOf" srcId="{BC4DB311-609A-49EE-8F3C-AA118DCCE546}" destId="{E722FAC1-A6C5-4B9D-9BEB-AC35974BC38D}" srcOrd="1" destOrd="0" presId="urn:microsoft.com/office/officeart/2005/8/layout/hList7"/>
    <dgm:cxn modelId="{CF738A70-D560-409C-8121-171502493FF1}" type="presParOf" srcId="{BC4DB311-609A-49EE-8F3C-AA118DCCE546}" destId="{10D7AF02-2033-4258-8BB1-1FABF5D344AB}" srcOrd="2" destOrd="0" presId="urn:microsoft.com/office/officeart/2005/8/layout/hList7"/>
    <dgm:cxn modelId="{F830CA84-8950-4D02-95C9-50720377129C}" type="presParOf" srcId="{BC4DB311-609A-49EE-8F3C-AA118DCCE546}" destId="{6AF1D2D5-2934-4911-96F1-8F5A0CD264C7}" srcOrd="3" destOrd="0" presId="urn:microsoft.com/office/officeart/2005/8/layout/hList7"/>
    <dgm:cxn modelId="{8552CB5C-DC58-4C84-93B5-1A0F985AF245}" type="presParOf" srcId="{49B437F3-EB0E-41F3-A367-8A6FBA64E3F4}" destId="{1DE27DB6-AF25-4607-BEA1-E6AB3C258F71}" srcOrd="7" destOrd="0" presId="urn:microsoft.com/office/officeart/2005/8/layout/hList7"/>
    <dgm:cxn modelId="{B7EE5DCA-92FA-4A8D-B142-F67E72CE3B51}" type="presParOf" srcId="{49B437F3-EB0E-41F3-A367-8A6FBA64E3F4}" destId="{EB347816-9D0B-445C-81F7-AB09F940E6E4}" srcOrd="8" destOrd="0" presId="urn:microsoft.com/office/officeart/2005/8/layout/hList7"/>
    <dgm:cxn modelId="{5CF24728-A9E8-49AF-8E7A-263476120EF5}" type="presParOf" srcId="{EB347816-9D0B-445C-81F7-AB09F940E6E4}" destId="{F699B14F-12C2-45C6-9E03-168F6117B369}" srcOrd="0" destOrd="0" presId="urn:microsoft.com/office/officeart/2005/8/layout/hList7"/>
    <dgm:cxn modelId="{E8F5B7F1-817F-40B4-989A-A291111A325E}" type="presParOf" srcId="{EB347816-9D0B-445C-81F7-AB09F940E6E4}" destId="{EB91312F-7DCF-406C-897F-E124E91AE2A6}" srcOrd="1" destOrd="0" presId="urn:microsoft.com/office/officeart/2005/8/layout/hList7"/>
    <dgm:cxn modelId="{CBFEB57A-279E-4FC6-A135-0E26B5FA0C5E}" type="presParOf" srcId="{EB347816-9D0B-445C-81F7-AB09F940E6E4}" destId="{C679AE36-B5AA-44DA-A5E8-E90DF280B918}" srcOrd="2" destOrd="0" presId="urn:microsoft.com/office/officeart/2005/8/layout/hList7"/>
    <dgm:cxn modelId="{9BC44A5E-9A14-4557-8CA4-74DD12318B9A}" type="presParOf" srcId="{EB347816-9D0B-445C-81F7-AB09F940E6E4}" destId="{3F8FA18E-6377-4E7F-8851-CD72B1E3D8F9}" srcOrd="3" destOrd="0" presId="urn:microsoft.com/office/officeart/2005/8/layout/hList7"/>
    <dgm:cxn modelId="{540E0B51-ECF5-4905-8883-12C651405CB9}" type="presParOf" srcId="{49B437F3-EB0E-41F3-A367-8A6FBA64E3F4}" destId="{F90DE44A-1D52-4378-B8B2-EC495A006301}" srcOrd="9" destOrd="0" presId="urn:microsoft.com/office/officeart/2005/8/layout/hList7"/>
    <dgm:cxn modelId="{60145E0C-82DF-495C-86CD-F95FD028902D}" type="presParOf" srcId="{49B437F3-EB0E-41F3-A367-8A6FBA64E3F4}" destId="{80715574-1967-4351-8C2D-AB0B95B4BE0C}" srcOrd="10" destOrd="0" presId="urn:microsoft.com/office/officeart/2005/8/layout/hList7"/>
    <dgm:cxn modelId="{5D58405F-F5C2-4ADC-8594-0643B5A4CCB0}" type="presParOf" srcId="{80715574-1967-4351-8C2D-AB0B95B4BE0C}" destId="{762F99CF-2618-47EC-ADB5-0879F40360B7}" srcOrd="0" destOrd="0" presId="urn:microsoft.com/office/officeart/2005/8/layout/hList7"/>
    <dgm:cxn modelId="{1D845388-FEDE-4F15-BC83-5019DE5460E0}" type="presParOf" srcId="{80715574-1967-4351-8C2D-AB0B95B4BE0C}" destId="{29904A94-7741-490B-80EA-12716D9B02DC}" srcOrd="1" destOrd="0" presId="urn:microsoft.com/office/officeart/2005/8/layout/hList7"/>
    <dgm:cxn modelId="{EC4BB3A8-2339-41EB-B672-307C3D186C86}" type="presParOf" srcId="{80715574-1967-4351-8C2D-AB0B95B4BE0C}" destId="{5844EF3F-EFBD-4361-BB16-EFD556CBD1B2}" srcOrd="2" destOrd="0" presId="urn:microsoft.com/office/officeart/2005/8/layout/hList7"/>
    <dgm:cxn modelId="{757A99D6-4164-42C4-9512-1BB58BA0961D}" type="presParOf" srcId="{80715574-1967-4351-8C2D-AB0B95B4BE0C}" destId="{972C3887-CD4A-41FA-A545-47712DE01EF4}"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DB65DF-6231-4B5D-9FB1-91A3AF8160A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A2961DA-D763-4142-9C13-1F945835E806}">
      <dgm:prSet phldrT="[Text]" phldr="0" custT="1"/>
      <dgm:spPr/>
      <dgm:t>
        <a:bodyPr/>
        <a:lstStyle/>
        <a:p>
          <a:pPr rtl="0">
            <a:buClr>
              <a:schemeClr val="accent6"/>
            </a:buClr>
            <a:buFont typeface="+mj-lt"/>
            <a:buAutoNum type="arabicParenR"/>
          </a:pPr>
          <a:r>
            <a:rPr lang="en-US" sz="1800" b="1">
              <a:latin typeface="Calibri" panose="020F0502020204030204"/>
            </a:rPr>
            <a:t>Project Description/Statement of Work </a:t>
          </a:r>
          <a:br>
            <a:rPr lang="en-US" sz="1800" b="1">
              <a:latin typeface="Calibri" panose="020F0502020204030204"/>
            </a:rPr>
          </a:br>
          <a:r>
            <a:rPr lang="en-US" sz="1800" b="1" i="1">
              <a:solidFill>
                <a:schemeClr val="accent2"/>
              </a:solidFill>
              <a:latin typeface="Calibri" panose="020F0502020204030204"/>
            </a:rPr>
            <a:t>up to 30 points</a:t>
          </a:r>
          <a:endParaRPr lang="en-US" sz="1800" b="1" i="1">
            <a:solidFill>
              <a:schemeClr val="accent2"/>
            </a:solidFill>
          </a:endParaRPr>
        </a:p>
      </dgm:t>
    </dgm:pt>
    <dgm:pt modelId="{679A4A7C-E956-42E3-A5D0-23003AEA1CD2}" type="parTrans" cxnId="{64A637D3-3FF7-44C6-9A09-9126F56C9806}">
      <dgm:prSet/>
      <dgm:spPr/>
      <dgm:t>
        <a:bodyPr/>
        <a:lstStyle/>
        <a:p>
          <a:endParaRPr lang="en-US" sz="1600"/>
        </a:p>
      </dgm:t>
    </dgm:pt>
    <dgm:pt modelId="{3B78DB9F-FAA9-4CFE-8C6F-74D93F77EDA5}" type="sibTrans" cxnId="{64A637D3-3FF7-44C6-9A09-9126F56C9806}">
      <dgm:prSet/>
      <dgm:spPr/>
      <dgm:t>
        <a:bodyPr/>
        <a:lstStyle/>
        <a:p>
          <a:endParaRPr lang="en-US" sz="1600"/>
        </a:p>
      </dgm:t>
    </dgm:pt>
    <dgm:pt modelId="{673EF9AF-02FA-4BFA-BCB5-40DAA4E88232}">
      <dgm:prSet phldrT="[Text]" custT="1"/>
      <dgm:spPr/>
      <dgm:t>
        <a:bodyPr/>
        <a:lstStyle/>
        <a:p>
          <a:r>
            <a:rPr lang="en-US" sz="1800" b="1">
              <a:latin typeface="Calibri" panose="020F0502020204030204"/>
            </a:rPr>
            <a:t>Organizational Capacity </a:t>
          </a:r>
          <a:br>
            <a:rPr lang="en-US" sz="1800" b="1">
              <a:latin typeface="Calibri" panose="020F0502020204030204"/>
            </a:rPr>
          </a:br>
          <a:r>
            <a:rPr lang="en-US" sz="1800" b="1" i="1">
              <a:solidFill>
                <a:schemeClr val="accent2"/>
              </a:solidFill>
              <a:latin typeface="Calibri" panose="020F0502020204030204"/>
            </a:rPr>
            <a:t>up to 20 points</a:t>
          </a:r>
          <a:endParaRPr lang="en-US" sz="1800" i="1">
            <a:solidFill>
              <a:schemeClr val="accent2"/>
            </a:solidFill>
          </a:endParaRPr>
        </a:p>
      </dgm:t>
    </dgm:pt>
    <dgm:pt modelId="{DB5F215B-423B-4F19-92B3-49DACA3AF647}" type="parTrans" cxnId="{5F54C4F0-4F6C-45F9-A784-7D62384C346C}">
      <dgm:prSet/>
      <dgm:spPr/>
      <dgm:t>
        <a:bodyPr/>
        <a:lstStyle/>
        <a:p>
          <a:endParaRPr lang="en-US" sz="1600"/>
        </a:p>
      </dgm:t>
    </dgm:pt>
    <dgm:pt modelId="{8F96CD83-4A48-4078-AE09-5D8DDE9662EC}" type="sibTrans" cxnId="{5F54C4F0-4F6C-45F9-A784-7D62384C346C}">
      <dgm:prSet/>
      <dgm:spPr/>
      <dgm:t>
        <a:bodyPr/>
        <a:lstStyle/>
        <a:p>
          <a:endParaRPr lang="en-US" sz="1600"/>
        </a:p>
      </dgm:t>
    </dgm:pt>
    <dgm:pt modelId="{A1695761-7486-4C55-943D-18EA36C084A4}">
      <dgm:prSet custT="1"/>
      <dgm:spPr/>
      <dgm:t>
        <a:bodyPr/>
        <a:lstStyle/>
        <a:p>
          <a:pPr marL="0" indent="0">
            <a:buFont typeface="+mj-lt"/>
            <a:buNone/>
          </a:pPr>
          <a:r>
            <a:rPr lang="en-US" sz="1600"/>
            <a:t>Must be equipped to successfully complete the proposed plan in a timely manner </a:t>
          </a:r>
        </a:p>
      </dgm:t>
    </dgm:pt>
    <dgm:pt modelId="{FF18232D-FD37-4E87-834C-D4CFD2166002}" type="parTrans" cxnId="{622BEEB0-2D3D-4AF8-B490-619EEB76FE18}">
      <dgm:prSet/>
      <dgm:spPr/>
      <dgm:t>
        <a:bodyPr/>
        <a:lstStyle/>
        <a:p>
          <a:endParaRPr lang="en-US" sz="1600"/>
        </a:p>
      </dgm:t>
    </dgm:pt>
    <dgm:pt modelId="{251CC592-10E5-4DA6-ACAD-E34A1E4045C8}" type="sibTrans" cxnId="{622BEEB0-2D3D-4AF8-B490-619EEB76FE18}">
      <dgm:prSet/>
      <dgm:spPr/>
      <dgm:t>
        <a:bodyPr/>
        <a:lstStyle/>
        <a:p>
          <a:endParaRPr lang="en-US" sz="1600"/>
        </a:p>
      </dgm:t>
    </dgm:pt>
    <dgm:pt modelId="{B9001A74-1455-4823-A512-FA786F2DFCC0}">
      <dgm:prSet phldrT="[Text]" phldr="0" custT="1"/>
      <dgm:spPr/>
      <dgm:t>
        <a:bodyPr/>
        <a:lstStyle/>
        <a:p>
          <a:pPr marL="0" indent="0" algn="l" rtl="0">
            <a:buClr>
              <a:schemeClr val="accent6"/>
            </a:buClr>
            <a:buFont typeface="+mj-lt"/>
            <a:buNone/>
          </a:pPr>
          <a:r>
            <a:rPr lang="en-US" sz="1600" b="0">
              <a:latin typeface="Calibri" panose="020F0502020204030204"/>
            </a:rPr>
            <a:t>Must demonstrate track record of serving Atlantic City residents and engaging with stakeholders</a:t>
          </a:r>
          <a:endParaRPr lang="en-US" sz="1600" b="0"/>
        </a:p>
      </dgm:t>
    </dgm:pt>
    <dgm:pt modelId="{177A4E5D-824F-42AA-8C29-B1D4A52C1718}" type="parTrans" cxnId="{512966B6-3CAC-4FBA-9713-4C79B3152F38}">
      <dgm:prSet/>
      <dgm:spPr/>
      <dgm:t>
        <a:bodyPr/>
        <a:lstStyle/>
        <a:p>
          <a:endParaRPr lang="en-US" sz="1600"/>
        </a:p>
      </dgm:t>
    </dgm:pt>
    <dgm:pt modelId="{622FD14A-909C-49CD-91DE-5587EF38BF0F}" type="sibTrans" cxnId="{512966B6-3CAC-4FBA-9713-4C79B3152F38}">
      <dgm:prSet/>
      <dgm:spPr/>
      <dgm:t>
        <a:bodyPr/>
        <a:lstStyle/>
        <a:p>
          <a:endParaRPr lang="en-US" sz="1600"/>
        </a:p>
      </dgm:t>
    </dgm:pt>
    <dgm:pt modelId="{396C0F25-1EB7-4801-80DC-518650C8B30F}">
      <dgm:prSet phldrT="[Text]" custT="1"/>
      <dgm:spPr/>
      <dgm:t>
        <a:bodyPr/>
        <a:lstStyle/>
        <a:p>
          <a:pPr marL="0" indent="0">
            <a:buClr>
              <a:schemeClr val="accent6"/>
            </a:buClr>
            <a:buFont typeface="+mj-lt"/>
            <a:buNone/>
          </a:pPr>
          <a:r>
            <a:rPr lang="en-US" sz="1600">
              <a:latin typeface="Calibri" panose="020F0502020204030204"/>
            </a:rPr>
            <a:t>Must demonstrate project’s potential impact on food security and food access in Atlantic City</a:t>
          </a:r>
          <a:endParaRPr lang="en-US" sz="1600" i="0"/>
        </a:p>
      </dgm:t>
    </dgm:pt>
    <dgm:pt modelId="{66137A89-9C8F-4134-961E-345F105836B0}" type="parTrans" cxnId="{03243F42-4E40-406D-9615-CA28B6244BC0}">
      <dgm:prSet/>
      <dgm:spPr/>
      <dgm:t>
        <a:bodyPr/>
        <a:lstStyle/>
        <a:p>
          <a:endParaRPr lang="en-US" sz="1600"/>
        </a:p>
      </dgm:t>
    </dgm:pt>
    <dgm:pt modelId="{FB649CC5-8DF0-4649-8F55-F63DEDDEA6C8}" type="sibTrans" cxnId="{03243F42-4E40-406D-9615-CA28B6244BC0}">
      <dgm:prSet/>
      <dgm:spPr/>
      <dgm:t>
        <a:bodyPr/>
        <a:lstStyle/>
        <a:p>
          <a:endParaRPr lang="en-US" sz="1600"/>
        </a:p>
      </dgm:t>
    </dgm:pt>
    <dgm:pt modelId="{D3B7353C-BC3F-49A3-9642-89985E163759}">
      <dgm:prSet phldrT="[Text]" custT="1"/>
      <dgm:spPr/>
      <dgm:t>
        <a:bodyPr/>
        <a:lstStyle/>
        <a:p>
          <a:pPr marL="0" indent="0">
            <a:buClr>
              <a:schemeClr val="accent6"/>
            </a:buClr>
            <a:buFont typeface="+mj-lt"/>
            <a:buNone/>
          </a:pPr>
          <a:r>
            <a:rPr lang="en-US" sz="1600">
              <a:latin typeface="Calibri" panose="020F0502020204030204"/>
            </a:rPr>
            <a:t>More detailed, comprehensive, and feasible plans will receive higher scores</a:t>
          </a:r>
          <a:endParaRPr lang="en-US" sz="1600"/>
        </a:p>
      </dgm:t>
    </dgm:pt>
    <dgm:pt modelId="{D342BECC-9BE6-4980-92AC-33170EBCCA61}" type="parTrans" cxnId="{42544636-0149-46FE-98DD-4599D95663B8}">
      <dgm:prSet/>
      <dgm:spPr/>
      <dgm:t>
        <a:bodyPr/>
        <a:lstStyle/>
        <a:p>
          <a:endParaRPr lang="en-US" sz="1600"/>
        </a:p>
      </dgm:t>
    </dgm:pt>
    <dgm:pt modelId="{98743862-606E-4C8E-8723-3383E3ED3B10}" type="sibTrans" cxnId="{42544636-0149-46FE-98DD-4599D95663B8}">
      <dgm:prSet/>
      <dgm:spPr/>
      <dgm:t>
        <a:bodyPr/>
        <a:lstStyle/>
        <a:p>
          <a:endParaRPr lang="en-US" sz="1600"/>
        </a:p>
      </dgm:t>
    </dgm:pt>
    <dgm:pt modelId="{402644CB-609E-4F5D-B3A9-60DE42BE7072}">
      <dgm:prSet phldrT="[Text]" phldr="0" custT="1"/>
      <dgm:spPr/>
      <dgm:t>
        <a:bodyPr/>
        <a:lstStyle/>
        <a:p>
          <a:pPr rtl="0">
            <a:buClr>
              <a:schemeClr val="accent6"/>
            </a:buClr>
            <a:buFont typeface="+mj-lt"/>
            <a:buAutoNum type="arabicParenR"/>
          </a:pPr>
          <a:r>
            <a:rPr lang="en-US" sz="1800" b="1">
              <a:latin typeface="Calibri" panose="020F0502020204030204"/>
            </a:rPr>
            <a:t>Work Plan </a:t>
          </a:r>
          <a:br>
            <a:rPr lang="en-US" sz="1800" b="1">
              <a:latin typeface="Calibri" panose="020F0502020204030204"/>
            </a:rPr>
          </a:br>
          <a:r>
            <a:rPr lang="en-US" sz="1800" b="1" i="1">
              <a:solidFill>
                <a:schemeClr val="accent2"/>
              </a:solidFill>
              <a:latin typeface="Calibri" panose="020F0502020204030204"/>
            </a:rPr>
            <a:t>up to 20 points</a:t>
          </a:r>
          <a:endParaRPr lang="en-US" sz="1800" b="1" i="1">
            <a:solidFill>
              <a:schemeClr val="accent2"/>
            </a:solidFill>
          </a:endParaRPr>
        </a:p>
      </dgm:t>
    </dgm:pt>
    <dgm:pt modelId="{AF18129B-BBD2-4714-9D2D-F14E6A5E978D}" type="sibTrans" cxnId="{E07A91F3-ECC0-4B28-857E-064CF7571356}">
      <dgm:prSet/>
      <dgm:spPr/>
      <dgm:t>
        <a:bodyPr/>
        <a:lstStyle/>
        <a:p>
          <a:endParaRPr lang="en-US" sz="1600"/>
        </a:p>
      </dgm:t>
    </dgm:pt>
    <dgm:pt modelId="{6D684B4E-8A85-4C8A-8188-83EE2C19EACB}" type="parTrans" cxnId="{E07A91F3-ECC0-4B28-857E-064CF7571356}">
      <dgm:prSet/>
      <dgm:spPr/>
      <dgm:t>
        <a:bodyPr/>
        <a:lstStyle/>
        <a:p>
          <a:endParaRPr lang="en-US" sz="1600"/>
        </a:p>
      </dgm:t>
    </dgm:pt>
    <dgm:pt modelId="{9D8FF8DB-7047-43F9-AC90-8DC00C7AADB9}">
      <dgm:prSet phldrT="[Text]" custT="1"/>
      <dgm:spPr/>
      <dgm:t>
        <a:bodyPr/>
        <a:lstStyle/>
        <a:p>
          <a:pPr rtl="0">
            <a:buClr>
              <a:schemeClr val="accent6"/>
            </a:buClr>
            <a:buFont typeface="+mj-lt"/>
            <a:buAutoNum type="arabicParenR"/>
          </a:pPr>
          <a:r>
            <a:rPr lang="en-US" sz="1800" b="1"/>
            <a:t>Community Engagement </a:t>
          </a:r>
          <a:br>
            <a:rPr lang="en-US" sz="1800" b="1"/>
          </a:br>
          <a:r>
            <a:rPr lang="en-US" sz="1800" b="1" i="1">
              <a:solidFill>
                <a:schemeClr val="accent2"/>
              </a:solidFill>
            </a:rPr>
            <a:t>up to 20 points</a:t>
          </a:r>
        </a:p>
      </dgm:t>
    </dgm:pt>
    <dgm:pt modelId="{FC56DAC5-FA44-4FB2-954D-301E071A4E62}" type="parTrans" cxnId="{30A397C4-7392-44B6-A804-7AAF4522F3F9}">
      <dgm:prSet/>
      <dgm:spPr/>
      <dgm:t>
        <a:bodyPr/>
        <a:lstStyle/>
        <a:p>
          <a:endParaRPr lang="en-US" sz="1600"/>
        </a:p>
      </dgm:t>
    </dgm:pt>
    <dgm:pt modelId="{96FB10DD-29E6-465E-93ED-3F32592099C2}" type="sibTrans" cxnId="{30A397C4-7392-44B6-A804-7AAF4522F3F9}">
      <dgm:prSet/>
      <dgm:spPr/>
      <dgm:t>
        <a:bodyPr/>
        <a:lstStyle/>
        <a:p>
          <a:endParaRPr lang="en-US" sz="1600"/>
        </a:p>
      </dgm:t>
    </dgm:pt>
    <dgm:pt modelId="{908C61F8-4C80-4128-BFDB-046FF2FFBFAE}">
      <dgm:prSet custT="1"/>
      <dgm:spPr/>
      <dgm:t>
        <a:bodyPr/>
        <a:lstStyle/>
        <a:p>
          <a:r>
            <a:rPr lang="en-US" sz="1800" b="1"/>
            <a:t>Budget and Budget Narrative </a:t>
          </a:r>
          <a:br>
            <a:rPr lang="en-US" sz="1800" b="1"/>
          </a:br>
          <a:r>
            <a:rPr lang="en-US" sz="1800" b="1" i="1">
              <a:solidFill>
                <a:schemeClr val="accent2"/>
              </a:solidFill>
            </a:rPr>
            <a:t>up to 10 points</a:t>
          </a:r>
        </a:p>
      </dgm:t>
    </dgm:pt>
    <dgm:pt modelId="{AA84DFF0-2854-456D-BC77-BD0CB17D52AF}" type="parTrans" cxnId="{2059D748-07B9-4A1C-9949-8D53D59AF80F}">
      <dgm:prSet/>
      <dgm:spPr/>
      <dgm:t>
        <a:bodyPr/>
        <a:lstStyle/>
        <a:p>
          <a:endParaRPr lang="en-US" sz="1600"/>
        </a:p>
      </dgm:t>
    </dgm:pt>
    <dgm:pt modelId="{08A4730B-1042-405F-813D-D591FE874BFB}" type="sibTrans" cxnId="{2059D748-07B9-4A1C-9949-8D53D59AF80F}">
      <dgm:prSet/>
      <dgm:spPr/>
      <dgm:t>
        <a:bodyPr/>
        <a:lstStyle/>
        <a:p>
          <a:endParaRPr lang="en-US" sz="1600"/>
        </a:p>
      </dgm:t>
    </dgm:pt>
    <dgm:pt modelId="{5157E2C4-3975-4A3C-BD5C-2A1D10225FED}">
      <dgm:prSet custT="1"/>
      <dgm:spPr/>
      <dgm:t>
        <a:bodyPr/>
        <a:lstStyle/>
        <a:p>
          <a:pPr marL="0" indent="0">
            <a:buNone/>
          </a:pPr>
          <a:r>
            <a:rPr lang="en-US" sz="1600"/>
            <a:t>Will be scored based on level of detail, connection to project goals, clarity of justification/explanation, and reasonableness</a:t>
          </a:r>
        </a:p>
      </dgm:t>
    </dgm:pt>
    <dgm:pt modelId="{A33A1AF5-D467-491A-B0BD-9B434C20974F}" type="parTrans" cxnId="{1ED03903-F24C-48C5-AD98-48EF0897B098}">
      <dgm:prSet/>
      <dgm:spPr/>
      <dgm:t>
        <a:bodyPr/>
        <a:lstStyle/>
        <a:p>
          <a:endParaRPr lang="en-US" sz="1600"/>
        </a:p>
      </dgm:t>
    </dgm:pt>
    <dgm:pt modelId="{95938CD1-86D0-48A9-AF73-ACCAC83DF572}" type="sibTrans" cxnId="{1ED03903-F24C-48C5-AD98-48EF0897B098}">
      <dgm:prSet/>
      <dgm:spPr/>
      <dgm:t>
        <a:bodyPr/>
        <a:lstStyle/>
        <a:p>
          <a:endParaRPr lang="en-US" sz="1600"/>
        </a:p>
      </dgm:t>
    </dgm:pt>
    <dgm:pt modelId="{9E40FC2F-1DB0-411D-94A6-9ADFC0E275AC}" type="pres">
      <dgm:prSet presAssocID="{36DB65DF-6231-4B5D-9FB1-91A3AF8160A9}" presName="Name0" presStyleCnt="0">
        <dgm:presLayoutVars>
          <dgm:dir/>
          <dgm:animLvl val="lvl"/>
          <dgm:resizeHandles val="exact"/>
        </dgm:presLayoutVars>
      </dgm:prSet>
      <dgm:spPr/>
    </dgm:pt>
    <dgm:pt modelId="{877BDD42-AAA8-409A-B938-148F01EA0FCD}" type="pres">
      <dgm:prSet presAssocID="{DA2961DA-D763-4142-9C13-1F945835E806}" presName="linNode" presStyleCnt="0"/>
      <dgm:spPr/>
    </dgm:pt>
    <dgm:pt modelId="{03B5D64E-47ED-4D95-9620-A17AF3A67B62}" type="pres">
      <dgm:prSet presAssocID="{DA2961DA-D763-4142-9C13-1F945835E806}" presName="parentText" presStyleLbl="node1" presStyleIdx="0" presStyleCnt="5" custScaleX="89144" custScaleY="90436">
        <dgm:presLayoutVars>
          <dgm:chMax val="1"/>
          <dgm:bulletEnabled val="1"/>
        </dgm:presLayoutVars>
      </dgm:prSet>
      <dgm:spPr/>
    </dgm:pt>
    <dgm:pt modelId="{45F1A3C1-2574-4769-9CA8-89258032712F}" type="pres">
      <dgm:prSet presAssocID="{DA2961DA-D763-4142-9C13-1F945835E806}" presName="descendantText" presStyleLbl="alignAccFollowNode1" presStyleIdx="0" presStyleCnt="5">
        <dgm:presLayoutVars>
          <dgm:bulletEnabled val="1"/>
        </dgm:presLayoutVars>
      </dgm:prSet>
      <dgm:spPr/>
    </dgm:pt>
    <dgm:pt modelId="{2871DA64-0F80-412F-B76A-C1E59BD3EFA4}" type="pres">
      <dgm:prSet presAssocID="{3B78DB9F-FAA9-4CFE-8C6F-74D93F77EDA5}" presName="sp" presStyleCnt="0"/>
      <dgm:spPr/>
    </dgm:pt>
    <dgm:pt modelId="{136C734B-E6E5-4420-BDC5-DFCB6BB7EB91}" type="pres">
      <dgm:prSet presAssocID="{402644CB-609E-4F5D-B3A9-60DE42BE7072}" presName="linNode" presStyleCnt="0"/>
      <dgm:spPr/>
    </dgm:pt>
    <dgm:pt modelId="{F5AAF7C3-0618-4DEF-AEFA-1EC159BBB6F4}" type="pres">
      <dgm:prSet presAssocID="{402644CB-609E-4F5D-B3A9-60DE42BE7072}" presName="parentText" presStyleLbl="node1" presStyleIdx="1" presStyleCnt="5" custScaleX="89144" custScaleY="89576">
        <dgm:presLayoutVars>
          <dgm:chMax val="1"/>
          <dgm:bulletEnabled val="1"/>
        </dgm:presLayoutVars>
      </dgm:prSet>
      <dgm:spPr/>
    </dgm:pt>
    <dgm:pt modelId="{B94FFD02-B451-4FA7-8DFB-D1109B3088E8}" type="pres">
      <dgm:prSet presAssocID="{402644CB-609E-4F5D-B3A9-60DE42BE7072}" presName="descendantText" presStyleLbl="alignAccFollowNode1" presStyleIdx="1" presStyleCnt="5">
        <dgm:presLayoutVars>
          <dgm:bulletEnabled val="1"/>
        </dgm:presLayoutVars>
      </dgm:prSet>
      <dgm:spPr/>
    </dgm:pt>
    <dgm:pt modelId="{F64FA99E-7CD9-42BD-AE93-0C6AFD0EFD99}" type="pres">
      <dgm:prSet presAssocID="{AF18129B-BBD2-4714-9D2D-F14E6A5E978D}" presName="sp" presStyleCnt="0"/>
      <dgm:spPr/>
    </dgm:pt>
    <dgm:pt modelId="{583DDF61-48DE-477F-8BE2-2FA0B2A5155A}" type="pres">
      <dgm:prSet presAssocID="{673EF9AF-02FA-4BFA-BCB5-40DAA4E88232}" presName="linNode" presStyleCnt="0"/>
      <dgm:spPr/>
    </dgm:pt>
    <dgm:pt modelId="{A7633B9B-114F-451D-9C48-5D4B4878EA42}" type="pres">
      <dgm:prSet presAssocID="{673EF9AF-02FA-4BFA-BCB5-40DAA4E88232}" presName="parentText" presStyleLbl="node1" presStyleIdx="2" presStyleCnt="5" custScaleX="89144" custScaleY="88612">
        <dgm:presLayoutVars>
          <dgm:chMax val="1"/>
          <dgm:bulletEnabled val="1"/>
        </dgm:presLayoutVars>
      </dgm:prSet>
      <dgm:spPr/>
    </dgm:pt>
    <dgm:pt modelId="{E28FC338-7094-4C20-A7FD-9849540743C1}" type="pres">
      <dgm:prSet presAssocID="{673EF9AF-02FA-4BFA-BCB5-40DAA4E88232}" presName="descendantText" presStyleLbl="alignAccFollowNode1" presStyleIdx="2" presStyleCnt="5">
        <dgm:presLayoutVars>
          <dgm:bulletEnabled val="1"/>
        </dgm:presLayoutVars>
      </dgm:prSet>
      <dgm:spPr/>
    </dgm:pt>
    <dgm:pt modelId="{64865ABE-B5FD-4C91-8478-C04C0EDE1CDF}" type="pres">
      <dgm:prSet presAssocID="{8F96CD83-4A48-4078-AE09-5D8DDE9662EC}" presName="sp" presStyleCnt="0"/>
      <dgm:spPr/>
    </dgm:pt>
    <dgm:pt modelId="{F5D51B67-6769-4028-A8BC-3D70B010A4E7}" type="pres">
      <dgm:prSet presAssocID="{9D8FF8DB-7047-43F9-AC90-8DC00C7AADB9}" presName="linNode" presStyleCnt="0"/>
      <dgm:spPr/>
    </dgm:pt>
    <dgm:pt modelId="{A38D6C58-7188-43ED-8D91-674A7C09D15A}" type="pres">
      <dgm:prSet presAssocID="{9D8FF8DB-7047-43F9-AC90-8DC00C7AADB9}" presName="parentText" presStyleLbl="node1" presStyleIdx="3" presStyleCnt="5" custScaleX="89144" custScaleY="88851">
        <dgm:presLayoutVars>
          <dgm:chMax val="1"/>
          <dgm:bulletEnabled val="1"/>
        </dgm:presLayoutVars>
      </dgm:prSet>
      <dgm:spPr/>
    </dgm:pt>
    <dgm:pt modelId="{65FE9C69-75A1-4B53-8D36-3E807D80507C}" type="pres">
      <dgm:prSet presAssocID="{9D8FF8DB-7047-43F9-AC90-8DC00C7AADB9}" presName="descendantText" presStyleLbl="alignAccFollowNode1" presStyleIdx="3" presStyleCnt="5" custScaleY="100287">
        <dgm:presLayoutVars>
          <dgm:bulletEnabled val="1"/>
        </dgm:presLayoutVars>
      </dgm:prSet>
      <dgm:spPr/>
    </dgm:pt>
    <dgm:pt modelId="{544BB29C-3EFD-467D-9726-EC6496D88D9F}" type="pres">
      <dgm:prSet presAssocID="{96FB10DD-29E6-465E-93ED-3F32592099C2}" presName="sp" presStyleCnt="0"/>
      <dgm:spPr/>
    </dgm:pt>
    <dgm:pt modelId="{35E4F49E-A736-45E6-924A-3F95E5D55D2A}" type="pres">
      <dgm:prSet presAssocID="{908C61F8-4C80-4128-BFDB-046FF2FFBFAE}" presName="linNode" presStyleCnt="0"/>
      <dgm:spPr/>
    </dgm:pt>
    <dgm:pt modelId="{CAC7BBB3-4ABD-419B-95FD-AAF0F9A97D69}" type="pres">
      <dgm:prSet presAssocID="{908C61F8-4C80-4128-BFDB-046FF2FFBFAE}" presName="parentText" presStyleLbl="node1" presStyleIdx="4" presStyleCnt="5" custScaleX="89144" custScaleY="89697">
        <dgm:presLayoutVars>
          <dgm:chMax val="1"/>
          <dgm:bulletEnabled val="1"/>
        </dgm:presLayoutVars>
      </dgm:prSet>
      <dgm:spPr/>
    </dgm:pt>
    <dgm:pt modelId="{6BF95804-88DB-4C0C-A62F-BA5C7E0E8277}" type="pres">
      <dgm:prSet presAssocID="{908C61F8-4C80-4128-BFDB-046FF2FFBFAE}" presName="descendantText" presStyleLbl="alignAccFollowNode1" presStyleIdx="4" presStyleCnt="5">
        <dgm:presLayoutVars>
          <dgm:bulletEnabled val="1"/>
        </dgm:presLayoutVars>
      </dgm:prSet>
      <dgm:spPr/>
    </dgm:pt>
  </dgm:ptLst>
  <dgm:cxnLst>
    <dgm:cxn modelId="{1ED03903-F24C-48C5-AD98-48EF0897B098}" srcId="{908C61F8-4C80-4128-BFDB-046FF2FFBFAE}" destId="{5157E2C4-3975-4A3C-BD5C-2A1D10225FED}" srcOrd="0" destOrd="0" parTransId="{A33A1AF5-D467-491A-B0BD-9B434C20974F}" sibTransId="{95938CD1-86D0-48A9-AF73-ACCAC83DF572}"/>
    <dgm:cxn modelId="{CDED980B-9036-4C5C-8A4C-1B2E900DB87F}" type="presOf" srcId="{402644CB-609E-4F5D-B3A9-60DE42BE7072}" destId="{F5AAF7C3-0618-4DEF-AEFA-1EC159BBB6F4}" srcOrd="0" destOrd="0" presId="urn:microsoft.com/office/officeart/2005/8/layout/vList5"/>
    <dgm:cxn modelId="{9BD8520E-76D5-497B-8BA3-7E0658968D85}" type="presOf" srcId="{B9001A74-1455-4823-A512-FA786F2DFCC0}" destId="{65FE9C69-75A1-4B53-8D36-3E807D80507C}" srcOrd="0" destOrd="0" presId="urn:microsoft.com/office/officeart/2005/8/layout/vList5"/>
    <dgm:cxn modelId="{42544636-0149-46FE-98DD-4599D95663B8}" srcId="{402644CB-609E-4F5D-B3A9-60DE42BE7072}" destId="{D3B7353C-BC3F-49A3-9642-89985E163759}" srcOrd="0" destOrd="0" parTransId="{D342BECC-9BE6-4980-92AC-33170EBCCA61}" sibTransId="{98743862-606E-4C8E-8723-3383E3ED3B10}"/>
    <dgm:cxn modelId="{82E18940-5EA9-46AA-AA31-A3010F663AAC}" type="presOf" srcId="{908C61F8-4C80-4128-BFDB-046FF2FFBFAE}" destId="{CAC7BBB3-4ABD-419B-95FD-AAF0F9A97D69}" srcOrd="0" destOrd="0" presId="urn:microsoft.com/office/officeart/2005/8/layout/vList5"/>
    <dgm:cxn modelId="{03243F42-4E40-406D-9615-CA28B6244BC0}" srcId="{DA2961DA-D763-4142-9C13-1F945835E806}" destId="{396C0F25-1EB7-4801-80DC-518650C8B30F}" srcOrd="0" destOrd="0" parTransId="{66137A89-9C8F-4134-961E-345F105836B0}" sibTransId="{FB649CC5-8DF0-4649-8F55-F63DEDDEA6C8}"/>
    <dgm:cxn modelId="{2059D748-07B9-4A1C-9949-8D53D59AF80F}" srcId="{36DB65DF-6231-4B5D-9FB1-91A3AF8160A9}" destId="{908C61F8-4C80-4128-BFDB-046FF2FFBFAE}" srcOrd="4" destOrd="0" parTransId="{AA84DFF0-2854-456D-BC77-BD0CB17D52AF}" sibTransId="{08A4730B-1042-405F-813D-D591FE874BFB}"/>
    <dgm:cxn modelId="{4278DC6E-FB94-4E61-9ADB-8104E929BF59}" type="presOf" srcId="{5157E2C4-3975-4A3C-BD5C-2A1D10225FED}" destId="{6BF95804-88DB-4C0C-A62F-BA5C7E0E8277}" srcOrd="0" destOrd="0" presId="urn:microsoft.com/office/officeart/2005/8/layout/vList5"/>
    <dgm:cxn modelId="{9584927B-0337-4374-B10B-6149519767B7}" type="presOf" srcId="{DA2961DA-D763-4142-9C13-1F945835E806}" destId="{03B5D64E-47ED-4D95-9620-A17AF3A67B62}" srcOrd="0" destOrd="0" presId="urn:microsoft.com/office/officeart/2005/8/layout/vList5"/>
    <dgm:cxn modelId="{EF439F96-F7CE-4BC2-B156-BA1DB919A683}" type="presOf" srcId="{D3B7353C-BC3F-49A3-9642-89985E163759}" destId="{B94FFD02-B451-4FA7-8DFB-D1109B3088E8}" srcOrd="0" destOrd="0" presId="urn:microsoft.com/office/officeart/2005/8/layout/vList5"/>
    <dgm:cxn modelId="{A8D1CA9B-3CFA-46A3-8FCD-429BEC972BFE}" type="presOf" srcId="{396C0F25-1EB7-4801-80DC-518650C8B30F}" destId="{45F1A3C1-2574-4769-9CA8-89258032712F}" srcOrd="0" destOrd="0" presId="urn:microsoft.com/office/officeart/2005/8/layout/vList5"/>
    <dgm:cxn modelId="{133243AE-0E18-46EB-B110-7894856299C6}" type="presOf" srcId="{A1695761-7486-4C55-943D-18EA36C084A4}" destId="{E28FC338-7094-4C20-A7FD-9849540743C1}" srcOrd="0" destOrd="0" presId="urn:microsoft.com/office/officeart/2005/8/layout/vList5"/>
    <dgm:cxn modelId="{622BEEB0-2D3D-4AF8-B490-619EEB76FE18}" srcId="{673EF9AF-02FA-4BFA-BCB5-40DAA4E88232}" destId="{A1695761-7486-4C55-943D-18EA36C084A4}" srcOrd="0" destOrd="0" parTransId="{FF18232D-FD37-4E87-834C-D4CFD2166002}" sibTransId="{251CC592-10E5-4DA6-ACAD-E34A1E4045C8}"/>
    <dgm:cxn modelId="{512966B6-3CAC-4FBA-9713-4C79B3152F38}" srcId="{9D8FF8DB-7047-43F9-AC90-8DC00C7AADB9}" destId="{B9001A74-1455-4823-A512-FA786F2DFCC0}" srcOrd="0" destOrd="0" parTransId="{177A4E5D-824F-42AA-8C29-B1D4A52C1718}" sibTransId="{622FD14A-909C-49CD-91DE-5587EF38BF0F}"/>
    <dgm:cxn modelId="{88D062B9-2ECC-490F-8937-DA3688779E13}" type="presOf" srcId="{36DB65DF-6231-4B5D-9FB1-91A3AF8160A9}" destId="{9E40FC2F-1DB0-411D-94A6-9ADFC0E275AC}" srcOrd="0" destOrd="0" presId="urn:microsoft.com/office/officeart/2005/8/layout/vList5"/>
    <dgm:cxn modelId="{30A397C4-7392-44B6-A804-7AAF4522F3F9}" srcId="{36DB65DF-6231-4B5D-9FB1-91A3AF8160A9}" destId="{9D8FF8DB-7047-43F9-AC90-8DC00C7AADB9}" srcOrd="3" destOrd="0" parTransId="{FC56DAC5-FA44-4FB2-954D-301E071A4E62}" sibTransId="{96FB10DD-29E6-465E-93ED-3F32592099C2}"/>
    <dgm:cxn modelId="{A4FA07D0-3094-4D9F-93F7-C9E939F3D04C}" type="presOf" srcId="{673EF9AF-02FA-4BFA-BCB5-40DAA4E88232}" destId="{A7633B9B-114F-451D-9C48-5D4B4878EA42}" srcOrd="0" destOrd="0" presId="urn:microsoft.com/office/officeart/2005/8/layout/vList5"/>
    <dgm:cxn modelId="{C8C80ED0-D4D8-42FF-87C9-BE99C416A596}" type="presOf" srcId="{9D8FF8DB-7047-43F9-AC90-8DC00C7AADB9}" destId="{A38D6C58-7188-43ED-8D91-674A7C09D15A}" srcOrd="0" destOrd="0" presId="urn:microsoft.com/office/officeart/2005/8/layout/vList5"/>
    <dgm:cxn modelId="{64A637D3-3FF7-44C6-9A09-9126F56C9806}" srcId="{36DB65DF-6231-4B5D-9FB1-91A3AF8160A9}" destId="{DA2961DA-D763-4142-9C13-1F945835E806}" srcOrd="0" destOrd="0" parTransId="{679A4A7C-E956-42E3-A5D0-23003AEA1CD2}" sibTransId="{3B78DB9F-FAA9-4CFE-8C6F-74D93F77EDA5}"/>
    <dgm:cxn modelId="{5F54C4F0-4F6C-45F9-A784-7D62384C346C}" srcId="{36DB65DF-6231-4B5D-9FB1-91A3AF8160A9}" destId="{673EF9AF-02FA-4BFA-BCB5-40DAA4E88232}" srcOrd="2" destOrd="0" parTransId="{DB5F215B-423B-4F19-92B3-49DACA3AF647}" sibTransId="{8F96CD83-4A48-4078-AE09-5D8DDE9662EC}"/>
    <dgm:cxn modelId="{E07A91F3-ECC0-4B28-857E-064CF7571356}" srcId="{36DB65DF-6231-4B5D-9FB1-91A3AF8160A9}" destId="{402644CB-609E-4F5D-B3A9-60DE42BE7072}" srcOrd="1" destOrd="0" parTransId="{6D684B4E-8A85-4C8A-8188-83EE2C19EACB}" sibTransId="{AF18129B-BBD2-4714-9D2D-F14E6A5E978D}"/>
    <dgm:cxn modelId="{428C431F-254B-4087-A9F1-3105B59F1841}" type="presParOf" srcId="{9E40FC2F-1DB0-411D-94A6-9ADFC0E275AC}" destId="{877BDD42-AAA8-409A-B938-148F01EA0FCD}" srcOrd="0" destOrd="0" presId="urn:microsoft.com/office/officeart/2005/8/layout/vList5"/>
    <dgm:cxn modelId="{DF02282B-90E5-43DE-8199-5D2364DA16A4}" type="presParOf" srcId="{877BDD42-AAA8-409A-B938-148F01EA0FCD}" destId="{03B5D64E-47ED-4D95-9620-A17AF3A67B62}" srcOrd="0" destOrd="0" presId="urn:microsoft.com/office/officeart/2005/8/layout/vList5"/>
    <dgm:cxn modelId="{0514BD9F-D4ED-4889-9369-1821B12CD5C0}" type="presParOf" srcId="{877BDD42-AAA8-409A-B938-148F01EA0FCD}" destId="{45F1A3C1-2574-4769-9CA8-89258032712F}" srcOrd="1" destOrd="0" presId="urn:microsoft.com/office/officeart/2005/8/layout/vList5"/>
    <dgm:cxn modelId="{EE179BD7-E311-4C2C-9FCF-73FB41E2D968}" type="presParOf" srcId="{9E40FC2F-1DB0-411D-94A6-9ADFC0E275AC}" destId="{2871DA64-0F80-412F-B76A-C1E59BD3EFA4}" srcOrd="1" destOrd="0" presId="urn:microsoft.com/office/officeart/2005/8/layout/vList5"/>
    <dgm:cxn modelId="{3E1457AD-60BA-4FD2-85C0-15EA90FB5EC0}" type="presParOf" srcId="{9E40FC2F-1DB0-411D-94A6-9ADFC0E275AC}" destId="{136C734B-E6E5-4420-BDC5-DFCB6BB7EB91}" srcOrd="2" destOrd="0" presId="urn:microsoft.com/office/officeart/2005/8/layout/vList5"/>
    <dgm:cxn modelId="{5588005F-747A-4593-B01D-92650716BCDA}" type="presParOf" srcId="{136C734B-E6E5-4420-BDC5-DFCB6BB7EB91}" destId="{F5AAF7C3-0618-4DEF-AEFA-1EC159BBB6F4}" srcOrd="0" destOrd="0" presId="urn:microsoft.com/office/officeart/2005/8/layout/vList5"/>
    <dgm:cxn modelId="{0277C526-2C03-41AA-843F-BA9F003A1585}" type="presParOf" srcId="{136C734B-E6E5-4420-BDC5-DFCB6BB7EB91}" destId="{B94FFD02-B451-4FA7-8DFB-D1109B3088E8}" srcOrd="1" destOrd="0" presId="urn:microsoft.com/office/officeart/2005/8/layout/vList5"/>
    <dgm:cxn modelId="{6B8F5ED3-DEDE-478E-A415-E9B7C97B6222}" type="presParOf" srcId="{9E40FC2F-1DB0-411D-94A6-9ADFC0E275AC}" destId="{F64FA99E-7CD9-42BD-AE93-0C6AFD0EFD99}" srcOrd="3" destOrd="0" presId="urn:microsoft.com/office/officeart/2005/8/layout/vList5"/>
    <dgm:cxn modelId="{8A4A025F-02C0-4B56-B93C-1660E6A150B0}" type="presParOf" srcId="{9E40FC2F-1DB0-411D-94A6-9ADFC0E275AC}" destId="{583DDF61-48DE-477F-8BE2-2FA0B2A5155A}" srcOrd="4" destOrd="0" presId="urn:microsoft.com/office/officeart/2005/8/layout/vList5"/>
    <dgm:cxn modelId="{F1A0045E-0DDA-4CAC-90EE-CE1121AC1CBD}" type="presParOf" srcId="{583DDF61-48DE-477F-8BE2-2FA0B2A5155A}" destId="{A7633B9B-114F-451D-9C48-5D4B4878EA42}" srcOrd="0" destOrd="0" presId="urn:microsoft.com/office/officeart/2005/8/layout/vList5"/>
    <dgm:cxn modelId="{CD2B075C-F1CD-4D51-9F7F-B17A9C00151B}" type="presParOf" srcId="{583DDF61-48DE-477F-8BE2-2FA0B2A5155A}" destId="{E28FC338-7094-4C20-A7FD-9849540743C1}" srcOrd="1" destOrd="0" presId="urn:microsoft.com/office/officeart/2005/8/layout/vList5"/>
    <dgm:cxn modelId="{D8E66D2C-8E3F-4B7E-B4F7-0909450E8D69}" type="presParOf" srcId="{9E40FC2F-1DB0-411D-94A6-9ADFC0E275AC}" destId="{64865ABE-B5FD-4C91-8478-C04C0EDE1CDF}" srcOrd="5" destOrd="0" presId="urn:microsoft.com/office/officeart/2005/8/layout/vList5"/>
    <dgm:cxn modelId="{FB531F7E-418B-4E38-B90E-6BCFD3DF6A56}" type="presParOf" srcId="{9E40FC2F-1DB0-411D-94A6-9ADFC0E275AC}" destId="{F5D51B67-6769-4028-A8BC-3D70B010A4E7}" srcOrd="6" destOrd="0" presId="urn:microsoft.com/office/officeart/2005/8/layout/vList5"/>
    <dgm:cxn modelId="{BF6F3025-C113-4477-8FC5-273928B6544E}" type="presParOf" srcId="{F5D51B67-6769-4028-A8BC-3D70B010A4E7}" destId="{A38D6C58-7188-43ED-8D91-674A7C09D15A}" srcOrd="0" destOrd="0" presId="urn:microsoft.com/office/officeart/2005/8/layout/vList5"/>
    <dgm:cxn modelId="{A910D4F0-DEA6-498F-842F-9E3E4D19A392}" type="presParOf" srcId="{F5D51B67-6769-4028-A8BC-3D70B010A4E7}" destId="{65FE9C69-75A1-4B53-8D36-3E807D80507C}" srcOrd="1" destOrd="0" presId="urn:microsoft.com/office/officeart/2005/8/layout/vList5"/>
    <dgm:cxn modelId="{6C1D34CC-4A37-46F2-9135-E9598BAB2D38}" type="presParOf" srcId="{9E40FC2F-1DB0-411D-94A6-9ADFC0E275AC}" destId="{544BB29C-3EFD-467D-9726-EC6496D88D9F}" srcOrd="7" destOrd="0" presId="urn:microsoft.com/office/officeart/2005/8/layout/vList5"/>
    <dgm:cxn modelId="{2589D173-E9A6-4D60-9CCF-5C15F33B6B45}" type="presParOf" srcId="{9E40FC2F-1DB0-411D-94A6-9ADFC0E275AC}" destId="{35E4F49E-A736-45E6-924A-3F95E5D55D2A}" srcOrd="8" destOrd="0" presId="urn:microsoft.com/office/officeart/2005/8/layout/vList5"/>
    <dgm:cxn modelId="{2027BE09-1E3C-475D-A09A-36B56F3A85F4}" type="presParOf" srcId="{35E4F49E-A736-45E6-924A-3F95E5D55D2A}" destId="{CAC7BBB3-4ABD-419B-95FD-AAF0F9A97D69}" srcOrd="0" destOrd="0" presId="urn:microsoft.com/office/officeart/2005/8/layout/vList5"/>
    <dgm:cxn modelId="{6740892F-6776-4E7C-9960-A63672CC96FD}" type="presParOf" srcId="{35E4F49E-A736-45E6-924A-3F95E5D55D2A}" destId="{6BF95804-88DB-4C0C-A62F-BA5C7E0E827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919EA-8BF0-4FC7-8154-5065B983A963}">
      <dsp:nvSpPr>
        <dsp:cNvPr id="0" name=""/>
        <dsp:cNvSpPr/>
      </dsp:nvSpPr>
      <dsp:spPr>
        <a:xfrm>
          <a:off x="138" y="0"/>
          <a:ext cx="1845847" cy="3725725"/>
        </a:xfrm>
        <a:prstGeom prst="roundRect">
          <a:avLst>
            <a:gd name="adj" fmla="val 10000"/>
          </a:avLst>
        </a:prstGeom>
        <a:solidFill>
          <a:schemeClr val="accent2">
            <a:lumMod val="20000"/>
            <a:lumOff val="80000"/>
          </a:schemeClr>
        </a:solidFill>
        <a:ln w="34925" cap="flat" cmpd="sng" algn="ctr">
          <a:solidFill>
            <a:schemeClr val="accent2"/>
          </a:solidFill>
          <a:prstDash val="dash"/>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42672" numCol="1" spcCol="1270" anchor="ctr" anchorCtr="0">
          <a:noAutofit/>
        </a:bodyPr>
        <a:lstStyle/>
        <a:p>
          <a:pPr marL="0" lvl="0" indent="0" algn="ctr" defTabSz="266700">
            <a:lnSpc>
              <a:spcPct val="100000"/>
            </a:lnSpc>
            <a:spcBef>
              <a:spcPct val="0"/>
            </a:spcBef>
            <a:spcAft>
              <a:spcPts val="0"/>
            </a:spcAft>
            <a:buNone/>
          </a:pPr>
          <a:r>
            <a:rPr lang="en-US" sz="600" b="1" kern="1200" dirty="0"/>
            <a:t> </a:t>
          </a:r>
          <a:br>
            <a:rPr lang="en-US" sz="1600" b="1" kern="1200" dirty="0"/>
          </a:br>
          <a:r>
            <a:rPr lang="en-US" sz="1400" b="1" kern="1200" dirty="0">
              <a:solidFill>
                <a:schemeClr val="tx1"/>
              </a:solidFill>
            </a:rPr>
            <a:t>Sustain &amp; Serve NJ</a:t>
          </a:r>
        </a:p>
        <a:p>
          <a:pPr marL="0" lvl="0" indent="0" algn="ctr" defTabSz="266700">
            <a:lnSpc>
              <a:spcPct val="100000"/>
            </a:lnSpc>
            <a:spcBef>
              <a:spcPct val="0"/>
            </a:spcBef>
            <a:spcAft>
              <a:spcPts val="0"/>
            </a:spcAft>
            <a:buNone/>
          </a:pPr>
          <a:r>
            <a:rPr lang="en-US" sz="1400" b="1" kern="1200" dirty="0">
              <a:solidFill>
                <a:schemeClr val="tx1"/>
              </a:solidFill>
            </a:rPr>
            <a:t>(program closed)</a:t>
          </a:r>
          <a:endParaRPr lang="en-US" sz="1600" b="1" kern="1200" dirty="0">
            <a:solidFill>
              <a:schemeClr val="tx1"/>
            </a:solidFill>
          </a:endParaRPr>
        </a:p>
        <a:p>
          <a:pPr marL="0" lvl="0" indent="0" algn="ctr" defTabSz="266700">
            <a:lnSpc>
              <a:spcPct val="90000"/>
            </a:lnSpc>
            <a:spcBef>
              <a:spcPct val="0"/>
            </a:spcBef>
            <a:spcAft>
              <a:spcPct val="35000"/>
            </a:spcAft>
            <a:buNone/>
          </a:pPr>
          <a:r>
            <a:rPr lang="en-US" sz="1800" b="0" kern="1200" dirty="0">
              <a:solidFill>
                <a:schemeClr val="tx1"/>
              </a:solidFill>
            </a:rPr>
            <a:t> </a:t>
          </a:r>
          <a:br>
            <a:rPr lang="en-US" sz="1250" b="0" kern="1200" dirty="0">
              <a:solidFill>
                <a:schemeClr val="tx1"/>
              </a:solidFill>
            </a:rPr>
          </a:br>
          <a:r>
            <a:rPr lang="en-US" sz="1100" b="0" kern="1200" dirty="0">
              <a:solidFill>
                <a:schemeClr val="tx1"/>
              </a:solidFill>
            </a:rPr>
            <a:t>$57.5M grant program for nonprofits to purchase meals from restaurants and distribute those meals at no cost in their community.</a:t>
          </a:r>
        </a:p>
      </dsp:txBody>
      <dsp:txXfrm>
        <a:off x="138" y="1490290"/>
        <a:ext cx="1845847" cy="1490290"/>
      </dsp:txXfrm>
    </dsp:sp>
    <dsp:sp modelId="{8418AC25-95DD-4AA5-B30B-1FAB5773FD4D}">
      <dsp:nvSpPr>
        <dsp:cNvPr id="0" name=""/>
        <dsp:cNvSpPr/>
      </dsp:nvSpPr>
      <dsp:spPr>
        <a:xfrm>
          <a:off x="311612" y="62269"/>
          <a:ext cx="1240666" cy="124066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97FCB588-D76B-4DC7-93F5-7309EDBB6E61}">
      <dsp:nvSpPr>
        <dsp:cNvPr id="0" name=""/>
        <dsp:cNvSpPr/>
      </dsp:nvSpPr>
      <dsp:spPr>
        <a:xfrm>
          <a:off x="1901361" y="0"/>
          <a:ext cx="1845847" cy="372572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100000"/>
            </a:lnSpc>
            <a:spcBef>
              <a:spcPct val="0"/>
            </a:spcBef>
            <a:spcAft>
              <a:spcPts val="0"/>
            </a:spcAft>
            <a:buNone/>
          </a:pPr>
          <a:r>
            <a:rPr lang="en-US" sz="1400" b="1" kern="1200"/>
            <a:t>Food Security </a:t>
          </a:r>
        </a:p>
        <a:p>
          <a:pPr marL="0" lvl="0" indent="0" algn="ctr" defTabSz="622300">
            <a:lnSpc>
              <a:spcPct val="100000"/>
            </a:lnSpc>
            <a:spcBef>
              <a:spcPct val="0"/>
            </a:spcBef>
            <a:spcAft>
              <a:spcPts val="0"/>
            </a:spcAft>
            <a:buNone/>
          </a:pPr>
          <a:r>
            <a:rPr lang="en-US" sz="1400" b="1" kern="1200"/>
            <a:t>Planning Grant</a:t>
          </a:r>
        </a:p>
        <a:p>
          <a:pPr marL="0" lvl="0" indent="0" algn="ctr" defTabSz="622300">
            <a:lnSpc>
              <a:spcPct val="90000"/>
            </a:lnSpc>
            <a:spcBef>
              <a:spcPct val="0"/>
            </a:spcBef>
            <a:spcAft>
              <a:spcPct val="35000"/>
            </a:spcAft>
            <a:buNone/>
          </a:pPr>
          <a:r>
            <a:rPr lang="en-US" sz="1250" b="0" kern="1200"/>
            <a:t> </a:t>
          </a:r>
          <a:br>
            <a:rPr lang="en-US" sz="1200" b="0" kern="1200"/>
          </a:br>
          <a:r>
            <a:rPr lang="en-US" sz="1100" b="0" kern="1200"/>
            <a:t>$1.5M grant program for local governments to plan for leveraging a distressed asset in a Food Desert Community (FDC) to improve food access and security.  </a:t>
          </a:r>
        </a:p>
      </dsp:txBody>
      <dsp:txXfrm>
        <a:off x="1901361" y="1490290"/>
        <a:ext cx="1845847" cy="1490290"/>
      </dsp:txXfrm>
    </dsp:sp>
    <dsp:sp modelId="{B7F752C9-7861-4832-9231-768F610CB3C5}">
      <dsp:nvSpPr>
        <dsp:cNvPr id="0" name=""/>
        <dsp:cNvSpPr/>
      </dsp:nvSpPr>
      <dsp:spPr>
        <a:xfrm>
          <a:off x="2221706" y="62269"/>
          <a:ext cx="1240666" cy="12406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0CA82434-3ED8-41DB-9C4E-D049F25577F3}">
      <dsp:nvSpPr>
        <dsp:cNvPr id="0" name=""/>
        <dsp:cNvSpPr/>
      </dsp:nvSpPr>
      <dsp:spPr>
        <a:xfrm>
          <a:off x="3802585" y="0"/>
          <a:ext cx="1845847" cy="3725725"/>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42672" numCol="1" spcCol="1270" anchor="ctr" anchorCtr="0">
          <a:noAutofit/>
        </a:bodyPr>
        <a:lstStyle/>
        <a:p>
          <a:pPr marL="0" lvl="0" indent="0" algn="ctr" defTabSz="266700">
            <a:lnSpc>
              <a:spcPct val="100000"/>
            </a:lnSpc>
            <a:spcBef>
              <a:spcPct val="0"/>
            </a:spcBef>
            <a:spcAft>
              <a:spcPts val="0"/>
            </a:spcAft>
            <a:buNone/>
          </a:pPr>
          <a:r>
            <a:rPr lang="en-US" sz="600" b="1" kern="1200"/>
            <a:t> </a:t>
          </a:r>
        </a:p>
        <a:p>
          <a:pPr marL="0" lvl="0" indent="0" algn="ctr" defTabSz="266700">
            <a:lnSpc>
              <a:spcPct val="100000"/>
            </a:lnSpc>
            <a:spcBef>
              <a:spcPct val="0"/>
            </a:spcBef>
            <a:spcAft>
              <a:spcPts val="0"/>
            </a:spcAft>
            <a:buNone/>
          </a:pPr>
          <a:r>
            <a:rPr lang="en-US" sz="1500" b="1" kern="1200"/>
            <a:t>Food Desert Relief Act</a:t>
          </a:r>
        </a:p>
        <a:p>
          <a:pPr marL="0" lvl="0" indent="0" algn="ctr" defTabSz="266700">
            <a:lnSpc>
              <a:spcPct val="90000"/>
            </a:lnSpc>
            <a:spcBef>
              <a:spcPct val="0"/>
            </a:spcBef>
            <a:spcAft>
              <a:spcPct val="35000"/>
            </a:spcAft>
            <a:buNone/>
          </a:pPr>
          <a:r>
            <a:rPr lang="en-US" sz="1800" kern="1200"/>
            <a:t> </a:t>
          </a:r>
          <a:br>
            <a:rPr lang="en-US" sz="1250" kern="1200"/>
          </a:br>
          <a:r>
            <a:rPr lang="en-US" sz="1100" kern="1200"/>
            <a:t>$240M in tax credits, grants, loans, and technical assistance to increase food access and develop new approaches to alleviate food deserts</a:t>
          </a:r>
          <a:r>
            <a:rPr lang="en-US" sz="1250" kern="1200"/>
            <a:t>.</a:t>
          </a:r>
          <a:endParaRPr lang="en-US" sz="1200" kern="1200"/>
        </a:p>
      </dsp:txBody>
      <dsp:txXfrm>
        <a:off x="3802585" y="1490290"/>
        <a:ext cx="1845847" cy="1490290"/>
      </dsp:txXfrm>
    </dsp:sp>
    <dsp:sp modelId="{CB260E9C-4746-4A67-89F8-A11594B69644}">
      <dsp:nvSpPr>
        <dsp:cNvPr id="0" name=""/>
        <dsp:cNvSpPr/>
      </dsp:nvSpPr>
      <dsp:spPr>
        <a:xfrm>
          <a:off x="4105175" y="62269"/>
          <a:ext cx="1240666" cy="12406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B1C4B697-5FB2-4D92-B8F0-752CD058D335}">
      <dsp:nvSpPr>
        <dsp:cNvPr id="0" name=""/>
        <dsp:cNvSpPr/>
      </dsp:nvSpPr>
      <dsp:spPr>
        <a:xfrm>
          <a:off x="5703808" y="0"/>
          <a:ext cx="1845847" cy="372572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100000"/>
            </a:lnSpc>
            <a:spcBef>
              <a:spcPct val="0"/>
            </a:spcBef>
            <a:spcAft>
              <a:spcPts val="0"/>
            </a:spcAft>
            <a:buNone/>
          </a:pPr>
          <a:endParaRPr lang="en-US" sz="1500" b="1" kern="1200" dirty="0"/>
        </a:p>
        <a:p>
          <a:pPr marL="0" lvl="0" indent="0" algn="ctr" defTabSz="666750">
            <a:lnSpc>
              <a:spcPct val="100000"/>
            </a:lnSpc>
            <a:spcBef>
              <a:spcPct val="0"/>
            </a:spcBef>
            <a:spcAft>
              <a:spcPts val="0"/>
            </a:spcAft>
            <a:buNone/>
          </a:pPr>
          <a:r>
            <a:rPr lang="en-US" sz="1500" b="1" kern="1200" dirty="0"/>
            <a:t>Food Retail Innovation in Delivery Grant </a:t>
          </a:r>
          <a:endParaRPr lang="en-US" sz="1500" b="1" i="0" kern="1200" dirty="0"/>
        </a:p>
        <a:p>
          <a:pPr marL="0" lvl="0" indent="0" algn="ctr" defTabSz="666750">
            <a:lnSpc>
              <a:spcPct val="100000"/>
            </a:lnSpc>
            <a:spcBef>
              <a:spcPct val="0"/>
            </a:spcBef>
            <a:spcAft>
              <a:spcPts val="0"/>
            </a:spcAft>
            <a:buNone/>
          </a:pPr>
          <a:endParaRPr lang="en-US" sz="1250" b="0" i="0" kern="1200" dirty="0"/>
        </a:p>
        <a:p>
          <a:pPr marL="0" lvl="0" indent="0" algn="ctr" defTabSz="666750">
            <a:lnSpc>
              <a:spcPct val="100000"/>
            </a:lnSpc>
            <a:spcBef>
              <a:spcPct val="0"/>
            </a:spcBef>
            <a:spcAft>
              <a:spcPts val="0"/>
            </a:spcAft>
            <a:buNone/>
          </a:pPr>
          <a:r>
            <a:rPr lang="en-US" sz="1100" b="0" i="0" kern="1200" dirty="0"/>
            <a:t>$1.25M grant program to assist New Jersey food retailers to purchase refrigerated lockers to expand access to grocery delivery within FDCs</a:t>
          </a:r>
          <a:r>
            <a:rPr lang="en-US" sz="1250" b="0" i="0" kern="1200" dirty="0"/>
            <a:t>. </a:t>
          </a:r>
          <a:endParaRPr lang="en-US" sz="1250" b="1" kern="1200" dirty="0"/>
        </a:p>
      </dsp:txBody>
      <dsp:txXfrm>
        <a:off x="5703808" y="1490290"/>
        <a:ext cx="1845847" cy="1490290"/>
      </dsp:txXfrm>
    </dsp:sp>
    <dsp:sp modelId="{6AF1D2D5-2934-4911-96F1-8F5A0CD264C7}">
      <dsp:nvSpPr>
        <dsp:cNvPr id="0" name=""/>
        <dsp:cNvSpPr/>
      </dsp:nvSpPr>
      <dsp:spPr>
        <a:xfrm>
          <a:off x="6036758" y="62269"/>
          <a:ext cx="1240666" cy="124066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F699B14F-12C2-45C6-9E03-168F6117B369}">
      <dsp:nvSpPr>
        <dsp:cNvPr id="0" name=""/>
        <dsp:cNvSpPr/>
      </dsp:nvSpPr>
      <dsp:spPr>
        <a:xfrm>
          <a:off x="7605031" y="0"/>
          <a:ext cx="1845847" cy="3725725"/>
        </a:xfrm>
        <a:prstGeom prst="roundRect">
          <a:avLst>
            <a:gd name="adj" fmla="val 10000"/>
          </a:avLst>
        </a:prstGeom>
        <a:solidFill>
          <a:schemeClr val="tx2">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100000"/>
            </a:lnSpc>
            <a:spcBef>
              <a:spcPct val="0"/>
            </a:spcBef>
            <a:spcAft>
              <a:spcPts val="0"/>
            </a:spcAft>
            <a:buNone/>
          </a:pPr>
          <a:endParaRPr lang="en-US" sz="1500" b="1" kern="1200" dirty="0"/>
        </a:p>
        <a:p>
          <a:pPr marL="0" lvl="0" indent="0" algn="ctr" defTabSz="666750">
            <a:lnSpc>
              <a:spcPct val="100000"/>
            </a:lnSpc>
            <a:spcBef>
              <a:spcPct val="0"/>
            </a:spcBef>
            <a:spcAft>
              <a:spcPts val="0"/>
            </a:spcAft>
            <a:buNone/>
          </a:pPr>
          <a:r>
            <a:rPr lang="en-US" sz="1500" b="1" kern="1200" dirty="0"/>
            <a:t>CSIT Food &amp; Agriculture R&amp;D Grant</a:t>
          </a:r>
        </a:p>
        <a:p>
          <a:pPr marL="0" lvl="0" indent="0" algn="ctr" defTabSz="666750">
            <a:lnSpc>
              <a:spcPct val="90000"/>
            </a:lnSpc>
            <a:spcBef>
              <a:spcPct val="0"/>
            </a:spcBef>
            <a:spcAft>
              <a:spcPts val="0"/>
            </a:spcAft>
            <a:buNone/>
          </a:pPr>
          <a:endParaRPr lang="en-US" sz="1250" b="0" kern="1200" dirty="0"/>
        </a:p>
        <a:p>
          <a:pPr marL="0" lvl="0" indent="0" algn="ctr" defTabSz="666750">
            <a:lnSpc>
              <a:spcPct val="90000"/>
            </a:lnSpc>
            <a:spcBef>
              <a:spcPct val="0"/>
            </a:spcBef>
            <a:spcAft>
              <a:spcPts val="0"/>
            </a:spcAft>
            <a:buNone/>
          </a:pPr>
          <a:r>
            <a:rPr lang="en-US" sz="1100" b="0" kern="1200" dirty="0"/>
            <a:t>$750K program makes grants for early-stage start-ups focused on developing new innovations and solutions that address food insecurity.</a:t>
          </a:r>
        </a:p>
        <a:p>
          <a:pPr marL="0" lvl="0" indent="0" algn="ctr" defTabSz="666750">
            <a:lnSpc>
              <a:spcPct val="90000"/>
            </a:lnSpc>
            <a:spcBef>
              <a:spcPct val="0"/>
            </a:spcBef>
            <a:spcAft>
              <a:spcPts val="0"/>
            </a:spcAft>
            <a:buNone/>
          </a:pPr>
          <a:r>
            <a:rPr lang="en-US" sz="600" b="0" kern="1200" dirty="0"/>
            <a:t> </a:t>
          </a:r>
          <a:endParaRPr lang="en-US" sz="600" b="1" kern="1200" dirty="0"/>
        </a:p>
      </dsp:txBody>
      <dsp:txXfrm>
        <a:off x="7605031" y="1490290"/>
        <a:ext cx="1845847" cy="1490290"/>
      </dsp:txXfrm>
    </dsp:sp>
    <dsp:sp modelId="{3F8FA18E-6377-4E7F-8851-CD72B1E3D8F9}">
      <dsp:nvSpPr>
        <dsp:cNvPr id="0" name=""/>
        <dsp:cNvSpPr/>
      </dsp:nvSpPr>
      <dsp:spPr>
        <a:xfrm>
          <a:off x="7935313" y="140468"/>
          <a:ext cx="1240666" cy="12406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762F99CF-2618-47EC-ADB5-0879F40360B7}">
      <dsp:nvSpPr>
        <dsp:cNvPr id="0" name=""/>
        <dsp:cNvSpPr/>
      </dsp:nvSpPr>
      <dsp:spPr>
        <a:xfrm>
          <a:off x="9506254" y="0"/>
          <a:ext cx="1845847" cy="372572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kern="1200"/>
        </a:p>
        <a:p>
          <a:pPr marL="0" lvl="0" indent="0" algn="ctr" defTabSz="666750">
            <a:lnSpc>
              <a:spcPct val="90000"/>
            </a:lnSpc>
            <a:spcBef>
              <a:spcPct val="0"/>
            </a:spcBef>
            <a:spcAft>
              <a:spcPct val="35000"/>
            </a:spcAft>
            <a:buNone/>
          </a:pPr>
          <a:endParaRPr lang="en-US" sz="1500" kern="1200"/>
        </a:p>
        <a:p>
          <a:pPr marL="0" lvl="0" indent="0" algn="ctr" defTabSz="666750">
            <a:lnSpc>
              <a:spcPct val="90000"/>
            </a:lnSpc>
            <a:spcBef>
              <a:spcPct val="0"/>
            </a:spcBef>
            <a:spcAft>
              <a:spcPct val="35000"/>
            </a:spcAft>
            <a:buNone/>
          </a:pPr>
          <a:endParaRPr lang="en-US" sz="1500" kern="1200"/>
        </a:p>
        <a:p>
          <a:pPr marL="0" lvl="0" indent="0" algn="ctr" defTabSz="666750">
            <a:lnSpc>
              <a:spcPct val="90000"/>
            </a:lnSpc>
            <a:spcBef>
              <a:spcPct val="0"/>
            </a:spcBef>
            <a:spcAft>
              <a:spcPct val="35000"/>
            </a:spcAft>
            <a:buNone/>
          </a:pPr>
          <a:r>
            <a:rPr lang="en-US" sz="1500" b="1" kern="1200"/>
            <a:t>Atlantic City Food Security Grants Pilot Program</a:t>
          </a:r>
        </a:p>
        <a:p>
          <a:pPr marL="0" lvl="0" indent="0" algn="ctr" defTabSz="666750">
            <a:lnSpc>
              <a:spcPct val="90000"/>
            </a:lnSpc>
            <a:spcBef>
              <a:spcPct val="0"/>
            </a:spcBef>
            <a:spcAft>
              <a:spcPct val="35000"/>
            </a:spcAft>
            <a:buNone/>
          </a:pPr>
          <a:r>
            <a:rPr lang="en-US" sz="1100" kern="1200"/>
            <a:t>$5.25M pilot grant program aimed to fund projects that can positively impact Atlantic City residents’ ability to access fresh, affordable, and healthy food</a:t>
          </a:r>
        </a:p>
        <a:p>
          <a:pPr marL="0" lvl="0" indent="0" algn="ctr" defTabSz="666750">
            <a:lnSpc>
              <a:spcPct val="90000"/>
            </a:lnSpc>
            <a:spcBef>
              <a:spcPct val="0"/>
            </a:spcBef>
            <a:spcAft>
              <a:spcPct val="35000"/>
            </a:spcAft>
            <a:buNone/>
          </a:pPr>
          <a:endParaRPr lang="en-US" sz="1500" kern="1200"/>
        </a:p>
      </dsp:txBody>
      <dsp:txXfrm>
        <a:off x="9506254" y="1490290"/>
        <a:ext cx="1845847" cy="1490290"/>
      </dsp:txXfrm>
    </dsp:sp>
    <dsp:sp modelId="{972C3887-CD4A-41FA-A545-47712DE01EF4}">
      <dsp:nvSpPr>
        <dsp:cNvPr id="0" name=""/>
        <dsp:cNvSpPr/>
      </dsp:nvSpPr>
      <dsp:spPr>
        <a:xfrm>
          <a:off x="9817728" y="156125"/>
          <a:ext cx="1240666" cy="1240666"/>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5C0294-DC23-4026-B8C1-272647AC9230}">
      <dsp:nvSpPr>
        <dsp:cNvPr id="0" name=""/>
        <dsp:cNvSpPr/>
      </dsp:nvSpPr>
      <dsp:spPr>
        <a:xfrm flipH="1" flipV="1">
          <a:off x="5800613" y="3331984"/>
          <a:ext cx="361782" cy="225510"/>
        </a:xfrm>
        <a:prstGeom prst="leftRightArrow">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1A3C1-2574-4769-9CA8-89258032712F}">
      <dsp:nvSpPr>
        <dsp:cNvPr id="0" name=""/>
        <dsp:cNvSpPr/>
      </dsp:nvSpPr>
      <dsp:spPr>
        <a:xfrm rot="5400000">
          <a:off x="7138682" y="-3205651"/>
          <a:ext cx="777593" cy="729429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711200">
            <a:lnSpc>
              <a:spcPct val="90000"/>
            </a:lnSpc>
            <a:spcBef>
              <a:spcPct val="0"/>
            </a:spcBef>
            <a:spcAft>
              <a:spcPct val="15000"/>
            </a:spcAft>
            <a:buClr>
              <a:schemeClr val="accent6"/>
            </a:buClr>
            <a:buFont typeface="+mj-lt"/>
            <a:buNone/>
          </a:pPr>
          <a:r>
            <a:rPr lang="en-US" sz="1600" kern="1200">
              <a:latin typeface="Calibri" panose="020F0502020204030204"/>
            </a:rPr>
            <a:t>Must demonstrate project’s potential impact on food security and food access in Atlantic City</a:t>
          </a:r>
          <a:endParaRPr lang="en-US" sz="1600" i="0" kern="1200"/>
        </a:p>
      </dsp:txBody>
      <dsp:txXfrm rot="-5400000">
        <a:off x="3880330" y="90660"/>
        <a:ext cx="7256339" cy="701675"/>
      </dsp:txXfrm>
    </dsp:sp>
    <dsp:sp modelId="{03B5D64E-47ED-4D95-9620-A17AF3A67B62}">
      <dsp:nvSpPr>
        <dsp:cNvPr id="0" name=""/>
        <dsp:cNvSpPr/>
      </dsp:nvSpPr>
      <dsp:spPr>
        <a:xfrm>
          <a:off x="222713" y="1982"/>
          <a:ext cx="3657616" cy="8790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Clr>
              <a:schemeClr val="accent6"/>
            </a:buClr>
            <a:buFont typeface="+mj-lt"/>
            <a:buNone/>
          </a:pPr>
          <a:r>
            <a:rPr lang="en-US" sz="1800" b="1" kern="1200">
              <a:latin typeface="Calibri" panose="020F0502020204030204"/>
            </a:rPr>
            <a:t>Project Description/Statement of Work </a:t>
          </a:r>
          <a:br>
            <a:rPr lang="en-US" sz="1800" b="1" kern="1200">
              <a:latin typeface="Calibri" panose="020F0502020204030204"/>
            </a:rPr>
          </a:br>
          <a:r>
            <a:rPr lang="en-US" sz="1800" b="1" i="1" kern="1200">
              <a:solidFill>
                <a:schemeClr val="accent2"/>
              </a:solidFill>
              <a:latin typeface="Calibri" panose="020F0502020204030204"/>
            </a:rPr>
            <a:t>up to 30 points</a:t>
          </a:r>
          <a:endParaRPr lang="en-US" sz="1800" b="1" i="1" kern="1200">
            <a:solidFill>
              <a:schemeClr val="accent2"/>
            </a:solidFill>
          </a:endParaRPr>
        </a:p>
      </dsp:txBody>
      <dsp:txXfrm>
        <a:off x="265624" y="44893"/>
        <a:ext cx="3571794" cy="793208"/>
      </dsp:txXfrm>
    </dsp:sp>
    <dsp:sp modelId="{B94FFD02-B451-4FA7-8DFB-D1109B3088E8}">
      <dsp:nvSpPr>
        <dsp:cNvPr id="0" name=""/>
        <dsp:cNvSpPr/>
      </dsp:nvSpPr>
      <dsp:spPr>
        <a:xfrm rot="5400000">
          <a:off x="7138682" y="-2282200"/>
          <a:ext cx="777593" cy="729429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711200">
            <a:lnSpc>
              <a:spcPct val="90000"/>
            </a:lnSpc>
            <a:spcBef>
              <a:spcPct val="0"/>
            </a:spcBef>
            <a:spcAft>
              <a:spcPct val="15000"/>
            </a:spcAft>
            <a:buClr>
              <a:schemeClr val="accent6"/>
            </a:buClr>
            <a:buFont typeface="+mj-lt"/>
            <a:buNone/>
          </a:pPr>
          <a:r>
            <a:rPr lang="en-US" sz="1600" kern="1200">
              <a:latin typeface="Calibri" panose="020F0502020204030204"/>
            </a:rPr>
            <a:t>More detailed, comprehensive, and feasible plans will receive higher scores</a:t>
          </a:r>
          <a:endParaRPr lang="en-US" sz="1600" kern="1200"/>
        </a:p>
      </dsp:txBody>
      <dsp:txXfrm rot="-5400000">
        <a:off x="3880330" y="1014111"/>
        <a:ext cx="7256339" cy="701675"/>
      </dsp:txXfrm>
    </dsp:sp>
    <dsp:sp modelId="{F5AAF7C3-0618-4DEF-AEFA-1EC159BBB6F4}">
      <dsp:nvSpPr>
        <dsp:cNvPr id="0" name=""/>
        <dsp:cNvSpPr/>
      </dsp:nvSpPr>
      <dsp:spPr>
        <a:xfrm>
          <a:off x="222713" y="929612"/>
          <a:ext cx="3657616" cy="87067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Clr>
              <a:schemeClr val="accent6"/>
            </a:buClr>
            <a:buFont typeface="+mj-lt"/>
            <a:buNone/>
          </a:pPr>
          <a:r>
            <a:rPr lang="en-US" sz="1800" b="1" kern="1200">
              <a:latin typeface="Calibri" panose="020F0502020204030204"/>
            </a:rPr>
            <a:t>Work Plan </a:t>
          </a:r>
          <a:br>
            <a:rPr lang="en-US" sz="1800" b="1" kern="1200">
              <a:latin typeface="Calibri" panose="020F0502020204030204"/>
            </a:rPr>
          </a:br>
          <a:r>
            <a:rPr lang="en-US" sz="1800" b="1" i="1" kern="1200">
              <a:solidFill>
                <a:schemeClr val="accent2"/>
              </a:solidFill>
              <a:latin typeface="Calibri" panose="020F0502020204030204"/>
            </a:rPr>
            <a:t>up to 20 points</a:t>
          </a:r>
          <a:endParaRPr lang="en-US" sz="1800" b="1" i="1" kern="1200">
            <a:solidFill>
              <a:schemeClr val="accent2"/>
            </a:solidFill>
          </a:endParaRPr>
        </a:p>
      </dsp:txBody>
      <dsp:txXfrm>
        <a:off x="265216" y="972115"/>
        <a:ext cx="3572610" cy="785665"/>
      </dsp:txXfrm>
    </dsp:sp>
    <dsp:sp modelId="{E28FC338-7094-4C20-A7FD-9849540743C1}">
      <dsp:nvSpPr>
        <dsp:cNvPr id="0" name=""/>
        <dsp:cNvSpPr/>
      </dsp:nvSpPr>
      <dsp:spPr>
        <a:xfrm rot="5400000">
          <a:off x="7138682" y="-1367614"/>
          <a:ext cx="777593" cy="729429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711200">
            <a:lnSpc>
              <a:spcPct val="90000"/>
            </a:lnSpc>
            <a:spcBef>
              <a:spcPct val="0"/>
            </a:spcBef>
            <a:spcAft>
              <a:spcPct val="15000"/>
            </a:spcAft>
            <a:buFont typeface="+mj-lt"/>
            <a:buNone/>
          </a:pPr>
          <a:r>
            <a:rPr lang="en-US" sz="1600" kern="1200"/>
            <a:t>Must be equipped to successfully complete the proposed plan in a timely manner </a:t>
          </a:r>
        </a:p>
      </dsp:txBody>
      <dsp:txXfrm rot="-5400000">
        <a:off x="3880330" y="1928697"/>
        <a:ext cx="7256339" cy="701675"/>
      </dsp:txXfrm>
    </dsp:sp>
    <dsp:sp modelId="{A7633B9B-114F-451D-9C48-5D4B4878EA42}">
      <dsp:nvSpPr>
        <dsp:cNvPr id="0" name=""/>
        <dsp:cNvSpPr/>
      </dsp:nvSpPr>
      <dsp:spPr>
        <a:xfrm>
          <a:off x="222713" y="1848884"/>
          <a:ext cx="3657616" cy="86130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latin typeface="Calibri" panose="020F0502020204030204"/>
            </a:rPr>
            <a:t>Organizational Capacity </a:t>
          </a:r>
          <a:br>
            <a:rPr lang="en-US" sz="1800" b="1" kern="1200">
              <a:latin typeface="Calibri" panose="020F0502020204030204"/>
            </a:rPr>
          </a:br>
          <a:r>
            <a:rPr lang="en-US" sz="1800" b="1" i="1" kern="1200">
              <a:solidFill>
                <a:schemeClr val="accent2"/>
              </a:solidFill>
              <a:latin typeface="Calibri" panose="020F0502020204030204"/>
            </a:rPr>
            <a:t>up to 20 points</a:t>
          </a:r>
          <a:endParaRPr lang="en-US" sz="1800" i="1" kern="1200">
            <a:solidFill>
              <a:schemeClr val="accent2"/>
            </a:solidFill>
          </a:endParaRPr>
        </a:p>
      </dsp:txBody>
      <dsp:txXfrm>
        <a:off x="264758" y="1890929"/>
        <a:ext cx="3573526" cy="777211"/>
      </dsp:txXfrm>
    </dsp:sp>
    <dsp:sp modelId="{65FE9C69-75A1-4B53-8D36-3E807D80507C}">
      <dsp:nvSpPr>
        <dsp:cNvPr id="0" name=""/>
        <dsp:cNvSpPr/>
      </dsp:nvSpPr>
      <dsp:spPr>
        <a:xfrm rot="5400000">
          <a:off x="7137566" y="-456551"/>
          <a:ext cx="779825" cy="729429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711200" rtl="0">
            <a:lnSpc>
              <a:spcPct val="90000"/>
            </a:lnSpc>
            <a:spcBef>
              <a:spcPct val="0"/>
            </a:spcBef>
            <a:spcAft>
              <a:spcPct val="15000"/>
            </a:spcAft>
            <a:buClr>
              <a:schemeClr val="accent6"/>
            </a:buClr>
            <a:buFont typeface="+mj-lt"/>
            <a:buNone/>
          </a:pPr>
          <a:r>
            <a:rPr lang="en-US" sz="1600" b="0" kern="1200">
              <a:latin typeface="Calibri" panose="020F0502020204030204"/>
            </a:rPr>
            <a:t>Must demonstrate track record of serving Atlantic City residents and engaging with stakeholders</a:t>
          </a:r>
          <a:endParaRPr lang="en-US" sz="1600" b="0" kern="1200"/>
        </a:p>
      </dsp:txBody>
      <dsp:txXfrm rot="-5400000">
        <a:off x="3880330" y="2838753"/>
        <a:ext cx="7256230" cy="703689"/>
      </dsp:txXfrm>
    </dsp:sp>
    <dsp:sp modelId="{A38D6C58-7188-43ED-8D91-674A7C09D15A}">
      <dsp:nvSpPr>
        <dsp:cNvPr id="0" name=""/>
        <dsp:cNvSpPr/>
      </dsp:nvSpPr>
      <dsp:spPr>
        <a:xfrm>
          <a:off x="222713" y="2758785"/>
          <a:ext cx="3657616" cy="8636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Clr>
              <a:schemeClr val="accent6"/>
            </a:buClr>
            <a:buFont typeface="+mj-lt"/>
            <a:buNone/>
          </a:pPr>
          <a:r>
            <a:rPr lang="en-US" sz="1800" b="1" kern="1200"/>
            <a:t>Community Engagement </a:t>
          </a:r>
          <a:br>
            <a:rPr lang="en-US" sz="1800" b="1" kern="1200"/>
          </a:br>
          <a:r>
            <a:rPr lang="en-US" sz="1800" b="1" i="1" kern="1200">
              <a:solidFill>
                <a:schemeClr val="accent2"/>
              </a:solidFill>
            </a:rPr>
            <a:t>up to 20 points</a:t>
          </a:r>
        </a:p>
      </dsp:txBody>
      <dsp:txXfrm>
        <a:off x="264872" y="2800944"/>
        <a:ext cx="3573298" cy="779306"/>
      </dsp:txXfrm>
    </dsp:sp>
    <dsp:sp modelId="{6BF95804-88DB-4C0C-A62F-BA5C7E0E8277}">
      <dsp:nvSpPr>
        <dsp:cNvPr id="0" name=""/>
        <dsp:cNvSpPr/>
      </dsp:nvSpPr>
      <dsp:spPr>
        <a:xfrm rot="5400000">
          <a:off x="7138682" y="459784"/>
          <a:ext cx="777593" cy="729429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711200">
            <a:lnSpc>
              <a:spcPct val="90000"/>
            </a:lnSpc>
            <a:spcBef>
              <a:spcPct val="0"/>
            </a:spcBef>
            <a:spcAft>
              <a:spcPct val="15000"/>
            </a:spcAft>
            <a:buNone/>
          </a:pPr>
          <a:r>
            <a:rPr lang="en-US" sz="1600" kern="1200"/>
            <a:t>Will be scored based on level of detail, connection to project goals, clarity of justification/explanation, and reasonableness</a:t>
          </a:r>
        </a:p>
      </dsp:txBody>
      <dsp:txXfrm rot="-5400000">
        <a:off x="3880330" y="3756096"/>
        <a:ext cx="7256339" cy="701675"/>
      </dsp:txXfrm>
    </dsp:sp>
    <dsp:sp modelId="{CAC7BBB3-4ABD-419B-95FD-AAF0F9A97D69}">
      <dsp:nvSpPr>
        <dsp:cNvPr id="0" name=""/>
        <dsp:cNvSpPr/>
      </dsp:nvSpPr>
      <dsp:spPr>
        <a:xfrm>
          <a:off x="222713" y="3671009"/>
          <a:ext cx="3657616" cy="8718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Budget and Budget Narrative </a:t>
          </a:r>
          <a:br>
            <a:rPr lang="en-US" sz="1800" b="1" kern="1200"/>
          </a:br>
          <a:r>
            <a:rPr lang="en-US" sz="1800" b="1" i="1" kern="1200">
              <a:solidFill>
                <a:schemeClr val="accent2"/>
              </a:solidFill>
            </a:rPr>
            <a:t>up to 10 points</a:t>
          </a:r>
        </a:p>
      </dsp:txBody>
      <dsp:txXfrm>
        <a:off x="265273" y="3713569"/>
        <a:ext cx="3572496" cy="786727"/>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9B9B4B-56E1-B44E-A820-843F7FC0F6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2E6AA7B-3250-0B45-8B3A-F8AE74EF55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5723B3-5676-8542-8E61-84D858D466B6}" type="datetimeFigureOut">
              <a:rPr lang="en-US" smtClean="0"/>
              <a:t>3/20/2024</a:t>
            </a:fld>
            <a:endParaRPr lang="en-US"/>
          </a:p>
        </p:txBody>
      </p:sp>
      <p:sp>
        <p:nvSpPr>
          <p:cNvPr id="4" name="Footer Placeholder 3">
            <a:extLst>
              <a:ext uri="{FF2B5EF4-FFF2-40B4-BE49-F238E27FC236}">
                <a16:creationId xmlns:a16="http://schemas.microsoft.com/office/drawing/2014/main" id="{2A79BF7F-53DB-4B43-9F36-F2E57B4B0F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B48126B-BD27-744F-83D8-EE04C1B1A2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F60411-0D25-8845-B376-9683694BE3F3}" type="slidenum">
              <a:rPr lang="en-US" smtClean="0"/>
              <a:t>‹#›</a:t>
            </a:fld>
            <a:endParaRPr lang="en-US"/>
          </a:p>
        </p:txBody>
      </p:sp>
    </p:spTree>
    <p:extLst>
      <p:ext uri="{BB962C8B-B14F-4D97-AF65-F5344CB8AC3E}">
        <p14:creationId xmlns:p14="http://schemas.microsoft.com/office/powerpoint/2010/main" val="147573326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5B7D62-AC37-4EB1-BC1C-1D1B0151F01A}"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8391B-3023-4E9E-9F52-56487EDDE7E3}" type="slidenum">
              <a:rPr lang="en-US" smtClean="0"/>
              <a:t>‹#›</a:t>
            </a:fld>
            <a:endParaRPr lang="en-US"/>
          </a:p>
        </p:txBody>
      </p:sp>
    </p:spTree>
    <p:extLst>
      <p:ext uri="{BB962C8B-B14F-4D97-AF65-F5344CB8AC3E}">
        <p14:creationId xmlns:p14="http://schemas.microsoft.com/office/powerpoint/2010/main" val="33860158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4719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7C25C7-6C1A-4C6E-AC9D-5DD65F9CF64D}" type="slidenum">
              <a:rPr lang="en-US" smtClean="0"/>
              <a:t>30</a:t>
            </a:fld>
            <a:endParaRPr lang="en-US"/>
          </a:p>
        </p:txBody>
      </p:sp>
    </p:spTree>
    <p:extLst>
      <p:ext uri="{BB962C8B-B14F-4D97-AF65-F5344CB8AC3E}">
        <p14:creationId xmlns:p14="http://schemas.microsoft.com/office/powerpoint/2010/main" val="2590449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7C25C7-6C1A-4C6E-AC9D-5DD65F9CF64D}" type="slidenum">
              <a:rPr lang="en-US" smtClean="0"/>
              <a:t>31</a:t>
            </a:fld>
            <a:endParaRPr lang="en-US"/>
          </a:p>
        </p:txBody>
      </p:sp>
    </p:spTree>
    <p:extLst>
      <p:ext uri="{BB962C8B-B14F-4D97-AF65-F5344CB8AC3E}">
        <p14:creationId xmlns:p14="http://schemas.microsoft.com/office/powerpoint/2010/main" val="1385491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7C25C7-6C1A-4C6E-AC9D-5DD65F9CF64D}" type="slidenum">
              <a:rPr lang="en-US" smtClean="0"/>
              <a:t>32</a:t>
            </a:fld>
            <a:endParaRPr lang="en-US"/>
          </a:p>
        </p:txBody>
      </p:sp>
    </p:spTree>
    <p:extLst>
      <p:ext uri="{BB962C8B-B14F-4D97-AF65-F5344CB8AC3E}">
        <p14:creationId xmlns:p14="http://schemas.microsoft.com/office/powerpoint/2010/main" val="3675898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7C25C7-6C1A-4C6E-AC9D-5DD65F9CF64D}" type="slidenum">
              <a:rPr lang="en-US" smtClean="0"/>
              <a:t>33</a:t>
            </a:fld>
            <a:endParaRPr lang="en-US"/>
          </a:p>
        </p:txBody>
      </p:sp>
    </p:spTree>
    <p:extLst>
      <p:ext uri="{BB962C8B-B14F-4D97-AF65-F5344CB8AC3E}">
        <p14:creationId xmlns:p14="http://schemas.microsoft.com/office/powerpoint/2010/main" val="1482584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7C25C7-6C1A-4C6E-AC9D-5DD65F9CF64D}" type="slidenum">
              <a:rPr lang="en-US" smtClean="0"/>
              <a:t>34</a:t>
            </a:fld>
            <a:endParaRPr lang="en-US"/>
          </a:p>
        </p:txBody>
      </p:sp>
    </p:spTree>
    <p:extLst>
      <p:ext uri="{BB962C8B-B14F-4D97-AF65-F5344CB8AC3E}">
        <p14:creationId xmlns:p14="http://schemas.microsoft.com/office/powerpoint/2010/main" val="1577599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7C25C7-6C1A-4C6E-AC9D-5DD65F9CF64D}" type="slidenum">
              <a:rPr lang="en-US" smtClean="0"/>
              <a:t>35</a:t>
            </a:fld>
            <a:endParaRPr lang="en-US"/>
          </a:p>
        </p:txBody>
      </p:sp>
    </p:spTree>
    <p:extLst>
      <p:ext uri="{BB962C8B-B14F-4D97-AF65-F5344CB8AC3E}">
        <p14:creationId xmlns:p14="http://schemas.microsoft.com/office/powerpoint/2010/main" val="1116063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7C25C7-6C1A-4C6E-AC9D-5DD65F9CF64D}" type="slidenum">
              <a:rPr lang="en-US" smtClean="0"/>
              <a:t>36</a:t>
            </a:fld>
            <a:endParaRPr lang="en-US"/>
          </a:p>
        </p:txBody>
      </p:sp>
    </p:spTree>
    <p:extLst>
      <p:ext uri="{BB962C8B-B14F-4D97-AF65-F5344CB8AC3E}">
        <p14:creationId xmlns:p14="http://schemas.microsoft.com/office/powerpoint/2010/main" val="232787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Adjust accordingly</a:t>
            </a:r>
          </a:p>
        </p:txBody>
      </p:sp>
    </p:spTree>
    <p:extLst>
      <p:ext uri="{BB962C8B-B14F-4D97-AF65-F5344CB8AC3E}">
        <p14:creationId xmlns:p14="http://schemas.microsoft.com/office/powerpoint/2010/main" val="3674598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7130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92375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497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Calibri" panose="020F0502020204030204" pitchFamily="34" charset="0"/>
                <a:cs typeface="Arial" panose="020B0604020202020204" pitchFamily="34" charset="0"/>
              </a:rPr>
              <a:t>Professional services are also subject to verification</a:t>
            </a:r>
            <a:endParaRPr lang="en-US" sz="1800" i="1">
              <a:effectLst/>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73245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34546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75655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7C25C7-6C1A-4C6E-AC9D-5DD65F9CF64D}" type="slidenum">
              <a:rPr lang="en-US" smtClean="0"/>
              <a:t>29</a:t>
            </a:fld>
            <a:endParaRPr lang="en-US"/>
          </a:p>
        </p:txBody>
      </p:sp>
    </p:spTree>
    <p:extLst>
      <p:ext uri="{BB962C8B-B14F-4D97-AF65-F5344CB8AC3E}">
        <p14:creationId xmlns:p14="http://schemas.microsoft.com/office/powerpoint/2010/main" val="14597350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3.png"/><Relationship Id="rId5" Type="http://schemas.openxmlformats.org/officeDocument/2006/relationships/image" Target="../media/image5.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3.png"/><Relationship Id="rId5" Type="http://schemas.openxmlformats.org/officeDocument/2006/relationships/image" Target="../media/image5.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hasCustomPrompt="1"/>
          </p:nvPr>
        </p:nvSpPr>
        <p:spPr>
          <a:xfrm>
            <a:off x="1984074" y="2514600"/>
            <a:ext cx="5441740" cy="2006600"/>
          </a:xfrm>
          <a:prstGeom prst="rect">
            <a:avLst/>
          </a:prstGeom>
        </p:spPr>
        <p:txBody>
          <a:bodyPr lIns="0" tIns="0" rIns="0" bIns="0" anchor="ctr">
            <a:noAutofit/>
          </a:bodyPr>
          <a:lstStyle>
            <a:lvl1pPr algn="l">
              <a:defRPr sz="4400" b="1" i="0" cap="none">
                <a:solidFill>
                  <a:schemeClr val="bg1"/>
                </a:solidFill>
                <a:latin typeface="+mj-lt"/>
              </a:defRPr>
            </a:lvl1pPr>
          </a:lstStyle>
          <a:p>
            <a:r>
              <a:rPr lang="en-US"/>
              <a:t>CLICK TO EDIT MASTER TITLE STYLE</a:t>
            </a:r>
          </a:p>
        </p:txBody>
      </p:sp>
      <p:sp>
        <p:nvSpPr>
          <p:cNvPr id="8" name="Text Placeholder 2"/>
          <p:cNvSpPr>
            <a:spLocks noGrp="1"/>
          </p:cNvSpPr>
          <p:nvPr>
            <p:ph type="body" idx="1" hasCustomPrompt="1"/>
          </p:nvPr>
        </p:nvSpPr>
        <p:spPr>
          <a:xfrm>
            <a:off x="1984073" y="4546601"/>
            <a:ext cx="5441740"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10" name="Picture 9">
            <a:extLst>
              <a:ext uri="{FF2B5EF4-FFF2-40B4-BE49-F238E27FC236}">
                <a16:creationId xmlns:a16="http://schemas.microsoft.com/office/drawing/2014/main" id="{4934592E-265C-2F4A-A52E-58213B45538C}"/>
              </a:ext>
            </a:extLst>
          </p:cNvPr>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Tree>
    <p:extLst>
      <p:ext uri="{BB962C8B-B14F-4D97-AF65-F5344CB8AC3E}">
        <p14:creationId xmlns:p14="http://schemas.microsoft.com/office/powerpoint/2010/main" val="870102"/>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564163" y="810751"/>
            <a:ext cx="10944664" cy="623911"/>
          </a:xfrm>
          <a:prstGeom prst="rect">
            <a:avLst/>
          </a:prstGeom>
        </p:spPr>
        <p:txBody>
          <a:bodyPr vert="horz" lIns="91440" tIns="45720" rIns="91440" bIns="45720" rtlCol="0" anchor="ctr">
            <a:noAutofit/>
          </a:bodyPr>
          <a:lstStyle>
            <a:lvl1pPr>
              <a:defRPr lang="en-US" sz="4000" b="1">
                <a:solidFill>
                  <a:schemeClr val="bg1"/>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
        <p:nvSpPr>
          <p:cNvPr id="8" name="Triangle 3">
            <a:extLst>
              <a:ext uri="{FF2B5EF4-FFF2-40B4-BE49-F238E27FC236}">
                <a16:creationId xmlns:a16="http://schemas.microsoft.com/office/drawing/2014/main" id="{91FF00CB-4C16-4E4D-A210-5430E99CC01D}"/>
              </a:ext>
            </a:extLst>
          </p:cNvPr>
          <p:cNvSpPr/>
          <p:nvPr userDrawn="1"/>
        </p:nvSpPr>
        <p:spPr>
          <a:xfrm rot="5400000">
            <a:off x="7732466" y="-3180345"/>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3">
            <a:extLst>
              <a:ext uri="{FF2B5EF4-FFF2-40B4-BE49-F238E27FC236}">
                <a16:creationId xmlns:a16="http://schemas.microsoft.com/office/drawing/2014/main" id="{2BCB9C62-8D47-3A43-8E9E-96102264727E}"/>
              </a:ext>
            </a:extLst>
          </p:cNvPr>
          <p:cNvSpPr/>
          <p:nvPr userDrawn="1"/>
        </p:nvSpPr>
        <p:spPr>
          <a:xfrm rot="16200000">
            <a:off x="3140589" y="2398468"/>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9">
            <a:extLst>
              <a:ext uri="{FF2B5EF4-FFF2-40B4-BE49-F238E27FC236}">
                <a16:creationId xmlns:a16="http://schemas.microsoft.com/office/drawing/2014/main" id="{AEF283BE-109D-B14D-94A5-77E8E82524AA}"/>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bg1"/>
                </a:solidFill>
              </a:defRPr>
            </a:lvl1pPr>
            <a:lvl2pPr marL="193655" indent="-192067" algn="l">
              <a:buClr>
                <a:schemeClr val="accent2"/>
              </a:buClr>
              <a:buFont typeface=".Lucida Grande UI Regular"/>
              <a:buChar char="►"/>
              <a:defRPr sz="2000">
                <a:solidFill>
                  <a:schemeClr val="bg1"/>
                </a:solidFill>
              </a:defRPr>
            </a:lvl2pPr>
            <a:lvl3pPr marL="457152" indent="-261910" algn="l">
              <a:buClr>
                <a:schemeClr val="accent2"/>
              </a:buClr>
              <a:buFont typeface="Arial" panose="020B0604020202020204" pitchFamily="34" charset="0"/>
              <a:buChar char="•"/>
              <a:defRPr sz="2000">
                <a:solidFill>
                  <a:schemeClr val="bg1"/>
                </a:solidFill>
              </a:defRPr>
            </a:lvl3pPr>
            <a:lvl4pPr marL="614298" indent="-155559" algn="l">
              <a:buClr>
                <a:schemeClr val="accent2"/>
              </a:buClr>
              <a:buFont typeface=".PingFang SC Regular"/>
              <a:buChar char="・"/>
              <a:defRPr sz="1600">
                <a:solidFill>
                  <a:schemeClr val="bg1"/>
                </a:solidFill>
              </a:defRPr>
            </a:lvl4pPr>
            <a:lvl5pPr algn="l">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229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564163" y="810751"/>
            <a:ext cx="10944664" cy="623911"/>
          </a:xfrm>
          <a:prstGeom prst="rect">
            <a:avLst/>
          </a:prstGeom>
        </p:spPr>
        <p:txBody>
          <a:bodyPr vert="horz" lIns="91440" tIns="45720" rIns="91440" bIns="45720" rtlCol="0" anchor="ctr">
            <a:noAutofit/>
          </a:bodyPr>
          <a:lstStyle>
            <a:lvl1pPr>
              <a:defRPr lang="en-US" sz="4000" b="1">
                <a:solidFill>
                  <a:schemeClr val="accent3"/>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
        <p:nvSpPr>
          <p:cNvPr id="8" name="Triangle 3">
            <a:extLst>
              <a:ext uri="{FF2B5EF4-FFF2-40B4-BE49-F238E27FC236}">
                <a16:creationId xmlns:a16="http://schemas.microsoft.com/office/drawing/2014/main" id="{CE82098A-0C7D-2347-9D2C-A44AB29ADE36}"/>
              </a:ext>
            </a:extLst>
          </p:cNvPr>
          <p:cNvSpPr/>
          <p:nvPr userDrawn="1"/>
        </p:nvSpPr>
        <p:spPr>
          <a:xfrm rot="5400000">
            <a:off x="7732466" y="-3180345"/>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3">
            <a:extLst>
              <a:ext uri="{FF2B5EF4-FFF2-40B4-BE49-F238E27FC236}">
                <a16:creationId xmlns:a16="http://schemas.microsoft.com/office/drawing/2014/main" id="{C7BD600C-8B08-3B48-832A-7C4E4370616A}"/>
              </a:ext>
            </a:extLst>
          </p:cNvPr>
          <p:cNvSpPr/>
          <p:nvPr userDrawn="1"/>
        </p:nvSpPr>
        <p:spPr>
          <a:xfrm rot="16200000">
            <a:off x="3140589" y="2398468"/>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9">
            <a:extLst>
              <a:ext uri="{FF2B5EF4-FFF2-40B4-BE49-F238E27FC236}">
                <a16:creationId xmlns:a16="http://schemas.microsoft.com/office/drawing/2014/main" id="{0480E5B2-20FB-6646-82B2-A68B2A10F6D5}"/>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bg1"/>
                </a:solidFill>
              </a:defRPr>
            </a:lvl1pPr>
            <a:lvl2pPr marL="193655" indent="-192067" algn="l">
              <a:buClr>
                <a:schemeClr val="accent2"/>
              </a:buClr>
              <a:buFont typeface=".Lucida Grande UI Regular"/>
              <a:buChar char="►"/>
              <a:defRPr sz="2000">
                <a:solidFill>
                  <a:schemeClr val="bg1"/>
                </a:solidFill>
              </a:defRPr>
            </a:lvl2pPr>
            <a:lvl3pPr marL="457152" indent="-261910" algn="l">
              <a:buClr>
                <a:schemeClr val="accent2"/>
              </a:buClr>
              <a:buFont typeface="Arial" panose="020B0604020202020204" pitchFamily="34" charset="0"/>
              <a:buChar char="•"/>
              <a:defRPr sz="2000">
                <a:solidFill>
                  <a:schemeClr val="bg1"/>
                </a:solidFill>
              </a:defRPr>
            </a:lvl3pPr>
            <a:lvl4pPr marL="614298" indent="-155559" algn="l">
              <a:buClr>
                <a:schemeClr val="accent2"/>
              </a:buClr>
              <a:buFont typeface=".PingFang SC Regular"/>
              <a:buChar char="・"/>
              <a:defRPr sz="1600">
                <a:solidFill>
                  <a:schemeClr val="bg1"/>
                </a:solidFill>
              </a:defRPr>
            </a:lvl4pPr>
            <a:lvl5pPr algn="l">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524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3"/>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564163" y="810751"/>
            <a:ext cx="10944664" cy="623911"/>
          </a:xfrm>
          <a:prstGeom prst="rect">
            <a:avLst/>
          </a:prstGeom>
        </p:spPr>
        <p:txBody>
          <a:bodyPr vert="horz" lIns="91440" tIns="45720" rIns="91440" bIns="45720" rtlCol="0" anchor="ctr">
            <a:noAutofit/>
          </a:bodyPr>
          <a:lstStyle>
            <a:lvl1pPr>
              <a:defRPr lang="en-US" sz="4000" b="1">
                <a:solidFill>
                  <a:schemeClr val="bg1"/>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
        <p:nvSpPr>
          <p:cNvPr id="8" name="Text Placeholder 29">
            <a:extLst>
              <a:ext uri="{FF2B5EF4-FFF2-40B4-BE49-F238E27FC236}">
                <a16:creationId xmlns:a16="http://schemas.microsoft.com/office/drawing/2014/main" id="{473CB0D4-3E52-774D-947F-B4B3D310B6F3}"/>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bg1"/>
                </a:solidFill>
              </a:defRPr>
            </a:lvl1pPr>
            <a:lvl2pPr marL="193655" indent="-192067" algn="l">
              <a:buClr>
                <a:schemeClr val="accent2"/>
              </a:buClr>
              <a:buFont typeface=".Lucida Grande UI Regular"/>
              <a:buChar char="►"/>
              <a:defRPr sz="2000">
                <a:solidFill>
                  <a:schemeClr val="bg1"/>
                </a:solidFill>
              </a:defRPr>
            </a:lvl2pPr>
            <a:lvl3pPr marL="457152" indent="-261910" algn="l">
              <a:buClr>
                <a:schemeClr val="accent2"/>
              </a:buClr>
              <a:buFont typeface="Arial" panose="020B0604020202020204" pitchFamily="34" charset="0"/>
              <a:buChar char="•"/>
              <a:defRPr sz="2000">
                <a:solidFill>
                  <a:schemeClr val="bg1"/>
                </a:solidFill>
              </a:defRPr>
            </a:lvl3pPr>
            <a:lvl4pPr marL="614298" indent="-155559" algn="l">
              <a:buClr>
                <a:schemeClr val="accent2"/>
              </a:buClr>
              <a:buFont typeface=".PingFang SC Regular"/>
              <a:buChar char="・"/>
              <a:defRPr sz="1600">
                <a:solidFill>
                  <a:schemeClr val="bg1"/>
                </a:solidFill>
              </a:defRPr>
            </a:lvl4pPr>
            <a:lvl5pPr algn="l">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477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564163" y="810751"/>
            <a:ext cx="10944664" cy="623911"/>
          </a:xfrm>
          <a:prstGeom prst="rect">
            <a:avLst/>
          </a:prstGeom>
        </p:spPr>
        <p:txBody>
          <a:bodyPr vert="horz" lIns="91440" tIns="45720" rIns="91440" bIns="45720" rtlCol="0" anchor="ctr">
            <a:noAutofit/>
          </a:bodyPr>
          <a:lstStyle>
            <a:lvl1pPr>
              <a:defRPr lang="en-US" sz="4000" b="1">
                <a:solidFill>
                  <a:schemeClr val="bg1"/>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
        <p:nvSpPr>
          <p:cNvPr id="8" name="Text Placeholder 29">
            <a:extLst>
              <a:ext uri="{FF2B5EF4-FFF2-40B4-BE49-F238E27FC236}">
                <a16:creationId xmlns:a16="http://schemas.microsoft.com/office/drawing/2014/main" id="{BA4A290A-0B1B-1B41-B64D-A2ACD9FC3A8E}"/>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bg1"/>
                </a:solidFill>
              </a:defRPr>
            </a:lvl1pPr>
            <a:lvl2pPr marL="193655" indent="-192067" algn="l">
              <a:buClr>
                <a:schemeClr val="accent2"/>
              </a:buClr>
              <a:buFont typeface=".Lucida Grande UI Regular"/>
              <a:buChar char="►"/>
              <a:defRPr sz="2000">
                <a:solidFill>
                  <a:schemeClr val="bg1"/>
                </a:solidFill>
              </a:defRPr>
            </a:lvl2pPr>
            <a:lvl3pPr marL="457152" indent="-261910" algn="l">
              <a:buClr>
                <a:schemeClr val="accent2"/>
              </a:buClr>
              <a:buFont typeface="Arial" panose="020B0604020202020204" pitchFamily="34" charset="0"/>
              <a:buChar char="•"/>
              <a:defRPr sz="2000">
                <a:solidFill>
                  <a:schemeClr val="bg1"/>
                </a:solidFill>
              </a:defRPr>
            </a:lvl3pPr>
            <a:lvl4pPr marL="614298" indent="-155559" algn="l">
              <a:buClr>
                <a:schemeClr val="accent2"/>
              </a:buClr>
              <a:buFont typeface=".PingFang SC Regular"/>
              <a:buChar char="・"/>
              <a:defRPr sz="1600">
                <a:solidFill>
                  <a:schemeClr val="bg1"/>
                </a:solidFill>
              </a:defRPr>
            </a:lvl4pPr>
            <a:lvl5pPr algn="l">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8012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fld id="{6358EE78-369A-4A83-91BE-CE1CDBA0BAF0}" type="slidenum">
              <a:rPr lang="en-US" smtClean="0"/>
              <a:pPr/>
              <a:t>‹#›</a:t>
            </a:fld>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564163" y="810751"/>
            <a:ext cx="10944664" cy="623911"/>
          </a:xfrm>
          <a:prstGeom prst="rect">
            <a:avLst/>
          </a:prstGeom>
        </p:spPr>
        <p:txBody>
          <a:bodyPr vert="horz" lIns="91440" tIns="45720" rIns="91440" bIns="45720" rtlCol="0" anchor="ctr">
            <a:noAutofit/>
          </a:bodyPr>
          <a:lstStyle>
            <a:lvl1pPr>
              <a:defRPr lang="en-US" sz="4000" b="1">
                <a:solidFill>
                  <a:schemeClr val="accent3"/>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
        <p:nvSpPr>
          <p:cNvPr id="8" name="Text Placeholder 29">
            <a:extLst>
              <a:ext uri="{FF2B5EF4-FFF2-40B4-BE49-F238E27FC236}">
                <a16:creationId xmlns:a16="http://schemas.microsoft.com/office/drawing/2014/main" id="{E87DEB99-99D6-B24A-AEB3-6412F8F356E9}"/>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bg1"/>
                </a:solidFill>
              </a:defRPr>
            </a:lvl1pPr>
            <a:lvl2pPr marL="193655" indent="-192067" algn="l">
              <a:buClr>
                <a:schemeClr val="accent2"/>
              </a:buClr>
              <a:buFont typeface=".Lucida Grande UI Regular"/>
              <a:buChar char="►"/>
              <a:defRPr sz="2000">
                <a:solidFill>
                  <a:schemeClr val="bg1"/>
                </a:solidFill>
              </a:defRPr>
            </a:lvl2pPr>
            <a:lvl3pPr marL="457152" indent="-261910" algn="l">
              <a:buClr>
                <a:schemeClr val="accent2"/>
              </a:buClr>
              <a:buFont typeface="Arial" panose="020B0604020202020204" pitchFamily="34" charset="0"/>
              <a:buChar char="•"/>
              <a:defRPr sz="2000">
                <a:solidFill>
                  <a:schemeClr val="bg1"/>
                </a:solidFill>
              </a:defRPr>
            </a:lvl3pPr>
            <a:lvl4pPr marL="614298" indent="-155559" algn="l">
              <a:buClr>
                <a:schemeClr val="accent2"/>
              </a:buClr>
              <a:buFont typeface=".PingFang SC Regular"/>
              <a:buChar char="・"/>
              <a:defRPr sz="1600">
                <a:solidFill>
                  <a:schemeClr val="bg1"/>
                </a:solidFill>
              </a:defRPr>
            </a:lvl4pPr>
            <a:lvl5pPr algn="l">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052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10961" y="-11152"/>
            <a:ext cx="2181039"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7">
            <a:extLst>
              <a:ext uri="{FF2B5EF4-FFF2-40B4-BE49-F238E27FC236}">
                <a16:creationId xmlns:a16="http://schemas.microsoft.com/office/drawing/2014/main" id="{4ABC92BF-AB47-4D9C-B1E8-613E059CCEAF}"/>
              </a:ext>
            </a:extLst>
          </p:cNvPr>
          <p:cNvSpPr/>
          <p:nvPr/>
        </p:nvSpPr>
        <p:spPr>
          <a:xfrm flipV="1">
            <a:off x="-3341" y="389533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92D2433A-7DF2-41CF-A206-BFF0BD246219}"/>
              </a:ext>
            </a:extLst>
          </p:cNvPr>
          <p:cNvSpPr/>
          <p:nvPr/>
        </p:nvSpPr>
        <p:spPr>
          <a:xfrm flipV="1">
            <a:off x="-10961" y="445984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7">
            <a:extLst>
              <a:ext uri="{FF2B5EF4-FFF2-40B4-BE49-F238E27FC236}">
                <a16:creationId xmlns:a16="http://schemas.microsoft.com/office/drawing/2014/main" id="{8D08C80A-3BFF-41DB-B8D3-2502F9256241}"/>
              </a:ext>
            </a:extLst>
          </p:cNvPr>
          <p:cNvSpPr/>
          <p:nvPr/>
        </p:nvSpPr>
        <p:spPr>
          <a:xfrm flipV="1">
            <a:off x="-10961" y="5535786"/>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7">
            <a:extLst>
              <a:ext uri="{FF2B5EF4-FFF2-40B4-BE49-F238E27FC236}">
                <a16:creationId xmlns:a16="http://schemas.microsoft.com/office/drawing/2014/main" id="{BE921251-B24C-4752-A9A9-901E3FFD27D7}"/>
              </a:ext>
            </a:extLst>
          </p:cNvPr>
          <p:cNvSpPr/>
          <p:nvPr/>
        </p:nvSpPr>
        <p:spPr>
          <a:xfrm flipV="1">
            <a:off x="-10961" y="607917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548005"/>
            <a:ext cx="7832569" cy="800735"/>
          </a:xfrm>
          <a:prstGeom prst="rect">
            <a:avLst/>
          </a:prstGeom>
        </p:spPr>
        <p:txBody>
          <a:bodyPr>
            <a:noAutofit/>
          </a:bodyPr>
          <a:lstStyle>
            <a:lvl1pPr>
              <a:defRPr sz="4000">
                <a:solidFill>
                  <a:schemeClr val="accent3"/>
                </a:solidFill>
                <a:latin typeface="+mn-lt"/>
              </a:defRPr>
            </a:lvl1pPr>
          </a:lstStyle>
          <a:p>
            <a:r>
              <a:rPr lang="en-US"/>
              <a:t>Click to edit Master title style</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75862" y="4493324"/>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862" y="6138488"/>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862" y="5590100"/>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6"/>
            <a:ext cx="1642167" cy="350256"/>
          </a:xfrm>
          <a:prstGeom prst="rect">
            <a:avLst/>
          </a:prstGeo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0961" y="498943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275862" y="5041712"/>
            <a:ext cx="1642167" cy="350256"/>
          </a:xfrm>
          <a:prstGeom prst="rect">
            <a:avLst/>
          </a:prstGeom>
        </p:spPr>
        <p:txBody>
          <a:bodyPr/>
          <a:lstStyle>
            <a:lvl1pPr>
              <a:defRPr sz="1100" b="1">
                <a:solidFill>
                  <a:schemeClr val="bg1">
                    <a:alpha val="79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pic>
        <p:nvPicPr>
          <p:cNvPr id="22" name="Picture 21">
            <a:extLst>
              <a:ext uri="{FF2B5EF4-FFF2-40B4-BE49-F238E27FC236}">
                <a16:creationId xmlns:a16="http://schemas.microsoft.com/office/drawing/2014/main" id="{823EDDE4-E252-404B-A7D0-20EC745606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755" y="6266328"/>
            <a:ext cx="1098346" cy="461090"/>
          </a:xfrm>
          <a:prstGeom prst="rect">
            <a:avLst/>
          </a:prstGeom>
        </p:spPr>
      </p:pic>
      <p:sp>
        <p:nvSpPr>
          <p:cNvPr id="17" name="Text Placeholder 29">
            <a:extLst>
              <a:ext uri="{FF2B5EF4-FFF2-40B4-BE49-F238E27FC236}">
                <a16:creationId xmlns:a16="http://schemas.microsoft.com/office/drawing/2014/main" id="{33B46B43-032D-B54B-A978-857468597FF4}"/>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accent6">
                    <a:lumMod val="85000"/>
                    <a:lumOff val="15000"/>
                  </a:schemeClr>
                </a:solidFill>
              </a:defRPr>
            </a:lvl1pPr>
            <a:lvl2pPr marL="193655" indent="-192067" algn="l">
              <a:buClr>
                <a:schemeClr val="accent2"/>
              </a:buClr>
              <a:buFont typeface=".Lucida Grande UI Regular"/>
              <a:buChar char="►"/>
              <a:defRPr sz="2000">
                <a:solidFill>
                  <a:schemeClr val="accent6">
                    <a:lumMod val="85000"/>
                    <a:lumOff val="15000"/>
                  </a:schemeClr>
                </a:solidFill>
              </a:defRPr>
            </a:lvl2pPr>
            <a:lvl3pPr marL="457152" indent="-261910" algn="l">
              <a:buClr>
                <a:schemeClr val="accent2"/>
              </a:buClr>
              <a:buFont typeface="Arial" panose="020B0604020202020204" pitchFamily="34" charset="0"/>
              <a:buChar char="•"/>
              <a:defRPr sz="2000">
                <a:solidFill>
                  <a:schemeClr val="accent6">
                    <a:lumMod val="85000"/>
                    <a:lumOff val="15000"/>
                  </a:schemeClr>
                </a:solidFill>
              </a:defRPr>
            </a:lvl3pPr>
            <a:lvl4pPr marL="614298" indent="-155559" algn="l">
              <a:buClr>
                <a:schemeClr val="accent2"/>
              </a:buClr>
              <a:buFont typeface=".PingFang SC Regular"/>
              <a:buChar char="・"/>
              <a:defRPr sz="1600">
                <a:solidFill>
                  <a:schemeClr val="accent6">
                    <a:lumMod val="85000"/>
                    <a:lumOff val="15000"/>
                  </a:schemeClr>
                </a:solidFill>
              </a:defRPr>
            </a:lvl4pPr>
            <a:lvl5pPr algn="l">
              <a:buClr>
                <a:schemeClr val="accent2"/>
              </a:buClr>
              <a:defRPr sz="1600">
                <a:solidFill>
                  <a:schemeClr val="accent6">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680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56914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48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9065-E044-493E-8F1C-8119865678A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934978D-33BA-403D-8FC3-C47546E6D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3105A3-A6FF-4549-A36D-69173C5D3113}"/>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1749238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394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hasCustomPrompt="1"/>
          </p:nvPr>
        </p:nvSpPr>
        <p:spPr>
          <a:xfrm>
            <a:off x="1984074" y="2514600"/>
            <a:ext cx="5441740" cy="2006600"/>
          </a:xfrm>
          <a:prstGeom prst="rect">
            <a:avLst/>
          </a:prstGeom>
        </p:spPr>
        <p:txBody>
          <a:bodyPr lIns="0" tIns="0" rIns="0" bIns="0" anchor="ctr">
            <a:noAutofit/>
          </a:bodyPr>
          <a:lstStyle>
            <a:lvl1pPr algn="l">
              <a:defRPr sz="4400" b="1" i="0" cap="none">
                <a:solidFill>
                  <a:schemeClr val="tx1"/>
                </a:solidFill>
                <a:latin typeface="+mj-lt"/>
              </a:defRPr>
            </a:lvl1pPr>
          </a:lstStyle>
          <a:p>
            <a:r>
              <a:rPr lang="en-US"/>
              <a:t>CLICK TO EDIT MASTER TITLE STYLE</a:t>
            </a:r>
          </a:p>
        </p:txBody>
      </p:sp>
      <p:sp>
        <p:nvSpPr>
          <p:cNvPr id="8" name="Text Placeholder 2"/>
          <p:cNvSpPr>
            <a:spLocks noGrp="1"/>
          </p:cNvSpPr>
          <p:nvPr>
            <p:ph type="body" idx="1" hasCustomPrompt="1"/>
          </p:nvPr>
        </p:nvSpPr>
        <p:spPr>
          <a:xfrm>
            <a:off x="1984073" y="4546601"/>
            <a:ext cx="5441740" cy="292100"/>
          </a:xfrm>
          <a:prstGeom prst="rect">
            <a:avLst/>
          </a:prstGeom>
        </p:spPr>
        <p:txBody>
          <a:bodyPr lIns="0" tIns="0" rIns="0" bIns="0">
            <a:noAutofit/>
          </a:bodyPr>
          <a:lstStyle>
            <a:lvl1pPr marL="0" indent="0" algn="l">
              <a:buNone/>
              <a:defRPr sz="1800" b="1">
                <a:solidFill>
                  <a:schemeClr val="tx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13" name="Picture 12">
            <a:extLst>
              <a:ext uri="{FF2B5EF4-FFF2-40B4-BE49-F238E27FC236}">
                <a16:creationId xmlns:a16="http://schemas.microsoft.com/office/drawing/2014/main" id="{05065A28-90A9-C146-9E04-1106F8FAE2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04755" y="6266328"/>
            <a:ext cx="1098346" cy="461090"/>
          </a:xfrm>
          <a:prstGeom prst="rect">
            <a:avLst/>
          </a:prstGeom>
        </p:spPr>
      </p:pic>
    </p:spTree>
    <p:extLst>
      <p:ext uri="{BB962C8B-B14F-4D97-AF65-F5344CB8AC3E}">
        <p14:creationId xmlns:p14="http://schemas.microsoft.com/office/powerpoint/2010/main" val="3826798093"/>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AC8CB9D-C418-4BA2-9B6F-773E2E66F624}"/>
              </a:ext>
            </a:extLst>
          </p:cNvPr>
          <p:cNvCxnSpPr/>
          <p:nvPr/>
        </p:nvCxnSpPr>
        <p:spPr>
          <a:xfrm>
            <a:off x="473327" y="955857"/>
            <a:ext cx="11245346"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5" name="Triangle 6">
            <a:extLst>
              <a:ext uri="{FF2B5EF4-FFF2-40B4-BE49-F238E27FC236}">
                <a16:creationId xmlns:a16="http://schemas.microsoft.com/office/drawing/2014/main" id="{926393A7-2F8F-45A4-B022-A24443214FB7}"/>
              </a:ext>
            </a:extLst>
          </p:cNvPr>
          <p:cNvSpPr/>
          <p:nvPr/>
        </p:nvSpPr>
        <p:spPr>
          <a:xfrm rot="16200000">
            <a:off x="8882225" y="-2130961"/>
            <a:ext cx="1201729" cy="5417820"/>
          </a:xfrm>
          <a:prstGeom prst="triangle">
            <a:avLst>
              <a:gd name="adj" fmla="val 100000"/>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4"/>
              </a:solidFill>
            </a:endParaRPr>
          </a:p>
        </p:txBody>
      </p:sp>
      <p:sp>
        <p:nvSpPr>
          <p:cNvPr id="7" name="Text Placeholder 6">
            <a:extLst>
              <a:ext uri="{FF2B5EF4-FFF2-40B4-BE49-F238E27FC236}">
                <a16:creationId xmlns:a16="http://schemas.microsoft.com/office/drawing/2014/main" id="{7CA43307-5D99-4AE6-9FE3-92B84F7DF91E}"/>
              </a:ext>
            </a:extLst>
          </p:cNvPr>
          <p:cNvSpPr>
            <a:spLocks noGrp="1"/>
          </p:cNvSpPr>
          <p:nvPr>
            <p:ph type="body" sz="quarter" idx="10"/>
          </p:nvPr>
        </p:nvSpPr>
        <p:spPr>
          <a:xfrm>
            <a:off x="381000" y="228600"/>
            <a:ext cx="8823325" cy="553998"/>
          </a:xfrm>
        </p:spPr>
        <p:txBody>
          <a:bodyPr/>
          <a:lstStyle>
            <a:lvl1pPr>
              <a:defRPr sz="3600" b="1">
                <a:solidFill>
                  <a:schemeClr val="accent4"/>
                </a:solidFill>
              </a:defRPr>
            </a:lvl1pPr>
            <a:lvl2pPr marL="1588" indent="0">
              <a:buNone/>
              <a:defRPr/>
            </a:lvl2pPr>
            <a:lvl3pPr marL="195242" indent="0">
              <a:buNone/>
              <a:defRPr/>
            </a:lvl3pPr>
            <a:lvl4pPr marL="458739" indent="0">
              <a:buNone/>
              <a:defRPr/>
            </a:lvl4pPr>
            <a:lvl5pPr marL="619567" indent="0">
              <a:buNone/>
              <a:defRPr/>
            </a:lvl5pPr>
          </a:lstStyle>
          <a:p>
            <a:pPr lvl="0"/>
            <a:r>
              <a:rPr lang="en-US"/>
              <a:t>Click to edit Master text styles</a:t>
            </a:r>
          </a:p>
        </p:txBody>
      </p:sp>
      <p:pic>
        <p:nvPicPr>
          <p:cNvPr id="8" name="Picture 7">
            <a:extLst>
              <a:ext uri="{FF2B5EF4-FFF2-40B4-BE49-F238E27FC236}">
                <a16:creationId xmlns:a16="http://schemas.microsoft.com/office/drawing/2014/main" id="{FDEA5682-AFDE-4FD4-A9A0-E7CB2327A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2517" y="5981700"/>
            <a:ext cx="1430383" cy="960120"/>
          </a:xfrm>
          <a:prstGeom prst="rect">
            <a:avLst/>
          </a:prstGeom>
        </p:spPr>
      </p:pic>
    </p:spTree>
    <p:extLst>
      <p:ext uri="{BB962C8B-B14F-4D97-AF65-F5344CB8AC3E}">
        <p14:creationId xmlns:p14="http://schemas.microsoft.com/office/powerpoint/2010/main" val="1207637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anding Slide">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1" y="1622"/>
                        <a:ext cx="2159" cy="1619"/>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754AC5AB-9D5A-4E12-952B-CAA102317B4D}"/>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65" b="0" i="0" baseline="0" err="1">
              <a:solidFill>
                <a:schemeClr val="tx1"/>
              </a:solidFill>
              <a:latin typeface="Franklin Gothic Demi Cond" panose="020B0706030402020204" pitchFamily="34" charset="0"/>
              <a:ea typeface="+mj-ea"/>
              <a:cs typeface="Calibri" panose="020F0502020204030204" pitchFamily="34" charset="0"/>
              <a:sym typeface="Franklin Gothic Demi Cond" panose="020B0706030402020204" pitchFamily="34" charset="0"/>
            </a:endParaRPr>
          </a:p>
        </p:txBody>
      </p:sp>
      <p:sp>
        <p:nvSpPr>
          <p:cNvPr id="5" name="doc id" hidden="1"/>
          <p:cNvSpPr txBox="1">
            <a:spLocks noChangeArrowheads="1"/>
          </p:cNvSpPr>
          <p:nvPr userDrawn="1"/>
        </p:nvSpPr>
        <p:spPr bwMode="auto">
          <a:xfrm>
            <a:off x="11487911"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32962" rtl="0" eaLnBrk="1" fontAlgn="base" latinLnBrk="0" hangingPunct="1">
              <a:lnSpc>
                <a:spcPct val="100000"/>
              </a:lnSpc>
              <a:spcBef>
                <a:spcPct val="0"/>
              </a:spcBef>
              <a:spcAft>
                <a:spcPct val="0"/>
              </a:spcAft>
              <a:buClrTx/>
              <a:buSzTx/>
              <a:buFontTx/>
              <a:buNone/>
              <a:tabLst/>
              <a:defRPr/>
            </a:pPr>
            <a:endParaRPr kumimoji="0" lang="en-US" sz="1089" b="0" i="0" u="none" strike="noStrike" kern="1200" cap="none" spc="0" normalizeH="0" baseline="0" noProof="0">
              <a:ln>
                <a:noFill/>
              </a:ln>
              <a:solidFill>
                <a:srgbClr val="FFFFFF"/>
              </a:solidFill>
              <a:effectLst/>
              <a:uLnTx/>
              <a:uFillTx/>
              <a:latin typeface="Arial"/>
              <a:ea typeface="+mn-ea"/>
              <a:cs typeface="+mn-cs"/>
            </a:endParaRPr>
          </a:p>
        </p:txBody>
      </p:sp>
      <p:sp>
        <p:nvSpPr>
          <p:cNvPr id="57" name="Document type" hidden="1"/>
          <p:cNvSpPr txBox="1">
            <a:spLocks noChangeArrowheads="1"/>
          </p:cNvSpPr>
          <p:nvPr userDrawn="1"/>
        </p:nvSpPr>
        <p:spPr bwMode="gray">
          <a:xfrm>
            <a:off x="3085967" y="3652560"/>
            <a:ext cx="8478152"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32962" rtl="0" eaLnBrk="1" fontAlgn="base" latinLnBrk="0" hangingPunct="1">
              <a:lnSpc>
                <a:spcPct val="100000"/>
              </a:lnSpc>
              <a:spcBef>
                <a:spcPct val="0"/>
              </a:spcBef>
              <a:spcAft>
                <a:spcPct val="0"/>
              </a:spcAft>
              <a:buClrTx/>
              <a:buSzTx/>
              <a:buFontTx/>
              <a:buNone/>
              <a:tabLst/>
              <a:defRPr/>
            </a:pPr>
            <a:r>
              <a:rPr kumimoji="0" lang="en-US" sz="1428" b="0" i="0" u="none" strike="noStrike" kern="1200" cap="none" spc="0" normalizeH="0" baseline="0" noProof="0">
                <a:ln>
                  <a:noFill/>
                </a:ln>
                <a:solidFill>
                  <a:srgbClr val="FFFFFF"/>
                </a:solidFill>
                <a:effectLst/>
                <a:uLnTx/>
                <a:uFillTx/>
                <a:latin typeface="Arial"/>
                <a:ea typeface="+mn-ea"/>
                <a:cs typeface="+mn-cs"/>
              </a:rPr>
              <a:t>Document type | Date</a:t>
            </a:r>
          </a:p>
        </p:txBody>
      </p:sp>
      <p:sp>
        <p:nvSpPr>
          <p:cNvPr id="26" name="Disclaimer-English (United States)" hidden="1"/>
          <p:cNvSpPr>
            <a:spLocks noChangeArrowheads="1"/>
          </p:cNvSpPr>
          <p:nvPr userDrawn="1"/>
        </p:nvSpPr>
        <p:spPr bwMode="black">
          <a:xfrm>
            <a:off x="2837961" y="6381112"/>
            <a:ext cx="5224600" cy="38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CONFIDENTIAL AND PROPRIETARY</a:t>
            </a:r>
          </a:p>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Any use of this material without specific permission of McKinsey &amp; Company is strictly prohibited</a:t>
            </a:r>
          </a:p>
        </p:txBody>
      </p:sp>
      <p:sp>
        <p:nvSpPr>
          <p:cNvPr id="11" name="Title 10">
            <a:extLst>
              <a:ext uri="{FF2B5EF4-FFF2-40B4-BE49-F238E27FC236}">
                <a16:creationId xmlns:a16="http://schemas.microsoft.com/office/drawing/2014/main" id="{9D6C37E6-066A-43B8-BCBB-885C4C9BD9EC}"/>
              </a:ext>
            </a:extLst>
          </p:cNvPr>
          <p:cNvSpPr>
            <a:spLocks noGrp="1"/>
          </p:cNvSpPr>
          <p:nvPr>
            <p:ph type="title" hasCustomPrompt="1"/>
          </p:nvPr>
        </p:nvSpPr>
        <p:spPr>
          <a:xfrm>
            <a:off x="1394556" y="3013503"/>
            <a:ext cx="10098505" cy="830997"/>
          </a:xfrm>
          <a:prstGeom prst="rect">
            <a:avLst/>
          </a:prstGeom>
        </p:spPr>
        <p:txBody>
          <a:bodyPr wrap="square" anchor="ctr">
            <a:spAutoFit/>
          </a:bodyPr>
          <a:lstStyle>
            <a:lvl1pPr>
              <a:defRPr sz="4800" b="1">
                <a:solidFill>
                  <a:schemeClr val="bg1"/>
                </a:solidFill>
                <a:latin typeface="+mj-lt"/>
              </a:defRPr>
            </a:lvl1pPr>
          </a:lstStyle>
          <a:p>
            <a:r>
              <a:rPr lang="en-US"/>
              <a:t>CLICK TO EDIT MASTER TITLE STYLE</a:t>
            </a:r>
          </a:p>
        </p:txBody>
      </p:sp>
      <p:sp>
        <p:nvSpPr>
          <p:cNvPr id="15" name="Right Triangle 14">
            <a:extLst>
              <a:ext uri="{FF2B5EF4-FFF2-40B4-BE49-F238E27FC236}">
                <a16:creationId xmlns:a16="http://schemas.microsoft.com/office/drawing/2014/main" id="{3BA80537-E1FD-43A7-B1F7-B96B274FF2EA}"/>
              </a:ext>
            </a:extLst>
          </p:cNvPr>
          <p:cNvSpPr/>
          <p:nvPr userDrawn="1"/>
        </p:nvSpPr>
        <p:spPr>
          <a:xfrm rot="13500000">
            <a:off x="-865672" y="2563315"/>
            <a:ext cx="1731346" cy="1731371"/>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4" name="Picture 3">
            <a:extLst>
              <a:ext uri="{FF2B5EF4-FFF2-40B4-BE49-F238E27FC236}">
                <a16:creationId xmlns:a16="http://schemas.microsoft.com/office/drawing/2014/main" id="{1E57166B-24F5-4204-9224-B066CC9B56B4}"/>
              </a:ext>
            </a:extLst>
          </p:cNvPr>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Tree>
    <p:extLst>
      <p:ext uri="{BB962C8B-B14F-4D97-AF65-F5344CB8AC3E}">
        <p14:creationId xmlns:p14="http://schemas.microsoft.com/office/powerpoint/2010/main" val="3149377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Landing Slid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1" y="1622"/>
                        <a:ext cx="2159" cy="1619"/>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754AC5AB-9D5A-4E12-952B-CAA102317B4D}"/>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65" b="0" i="0" baseline="0" err="1">
              <a:solidFill>
                <a:schemeClr val="tx1"/>
              </a:solidFill>
              <a:latin typeface="Franklin Gothic Demi Cond" panose="020B0706030402020204" pitchFamily="34" charset="0"/>
              <a:ea typeface="+mj-ea"/>
              <a:cs typeface="Calibri" panose="020F0502020204030204" pitchFamily="34" charset="0"/>
              <a:sym typeface="Franklin Gothic Demi Cond" panose="020B0706030402020204" pitchFamily="34" charset="0"/>
            </a:endParaRPr>
          </a:p>
        </p:txBody>
      </p:sp>
      <p:sp>
        <p:nvSpPr>
          <p:cNvPr id="5" name="doc id" hidden="1"/>
          <p:cNvSpPr txBox="1">
            <a:spLocks noChangeArrowheads="1"/>
          </p:cNvSpPr>
          <p:nvPr userDrawn="1"/>
        </p:nvSpPr>
        <p:spPr bwMode="auto">
          <a:xfrm>
            <a:off x="11487911"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32962" rtl="0" eaLnBrk="1" fontAlgn="base" latinLnBrk="0" hangingPunct="1">
              <a:lnSpc>
                <a:spcPct val="100000"/>
              </a:lnSpc>
              <a:spcBef>
                <a:spcPct val="0"/>
              </a:spcBef>
              <a:spcAft>
                <a:spcPct val="0"/>
              </a:spcAft>
              <a:buClrTx/>
              <a:buSzTx/>
              <a:buFontTx/>
              <a:buNone/>
              <a:tabLst/>
              <a:defRPr/>
            </a:pPr>
            <a:endParaRPr kumimoji="0" lang="en-US" sz="1089" b="0" i="0" u="none" strike="noStrike" kern="1200" cap="none" spc="0" normalizeH="0" baseline="0" noProof="0">
              <a:ln>
                <a:noFill/>
              </a:ln>
              <a:solidFill>
                <a:srgbClr val="FFFFFF"/>
              </a:solidFill>
              <a:effectLst/>
              <a:uLnTx/>
              <a:uFillTx/>
              <a:latin typeface="Arial"/>
              <a:ea typeface="+mn-ea"/>
              <a:cs typeface="+mn-cs"/>
            </a:endParaRPr>
          </a:p>
        </p:txBody>
      </p:sp>
      <p:sp>
        <p:nvSpPr>
          <p:cNvPr id="57" name="Document type" hidden="1"/>
          <p:cNvSpPr txBox="1">
            <a:spLocks noChangeArrowheads="1"/>
          </p:cNvSpPr>
          <p:nvPr userDrawn="1"/>
        </p:nvSpPr>
        <p:spPr bwMode="gray">
          <a:xfrm>
            <a:off x="3085967" y="3652560"/>
            <a:ext cx="8478152"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32962" rtl="0" eaLnBrk="1" fontAlgn="base" latinLnBrk="0" hangingPunct="1">
              <a:lnSpc>
                <a:spcPct val="100000"/>
              </a:lnSpc>
              <a:spcBef>
                <a:spcPct val="0"/>
              </a:spcBef>
              <a:spcAft>
                <a:spcPct val="0"/>
              </a:spcAft>
              <a:buClrTx/>
              <a:buSzTx/>
              <a:buFontTx/>
              <a:buNone/>
              <a:tabLst/>
              <a:defRPr/>
            </a:pPr>
            <a:r>
              <a:rPr kumimoji="0" lang="en-US" sz="1428" b="0" i="0" u="none" strike="noStrike" kern="1200" cap="none" spc="0" normalizeH="0" baseline="0" noProof="0">
                <a:ln>
                  <a:noFill/>
                </a:ln>
                <a:solidFill>
                  <a:srgbClr val="FFFFFF"/>
                </a:solidFill>
                <a:effectLst/>
                <a:uLnTx/>
                <a:uFillTx/>
                <a:latin typeface="Arial"/>
                <a:ea typeface="+mn-ea"/>
                <a:cs typeface="+mn-cs"/>
              </a:rPr>
              <a:t>Document type | Date</a:t>
            </a:r>
          </a:p>
        </p:txBody>
      </p:sp>
      <p:sp>
        <p:nvSpPr>
          <p:cNvPr id="26" name="Disclaimer-English (United States)" hidden="1"/>
          <p:cNvSpPr>
            <a:spLocks noChangeArrowheads="1"/>
          </p:cNvSpPr>
          <p:nvPr userDrawn="1"/>
        </p:nvSpPr>
        <p:spPr bwMode="black">
          <a:xfrm>
            <a:off x="2837961" y="6381112"/>
            <a:ext cx="5224600" cy="38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CONFIDENTIAL AND PROPRIETARY</a:t>
            </a:r>
          </a:p>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Any use of this material without specific permission of McKinsey &amp; Company is strictly prohibited</a:t>
            </a:r>
          </a:p>
        </p:txBody>
      </p:sp>
      <p:sp>
        <p:nvSpPr>
          <p:cNvPr id="11" name="Title 10">
            <a:extLst>
              <a:ext uri="{FF2B5EF4-FFF2-40B4-BE49-F238E27FC236}">
                <a16:creationId xmlns:a16="http://schemas.microsoft.com/office/drawing/2014/main" id="{9D6C37E6-066A-43B8-BCBB-885C4C9BD9EC}"/>
              </a:ext>
            </a:extLst>
          </p:cNvPr>
          <p:cNvSpPr>
            <a:spLocks noGrp="1"/>
          </p:cNvSpPr>
          <p:nvPr>
            <p:ph type="title" hasCustomPrompt="1"/>
          </p:nvPr>
        </p:nvSpPr>
        <p:spPr>
          <a:xfrm>
            <a:off x="1394556" y="3059669"/>
            <a:ext cx="9519287" cy="738664"/>
          </a:xfrm>
          <a:prstGeom prst="rect">
            <a:avLst/>
          </a:prstGeom>
        </p:spPr>
        <p:txBody>
          <a:bodyPr wrap="square" anchor="ctr">
            <a:spAutoFit/>
          </a:bodyPr>
          <a:lstStyle>
            <a:lvl1pPr>
              <a:defRPr sz="4800" b="1">
                <a:solidFill>
                  <a:schemeClr val="tx1"/>
                </a:solidFill>
                <a:latin typeface="+mn-lt"/>
              </a:defRPr>
            </a:lvl1pPr>
          </a:lstStyle>
          <a:p>
            <a:r>
              <a:rPr lang="en-US"/>
              <a:t>CLICK TO EDIT MASTER TITLE STYLE</a:t>
            </a:r>
          </a:p>
        </p:txBody>
      </p:sp>
      <p:sp>
        <p:nvSpPr>
          <p:cNvPr id="15" name="Right Triangle 14">
            <a:extLst>
              <a:ext uri="{FF2B5EF4-FFF2-40B4-BE49-F238E27FC236}">
                <a16:creationId xmlns:a16="http://schemas.microsoft.com/office/drawing/2014/main" id="{3BA80537-E1FD-43A7-B1F7-B96B274FF2EA}"/>
              </a:ext>
            </a:extLst>
          </p:cNvPr>
          <p:cNvSpPr/>
          <p:nvPr userDrawn="1"/>
        </p:nvSpPr>
        <p:spPr>
          <a:xfrm rot="13500000">
            <a:off x="-865672" y="2563315"/>
            <a:ext cx="1731346" cy="1731371"/>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4" name="Picture 3">
            <a:extLst>
              <a:ext uri="{FF2B5EF4-FFF2-40B4-BE49-F238E27FC236}">
                <a16:creationId xmlns:a16="http://schemas.microsoft.com/office/drawing/2014/main" id="{1E57166B-24F5-4204-9224-B066CC9B56B4}"/>
              </a:ext>
            </a:extLst>
          </p:cNvPr>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10913844" y="6310038"/>
            <a:ext cx="1010736" cy="338371"/>
          </a:xfrm>
          <a:prstGeom prst="rect">
            <a:avLst/>
          </a:prstGeom>
        </p:spPr>
      </p:pic>
      <p:pic>
        <p:nvPicPr>
          <p:cNvPr id="12" name="Picture 11">
            <a:extLst>
              <a:ext uri="{FF2B5EF4-FFF2-40B4-BE49-F238E27FC236}">
                <a16:creationId xmlns:a16="http://schemas.microsoft.com/office/drawing/2014/main" id="{9F9D4B74-8915-D746-84F7-3711388416C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804755" y="6266328"/>
            <a:ext cx="1098346" cy="461090"/>
          </a:xfrm>
          <a:prstGeom prst="rect">
            <a:avLst/>
          </a:prstGeom>
        </p:spPr>
      </p:pic>
    </p:spTree>
    <p:extLst>
      <p:ext uri="{BB962C8B-B14F-4D97-AF65-F5344CB8AC3E}">
        <p14:creationId xmlns:p14="http://schemas.microsoft.com/office/powerpoint/2010/main" val="884954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64163" y="810751"/>
            <a:ext cx="11365688" cy="680198"/>
          </a:xfrm>
          <a:prstGeom prst="rect">
            <a:avLst/>
          </a:prstGeom>
        </p:spPr>
        <p:txBody>
          <a:bodyPr vert="horz" lIns="91440" tIns="45720" rIns="91440" bIns="45720" rtlCol="0" anchor="ctr">
            <a:noAutofit/>
          </a:bodyPr>
          <a:lstStyle>
            <a:lvl1pPr>
              <a:defRPr lang="en-US" sz="4000" b="1">
                <a:solidFill>
                  <a:schemeClr val="tx1"/>
                </a:solidFill>
                <a:latin typeface="+mn-lt"/>
              </a:defRPr>
            </a:lvl1pPr>
          </a:lstStyle>
          <a:p>
            <a:pPr marL="0" lvl="0"/>
            <a:r>
              <a:rPr lang="en-US"/>
              <a:t>Click to edit Master title style</a:t>
            </a:r>
          </a:p>
        </p:txBody>
      </p:sp>
      <p:sp>
        <p:nvSpPr>
          <p:cNvPr id="4" name="Triangle 3">
            <a:extLst>
              <a:ext uri="{FF2B5EF4-FFF2-40B4-BE49-F238E27FC236}">
                <a16:creationId xmlns:a16="http://schemas.microsoft.com/office/drawing/2014/main" id="{F5E6F0E6-329E-504D-BE1D-490C7D9DDDA9}"/>
              </a:ext>
            </a:extLst>
          </p:cNvPr>
          <p:cNvSpPr/>
          <p:nvPr userDrawn="1"/>
        </p:nvSpPr>
        <p:spPr>
          <a:xfrm rot="5400000">
            <a:off x="7732466" y="-3180345"/>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3">
            <a:extLst>
              <a:ext uri="{FF2B5EF4-FFF2-40B4-BE49-F238E27FC236}">
                <a16:creationId xmlns:a16="http://schemas.microsoft.com/office/drawing/2014/main" id="{1DBB3EA4-6323-2C48-983C-11D4FA942BC5}"/>
              </a:ext>
            </a:extLst>
          </p:cNvPr>
          <p:cNvSpPr/>
          <p:nvPr userDrawn="1"/>
        </p:nvSpPr>
        <p:spPr>
          <a:xfrm rot="16200000">
            <a:off x="3140589" y="2398468"/>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D3F951-DDD1-3646-B8B1-1F7ADFAF7E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755" y="6266328"/>
            <a:ext cx="1098346" cy="461090"/>
          </a:xfrm>
          <a:prstGeom prst="rect">
            <a:avLst/>
          </a:prstGeom>
        </p:spPr>
      </p:pic>
      <p:sp>
        <p:nvSpPr>
          <p:cNvPr id="7" name="Text Placeholder 29">
            <a:extLst>
              <a:ext uri="{FF2B5EF4-FFF2-40B4-BE49-F238E27FC236}">
                <a16:creationId xmlns:a16="http://schemas.microsoft.com/office/drawing/2014/main" id="{51CB258D-E52B-0641-BB93-DE3C11B272B5}"/>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accent6">
                    <a:lumMod val="85000"/>
                    <a:lumOff val="15000"/>
                  </a:schemeClr>
                </a:solidFill>
              </a:defRPr>
            </a:lvl1pPr>
            <a:lvl2pPr marL="193655" indent="-192067" algn="l">
              <a:buClr>
                <a:schemeClr val="accent2"/>
              </a:buClr>
              <a:buFont typeface=".Lucida Grande UI Regular"/>
              <a:buChar char="►"/>
              <a:defRPr sz="2000">
                <a:solidFill>
                  <a:schemeClr val="accent6">
                    <a:lumMod val="85000"/>
                    <a:lumOff val="15000"/>
                  </a:schemeClr>
                </a:solidFill>
              </a:defRPr>
            </a:lvl2pPr>
            <a:lvl3pPr marL="457152" indent="-261910" algn="l">
              <a:buClr>
                <a:schemeClr val="accent2"/>
              </a:buClr>
              <a:buFont typeface="Arial" panose="020B0604020202020204" pitchFamily="34" charset="0"/>
              <a:buChar char="•"/>
              <a:defRPr sz="2000">
                <a:solidFill>
                  <a:schemeClr val="accent6">
                    <a:lumMod val="85000"/>
                    <a:lumOff val="15000"/>
                  </a:schemeClr>
                </a:solidFill>
              </a:defRPr>
            </a:lvl3pPr>
            <a:lvl4pPr marL="614298" indent="-155559" algn="l">
              <a:buClr>
                <a:schemeClr val="accent2"/>
              </a:buClr>
              <a:buFont typeface=".PingFang SC Regular"/>
              <a:buChar char="・"/>
              <a:defRPr sz="1600">
                <a:solidFill>
                  <a:schemeClr val="accent6">
                    <a:lumMod val="85000"/>
                    <a:lumOff val="15000"/>
                  </a:schemeClr>
                </a:solidFill>
              </a:defRPr>
            </a:lvl4pPr>
            <a:lvl5pPr algn="l">
              <a:buClr>
                <a:schemeClr val="accent2"/>
              </a:buClr>
              <a:defRPr sz="1600">
                <a:solidFill>
                  <a:schemeClr val="accent6">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2140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64163" y="810751"/>
            <a:ext cx="11039258" cy="680198"/>
          </a:xfrm>
          <a:prstGeom prst="rect">
            <a:avLst/>
          </a:prstGeom>
        </p:spPr>
        <p:txBody>
          <a:bodyPr vert="horz" lIns="91440" tIns="45720" rIns="91440" bIns="45720" rtlCol="0" anchor="ctr">
            <a:noAutofit/>
          </a:bodyPr>
          <a:lstStyle>
            <a:lvl1pPr>
              <a:defRPr lang="en-US" sz="4000" b="1">
                <a:solidFill>
                  <a:schemeClr val="tx1"/>
                </a:solidFill>
                <a:latin typeface="+mn-lt"/>
              </a:defRPr>
            </a:lvl1pPr>
          </a:lstStyle>
          <a:p>
            <a:pPr marL="0" lvl="0"/>
            <a:r>
              <a:rPr lang="en-US"/>
              <a:t>Click to edit Master title style</a:t>
            </a:r>
          </a:p>
        </p:txBody>
      </p:sp>
      <p:sp>
        <p:nvSpPr>
          <p:cNvPr id="4" name="Triangle 3">
            <a:extLst>
              <a:ext uri="{FF2B5EF4-FFF2-40B4-BE49-F238E27FC236}">
                <a16:creationId xmlns:a16="http://schemas.microsoft.com/office/drawing/2014/main" id="{F5E6F0E6-329E-504D-BE1D-490C7D9DDDA9}"/>
              </a:ext>
            </a:extLst>
          </p:cNvPr>
          <p:cNvSpPr/>
          <p:nvPr userDrawn="1"/>
        </p:nvSpPr>
        <p:spPr>
          <a:xfrm rot="5400000">
            <a:off x="7732466" y="-3180345"/>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B4859B0-2726-A045-A762-E164DDA1D9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755" y="6266328"/>
            <a:ext cx="1098346" cy="461090"/>
          </a:xfrm>
          <a:prstGeom prst="rect">
            <a:avLst/>
          </a:prstGeom>
        </p:spPr>
      </p:pic>
      <p:sp>
        <p:nvSpPr>
          <p:cNvPr id="6" name="Text Placeholder 29">
            <a:extLst>
              <a:ext uri="{FF2B5EF4-FFF2-40B4-BE49-F238E27FC236}">
                <a16:creationId xmlns:a16="http://schemas.microsoft.com/office/drawing/2014/main" id="{443048C2-68E7-5643-B55B-3F47D9F553E6}"/>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accent6">
                    <a:lumMod val="85000"/>
                    <a:lumOff val="15000"/>
                  </a:schemeClr>
                </a:solidFill>
              </a:defRPr>
            </a:lvl1pPr>
            <a:lvl2pPr marL="193655" indent="-192067" algn="l">
              <a:buClr>
                <a:schemeClr val="accent2"/>
              </a:buClr>
              <a:buFont typeface=".Lucida Grande UI Regular"/>
              <a:buChar char="►"/>
              <a:defRPr sz="2000">
                <a:solidFill>
                  <a:schemeClr val="accent6">
                    <a:lumMod val="85000"/>
                    <a:lumOff val="15000"/>
                  </a:schemeClr>
                </a:solidFill>
              </a:defRPr>
            </a:lvl2pPr>
            <a:lvl3pPr marL="457152" indent="-261910" algn="l">
              <a:buClr>
                <a:schemeClr val="accent2"/>
              </a:buClr>
              <a:buFont typeface="Arial" panose="020B0604020202020204" pitchFamily="34" charset="0"/>
              <a:buChar char="•"/>
              <a:defRPr sz="2000">
                <a:solidFill>
                  <a:schemeClr val="accent6">
                    <a:lumMod val="85000"/>
                    <a:lumOff val="15000"/>
                  </a:schemeClr>
                </a:solidFill>
              </a:defRPr>
            </a:lvl3pPr>
            <a:lvl4pPr marL="614298" indent="-155559" algn="l">
              <a:buClr>
                <a:schemeClr val="accent2"/>
              </a:buClr>
              <a:buFont typeface=".PingFang SC Regular"/>
              <a:buChar char="・"/>
              <a:defRPr sz="1600">
                <a:solidFill>
                  <a:schemeClr val="accent6">
                    <a:lumMod val="85000"/>
                    <a:lumOff val="15000"/>
                  </a:schemeClr>
                </a:solidFill>
              </a:defRPr>
            </a:lvl4pPr>
            <a:lvl5pPr algn="l">
              <a:buClr>
                <a:schemeClr val="accent2"/>
              </a:buClr>
              <a:defRPr sz="1600">
                <a:solidFill>
                  <a:schemeClr val="accent6">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197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64163" y="810751"/>
            <a:ext cx="11039258" cy="680198"/>
          </a:xfrm>
          <a:prstGeom prst="rect">
            <a:avLst/>
          </a:prstGeom>
        </p:spPr>
        <p:txBody>
          <a:bodyPr vert="horz" lIns="91440" tIns="45720" rIns="91440" bIns="45720" rtlCol="0" anchor="ctr">
            <a:noAutofit/>
          </a:bodyPr>
          <a:lstStyle>
            <a:lvl1pPr>
              <a:defRPr lang="en-US" sz="4000" b="1">
                <a:solidFill>
                  <a:schemeClr val="tx1"/>
                </a:solidFill>
                <a:latin typeface="+mn-lt"/>
              </a:defRPr>
            </a:lvl1pPr>
          </a:lstStyle>
          <a:p>
            <a:pPr marL="0" lvl="0"/>
            <a:r>
              <a:rPr lang="en-US"/>
              <a:t>Click to edit Master title style</a:t>
            </a:r>
          </a:p>
        </p:txBody>
      </p:sp>
      <p:pic>
        <p:nvPicPr>
          <p:cNvPr id="5" name="Picture 4">
            <a:extLst>
              <a:ext uri="{FF2B5EF4-FFF2-40B4-BE49-F238E27FC236}">
                <a16:creationId xmlns:a16="http://schemas.microsoft.com/office/drawing/2014/main" id="{FB4859B0-2726-A045-A762-E164DDA1D9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755" y="6266328"/>
            <a:ext cx="1098346" cy="461090"/>
          </a:xfrm>
          <a:prstGeom prst="rect">
            <a:avLst/>
          </a:prstGeom>
        </p:spPr>
      </p:pic>
      <p:sp>
        <p:nvSpPr>
          <p:cNvPr id="7" name="Text Placeholder 29">
            <a:extLst>
              <a:ext uri="{FF2B5EF4-FFF2-40B4-BE49-F238E27FC236}">
                <a16:creationId xmlns:a16="http://schemas.microsoft.com/office/drawing/2014/main" id="{0D48B0F2-0163-8241-930B-0BDBDEB6E727}"/>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accent6">
                    <a:lumMod val="85000"/>
                    <a:lumOff val="15000"/>
                  </a:schemeClr>
                </a:solidFill>
              </a:defRPr>
            </a:lvl1pPr>
            <a:lvl2pPr marL="193655" indent="-192067" algn="l">
              <a:buClr>
                <a:schemeClr val="accent2"/>
              </a:buClr>
              <a:buFont typeface=".Lucida Grande UI Regular"/>
              <a:buChar char="►"/>
              <a:defRPr sz="2000">
                <a:solidFill>
                  <a:schemeClr val="accent6">
                    <a:lumMod val="85000"/>
                    <a:lumOff val="15000"/>
                  </a:schemeClr>
                </a:solidFill>
              </a:defRPr>
            </a:lvl2pPr>
            <a:lvl3pPr marL="457152" indent="-261910" algn="l">
              <a:buClr>
                <a:schemeClr val="accent2"/>
              </a:buClr>
              <a:buFont typeface="Arial" panose="020B0604020202020204" pitchFamily="34" charset="0"/>
              <a:buChar char="•"/>
              <a:defRPr sz="2000">
                <a:solidFill>
                  <a:schemeClr val="accent6">
                    <a:lumMod val="85000"/>
                    <a:lumOff val="15000"/>
                  </a:schemeClr>
                </a:solidFill>
              </a:defRPr>
            </a:lvl3pPr>
            <a:lvl4pPr marL="614298" indent="-155559" algn="l">
              <a:buClr>
                <a:schemeClr val="accent2"/>
              </a:buClr>
              <a:buFont typeface=".PingFang SC Regular"/>
              <a:buChar char="・"/>
              <a:defRPr sz="1600">
                <a:solidFill>
                  <a:schemeClr val="accent6">
                    <a:lumMod val="85000"/>
                    <a:lumOff val="15000"/>
                  </a:schemeClr>
                </a:solidFill>
              </a:defRPr>
            </a:lvl4pPr>
            <a:lvl5pPr algn="l">
              <a:buClr>
                <a:schemeClr val="accent2"/>
              </a:buClr>
              <a:defRPr sz="1600">
                <a:solidFill>
                  <a:schemeClr val="accent6">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956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564163" y="810751"/>
            <a:ext cx="10944664" cy="623911"/>
          </a:xfrm>
          <a:prstGeom prst="rect">
            <a:avLst/>
          </a:prstGeom>
        </p:spPr>
        <p:txBody>
          <a:bodyPr vert="horz" lIns="91440" tIns="45720" rIns="91440" bIns="45720" rtlCol="0" anchor="ctr">
            <a:noAutofit/>
          </a:bodyPr>
          <a:lstStyle>
            <a:lvl1pPr>
              <a:defRPr lang="en-US" sz="4000" b="1">
                <a:solidFill>
                  <a:schemeClr val="bg1"/>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
        <p:nvSpPr>
          <p:cNvPr id="8" name="Text Placeholder 29">
            <a:extLst>
              <a:ext uri="{FF2B5EF4-FFF2-40B4-BE49-F238E27FC236}">
                <a16:creationId xmlns:a16="http://schemas.microsoft.com/office/drawing/2014/main" id="{87019CC6-69C7-1646-AE49-8A896D114C6D}"/>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bg1"/>
                </a:solidFill>
              </a:defRPr>
            </a:lvl1pPr>
            <a:lvl2pPr marL="193655" indent="-192067" algn="l">
              <a:buClr>
                <a:schemeClr val="accent2"/>
              </a:buClr>
              <a:buFont typeface=".Lucida Grande UI Regular"/>
              <a:buChar char="►"/>
              <a:defRPr sz="2000">
                <a:solidFill>
                  <a:schemeClr val="bg1"/>
                </a:solidFill>
              </a:defRPr>
            </a:lvl2pPr>
            <a:lvl3pPr marL="457152" indent="-261910" algn="l">
              <a:buClr>
                <a:schemeClr val="accent2"/>
              </a:buClr>
              <a:buFont typeface="Arial" panose="020B0604020202020204" pitchFamily="34" charset="0"/>
              <a:buChar char="•"/>
              <a:defRPr sz="2000">
                <a:solidFill>
                  <a:schemeClr val="bg1"/>
                </a:solidFill>
              </a:defRPr>
            </a:lvl3pPr>
            <a:lvl4pPr marL="614298" indent="-155559" algn="l">
              <a:buClr>
                <a:schemeClr val="accent2"/>
              </a:buClr>
              <a:buFont typeface=".PingFang SC Regular"/>
              <a:buChar char="・"/>
              <a:defRPr sz="1600">
                <a:solidFill>
                  <a:schemeClr val="bg1"/>
                </a:solidFill>
              </a:defRPr>
            </a:lvl4pPr>
            <a:lvl5pPr algn="l">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5693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3"/>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564163" y="810751"/>
            <a:ext cx="10944664" cy="623911"/>
          </a:xfrm>
          <a:prstGeom prst="rect">
            <a:avLst/>
          </a:prstGeom>
        </p:spPr>
        <p:txBody>
          <a:bodyPr vert="horz" lIns="91440" tIns="45720" rIns="91440" bIns="45720" rtlCol="0" anchor="ctr">
            <a:noAutofit/>
          </a:bodyPr>
          <a:lstStyle>
            <a:lvl1pPr>
              <a:defRPr lang="en-US" sz="4000" b="1">
                <a:solidFill>
                  <a:schemeClr val="bg1"/>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783278" y="6266328"/>
            <a:ext cx="1141301" cy="382081"/>
          </a:xfrm>
          <a:prstGeom prst="rect">
            <a:avLst/>
          </a:prstGeom>
        </p:spPr>
      </p:pic>
      <p:sp>
        <p:nvSpPr>
          <p:cNvPr id="12" name="Triangle 3">
            <a:extLst>
              <a:ext uri="{FF2B5EF4-FFF2-40B4-BE49-F238E27FC236}">
                <a16:creationId xmlns:a16="http://schemas.microsoft.com/office/drawing/2014/main" id="{2F7AC736-E3BE-1843-A8F2-D79ADBDF0326}"/>
              </a:ext>
            </a:extLst>
          </p:cNvPr>
          <p:cNvSpPr/>
          <p:nvPr userDrawn="1"/>
        </p:nvSpPr>
        <p:spPr>
          <a:xfrm rot="5400000">
            <a:off x="7732466" y="-3180345"/>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3">
            <a:extLst>
              <a:ext uri="{FF2B5EF4-FFF2-40B4-BE49-F238E27FC236}">
                <a16:creationId xmlns:a16="http://schemas.microsoft.com/office/drawing/2014/main" id="{D216B81C-2024-3644-A517-25F8B493575A}"/>
              </a:ext>
            </a:extLst>
          </p:cNvPr>
          <p:cNvSpPr/>
          <p:nvPr userDrawn="1"/>
        </p:nvSpPr>
        <p:spPr>
          <a:xfrm rot="16200000">
            <a:off x="3140589" y="2398468"/>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9">
            <a:extLst>
              <a:ext uri="{FF2B5EF4-FFF2-40B4-BE49-F238E27FC236}">
                <a16:creationId xmlns:a16="http://schemas.microsoft.com/office/drawing/2014/main" id="{B4BDF0FB-B769-224E-9DB0-A19BF56F5A16}"/>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bg1"/>
                </a:solidFill>
              </a:defRPr>
            </a:lvl1pPr>
            <a:lvl2pPr marL="193655" indent="-192067" algn="l">
              <a:buClr>
                <a:schemeClr val="accent2"/>
              </a:buClr>
              <a:buFont typeface=".Lucida Grande UI Regular"/>
              <a:buChar char="►"/>
              <a:defRPr sz="2000">
                <a:solidFill>
                  <a:schemeClr val="bg1"/>
                </a:solidFill>
              </a:defRPr>
            </a:lvl2pPr>
            <a:lvl3pPr marL="457152" indent="-261910" algn="l">
              <a:buClr>
                <a:schemeClr val="accent2"/>
              </a:buClr>
              <a:buFont typeface="Arial" panose="020B0604020202020204" pitchFamily="34" charset="0"/>
              <a:buChar char="•"/>
              <a:defRPr sz="2000">
                <a:solidFill>
                  <a:schemeClr val="bg1"/>
                </a:solidFill>
              </a:defRPr>
            </a:lvl3pPr>
            <a:lvl4pPr marL="614298" indent="-155559" algn="l">
              <a:buClr>
                <a:schemeClr val="accent2"/>
              </a:buClr>
              <a:buFont typeface=".PingFang SC Regular"/>
              <a:buChar char="・"/>
              <a:defRPr sz="1600">
                <a:solidFill>
                  <a:schemeClr val="bg1"/>
                </a:solidFill>
              </a:defRPr>
            </a:lvl4pPr>
            <a:lvl5pPr algn="l">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4858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5.xml"/><Relationship Id="rId39" Type="http://schemas.openxmlformats.org/officeDocument/2006/relationships/tags" Target="../tags/tag18.xml"/><Relationship Id="rId21" Type="http://schemas.openxmlformats.org/officeDocument/2006/relationships/theme" Target="../theme/theme1.xml"/><Relationship Id="rId34" Type="http://schemas.openxmlformats.org/officeDocument/2006/relationships/tags" Target="../tags/tag13.xml"/><Relationship Id="rId42" Type="http://schemas.openxmlformats.org/officeDocument/2006/relationships/tags" Target="../tags/tag21.xml"/><Relationship Id="rId47" Type="http://schemas.openxmlformats.org/officeDocument/2006/relationships/tags" Target="../tags/tag26.xml"/><Relationship Id="rId50" Type="http://schemas.openxmlformats.org/officeDocument/2006/relationships/tags" Target="../tags/tag29.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tags" Target="../tags/tag8.xml"/><Relationship Id="rId11" Type="http://schemas.openxmlformats.org/officeDocument/2006/relationships/slideLayout" Target="../slideLayouts/slideLayout11.xml"/><Relationship Id="rId24" Type="http://schemas.openxmlformats.org/officeDocument/2006/relationships/tags" Target="../tags/tag3.xml"/><Relationship Id="rId32" Type="http://schemas.openxmlformats.org/officeDocument/2006/relationships/tags" Target="../tags/tag11.xml"/><Relationship Id="rId37" Type="http://schemas.openxmlformats.org/officeDocument/2006/relationships/tags" Target="../tags/tag16.xml"/><Relationship Id="rId40" Type="http://schemas.openxmlformats.org/officeDocument/2006/relationships/tags" Target="../tags/tag19.xml"/><Relationship Id="rId45" Type="http://schemas.openxmlformats.org/officeDocument/2006/relationships/tags" Target="../tags/tag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28" Type="http://schemas.openxmlformats.org/officeDocument/2006/relationships/tags" Target="../tags/tag7.xml"/><Relationship Id="rId36" Type="http://schemas.openxmlformats.org/officeDocument/2006/relationships/tags" Target="../tags/tag15.xml"/><Relationship Id="rId49" Type="http://schemas.openxmlformats.org/officeDocument/2006/relationships/tags" Target="../tags/tag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10.xml"/><Relationship Id="rId44" Type="http://schemas.openxmlformats.org/officeDocument/2006/relationships/tags" Target="../tags/tag23.xml"/><Relationship Id="rId52"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1.xml"/><Relationship Id="rId27" Type="http://schemas.openxmlformats.org/officeDocument/2006/relationships/tags" Target="../tags/tag6.xml"/><Relationship Id="rId30" Type="http://schemas.openxmlformats.org/officeDocument/2006/relationships/tags" Target="../tags/tag9.xml"/><Relationship Id="rId35" Type="http://schemas.openxmlformats.org/officeDocument/2006/relationships/tags" Target="../tags/tag14.xml"/><Relationship Id="rId43" Type="http://schemas.openxmlformats.org/officeDocument/2006/relationships/tags" Target="../tags/tag22.xml"/><Relationship Id="rId48" Type="http://schemas.openxmlformats.org/officeDocument/2006/relationships/tags" Target="../tags/tag27.xml"/><Relationship Id="rId8" Type="http://schemas.openxmlformats.org/officeDocument/2006/relationships/slideLayout" Target="../slideLayouts/slideLayout8.xml"/><Relationship Id="rId51" Type="http://schemas.openxmlformats.org/officeDocument/2006/relationships/oleObject" Target="../embeddings/oleObject1.bin"/><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4.xml"/><Relationship Id="rId33" Type="http://schemas.openxmlformats.org/officeDocument/2006/relationships/tags" Target="../tags/tag12.xml"/><Relationship Id="rId38" Type="http://schemas.openxmlformats.org/officeDocument/2006/relationships/tags" Target="../tags/tag17.xml"/><Relationship Id="rId46" Type="http://schemas.openxmlformats.org/officeDocument/2006/relationships/tags" Target="../tags/tag25.xml"/><Relationship Id="rId20" Type="http://schemas.openxmlformats.org/officeDocument/2006/relationships/slideLayout" Target="../slideLayouts/slideLayout20.xml"/><Relationship Id="rId41" Type="http://schemas.openxmlformats.org/officeDocument/2006/relationships/tags" Target="../tags/tag2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2"/>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think-cell Slide" r:id="rId51" imgW="270" imgH="270" progId="TCLayout.ActiveDocument.1">
                  <p:embed/>
                </p:oleObj>
              </mc:Choice>
              <mc:Fallback>
                <p:oleObj name="think-cell Slide" r:id="rId51" imgW="270" imgH="270" progId="TCLayout.ActiveDocument.1">
                  <p:embed/>
                  <p:pic>
                    <p:nvPicPr>
                      <p:cNvPr id="2" name="Object 1" hidden="1"/>
                      <p:cNvPicPr/>
                      <p:nvPr/>
                    </p:nvPicPr>
                    <p:blipFill>
                      <a:blip r:embed="rId52"/>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23"/>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0" name="1. On-page tracker" hidden="1"/>
          <p:cNvSpPr>
            <a:spLocks noChangeArrowheads="1"/>
          </p:cNvSpPr>
          <p:nvPr/>
        </p:nvSpPr>
        <p:spPr bwMode="gray">
          <a:xfrm>
            <a:off x="208635" y="77303"/>
            <a:ext cx="500490" cy="1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a:solidFill>
                  <a:schemeClr val="bg1"/>
                </a:solidFill>
                <a:latin typeface="+mn-lt"/>
                <a:ea typeface="+mn-ea"/>
              </a:rPr>
              <a:t>Tracker</a:t>
            </a:r>
          </a:p>
        </p:txBody>
      </p:sp>
      <p:sp>
        <p:nvSpPr>
          <p:cNvPr id="11" name="3. Unit of measure" hidden="1"/>
          <p:cNvSpPr txBox="1">
            <a:spLocks noChangeArrowheads="1"/>
          </p:cNvSpPr>
          <p:nvPr/>
        </p:nvSpPr>
        <p:spPr bwMode="gray">
          <a:xfrm>
            <a:off x="161988" y="669802"/>
            <a:ext cx="11725484"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nvSpPr>
        <p:spPr bwMode="gray">
          <a:xfrm>
            <a:off x="161986" y="6343326"/>
            <a:ext cx="9821651" cy="1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a:solidFill>
                  <a:schemeClr val="accent5">
                    <a:lumMod val="75000"/>
                  </a:schemeClr>
                </a:solidFill>
                <a:latin typeface="+mn-lt"/>
                <a:ea typeface="+mn-ea"/>
              </a:rPr>
              <a:t>1 Footnote</a:t>
            </a:r>
          </a:p>
        </p:txBody>
      </p:sp>
      <p:sp>
        <p:nvSpPr>
          <p:cNvPr id="14" name="5. Source" hidden="1"/>
          <p:cNvSpPr>
            <a:spLocks noChangeArrowheads="1"/>
          </p:cNvSpPr>
          <p:nvPr/>
        </p:nvSpPr>
        <p:spPr bwMode="gray">
          <a:xfrm>
            <a:off x="161986" y="6639741"/>
            <a:ext cx="9821651" cy="1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a:solidFill>
                  <a:schemeClr val="accent5">
                    <a:lumMod val="75000"/>
                  </a:schemeClr>
                </a:solidFill>
                <a:latin typeface="+mn-lt"/>
                <a:ea typeface="+mn-ea"/>
              </a:rPr>
              <a:t>SOURCE: Source</a:t>
            </a:r>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a:solidFill>
                    <a:srgbClr val="000000"/>
                  </a:solidFill>
                  <a:latin typeface="+mn-lt"/>
                  <a:ea typeface="+mn-ea"/>
                </a:rPr>
                <a:t>Title</a:t>
              </a:r>
            </a:p>
            <a:p>
              <a:r>
                <a:rPr lang="en-US" sz="1600" baseline="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85789"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85789" y="436561"/>
              <a:ext cx="354986"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48"/>
              </p:custDataLst>
            </p:nvPr>
          </p:nvSpPr>
          <p:spPr bwMode="gray">
            <a:xfrm>
              <a:off x="8169259" y="279400"/>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49"/>
              </p:custDataLst>
            </p:nvPr>
          </p:nvSpPr>
          <p:spPr bwMode="gray">
            <a:xfrm>
              <a:off x="8169259" y="546100"/>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50"/>
              </p:custDataLst>
            </p:nvPr>
          </p:nvSpPr>
          <p:spPr bwMode="gray">
            <a:xfrm>
              <a:off x="8169259" y="825501"/>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59"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44"/>
              </p:custDataLst>
            </p:nvPr>
          </p:nvSpPr>
          <p:spPr bwMode="gray">
            <a:xfrm>
              <a:off x="6148005" y="919828"/>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45"/>
              </p:custDataLst>
            </p:nvPr>
          </p:nvSpPr>
          <p:spPr bwMode="gray">
            <a:xfrm>
              <a:off x="6148005" y="1189703"/>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46"/>
              </p:custDataLst>
            </p:nvPr>
          </p:nvSpPr>
          <p:spPr bwMode="gray">
            <a:xfrm>
              <a:off x="6148005" y="146116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47"/>
              </p:custDataLst>
            </p:nvPr>
          </p:nvSpPr>
          <p:spPr bwMode="gray">
            <a:xfrm>
              <a:off x="6148005" y="1732629"/>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24"/>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42"/>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43"/>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25"/>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40"/>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41"/>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26"/>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38"/>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39"/>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27"/>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36"/>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37"/>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28"/>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34"/>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35"/>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29"/>
              </p:custDataLst>
            </p:nvPr>
          </p:nvSpPr>
          <p:spPr bwMode="gray">
            <a:xfrm>
              <a:off x="6214680" y="2696542"/>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30"/>
              </p:custDataLst>
            </p:nvPr>
          </p:nvSpPr>
          <p:spPr bwMode="gray">
            <a:xfrm>
              <a:off x="6214680" y="297415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31"/>
              </p:custDataLst>
            </p:nvPr>
          </p:nvSpPr>
          <p:spPr bwMode="gray">
            <a:xfrm>
              <a:off x="6214680" y="324859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32"/>
              </p:custDataLst>
            </p:nvPr>
          </p:nvSpPr>
          <p:spPr bwMode="gray">
            <a:xfrm>
              <a:off x="6214680" y="3521448"/>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33"/>
              </p:custDataLst>
            </p:nvPr>
          </p:nvSpPr>
          <p:spPr bwMode="gray">
            <a:xfrm>
              <a:off x="6214680" y="3796682"/>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1"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a:ln>
                    <a:noFill/>
                  </a:ln>
                  <a:solidFill>
                    <a:srgbClr val="FF0000"/>
                  </a:solidFill>
                  <a:effectLst/>
                  <a:uLnTx/>
                  <a:uFillTx/>
                  <a:latin typeface="Arial"/>
                </a:rPr>
                <a:t>PRELIMINARY DRAFT </a:t>
              </a:r>
              <a:r>
                <a:rPr kumimoji="0" lang="en-US" sz="800" b="0" i="0" u="none" strike="noStrike" kern="0" cap="none" spc="0" normalizeH="0" baseline="0" noProof="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478920" y="285750"/>
              <a:ext cx="0" cy="153873"/>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478920" y="439623"/>
              <a:ext cx="225868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59894" y="6640468"/>
            <a:ext cx="127577" cy="125612"/>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a:solidFill>
                <a:srgbClr val="808080"/>
              </a:solidFill>
              <a:latin typeface="+mn-lt"/>
            </a:endParaRPr>
          </a:p>
        </p:txBody>
      </p:sp>
    </p:spTree>
    <p:extLst>
      <p:ext uri="{BB962C8B-B14F-4D97-AF65-F5344CB8AC3E}">
        <p14:creationId xmlns:p14="http://schemas.microsoft.com/office/powerpoint/2010/main" val="316865572"/>
      </p:ext>
    </p:extLst>
  </p:cSld>
  <p:clrMap bg1="lt1" tx1="dk1" bg2="lt2" tx2="dk2" accent1="accent1" accent2="accent2" accent3="accent3" accent4="accent4" accent5="accent5" accent6="accent6" hlink="hlink" folHlink="folHlink"/>
  <p:sldLayoutIdLst>
    <p:sldLayoutId id="2147483663" r:id="rId1"/>
    <p:sldLayoutId id="2147483733" r:id="rId2"/>
    <p:sldLayoutId id="2147483664" r:id="rId3"/>
    <p:sldLayoutId id="2147483734" r:id="rId4"/>
    <p:sldLayoutId id="2147483708" r:id="rId5"/>
    <p:sldLayoutId id="2147483704" r:id="rId6"/>
    <p:sldLayoutId id="2147483741" r:id="rId7"/>
    <p:sldLayoutId id="2147483742" r:id="rId8"/>
    <p:sldLayoutId id="2147483737" r:id="rId9"/>
    <p:sldLayoutId id="2147483735" r:id="rId10"/>
    <p:sldLayoutId id="2147483736" r:id="rId11"/>
    <p:sldLayoutId id="2147483738" r:id="rId12"/>
    <p:sldLayoutId id="2147483739" r:id="rId13"/>
    <p:sldLayoutId id="2147483740" r:id="rId14"/>
    <p:sldLayoutId id="2147483709" r:id="rId15"/>
    <p:sldLayoutId id="2147483665" r:id="rId16"/>
    <p:sldLayoutId id="2147483706" r:id="rId17"/>
    <p:sldLayoutId id="2147483743" r:id="rId18"/>
    <p:sldLayoutId id="2147483745" r:id="rId19"/>
    <p:sldLayoutId id="2147483747" r:id="rId20"/>
  </p:sldLayoutIdLst>
  <p:hf sldNum="0"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njeda.com/wp-content/uploads/2022/09/Pre-Construction-Packet-2022.06.24.pdf"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mailto:languagehelp@njeda.gov" TargetMode="Externa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njeda.com/bondfinancing/cv19l-religious-activity-questionnaire-final/" TargetMode="Externa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hyperlink" Target="mailto:Rucha.Gadre@njeda.gov" TargetMode="External"/><Relationship Id="rId3" Type="http://schemas.openxmlformats.org/officeDocument/2006/relationships/hyperlink" Target="mailto:Riley.Edwards@njeda.gov" TargetMode="External"/><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mailto:Tara.Colton@njeda.gov" TargetMode="External"/><Relationship Id="rId5" Type="http://schemas.openxmlformats.org/officeDocument/2006/relationships/image" Target="../media/image12.png"/><Relationship Id="rId10" Type="http://schemas.openxmlformats.org/officeDocument/2006/relationships/hyperlink" Target="mailto:BTodd@njeda.gov" TargetMode="External"/><Relationship Id="rId4" Type="http://schemas.openxmlformats.org/officeDocument/2006/relationships/image" Target="../media/image11.jpe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hyperlink" Target="https://www.njeda.gov/ac-food-milestones-template_3-5-24/"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hyperlink" Target="https://www.njeda.gov/wp-content/uploads/2024/03/Budget-Narrative-AC-grant.Final_.3.4.24.pdf" TargetMode="External"/><Relationship Id="rId4" Type="http://schemas.openxmlformats.org/officeDocument/2006/relationships/hyperlink" Target="https://www.njeda.gov/wp-content/uploads/2024/03/AC-Food-Grant-Budget-Template.-Final.3.4.24.xlsx"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hyperlink" Target="https://www.njeda.gov/wp-content/uploads/2024/03/Contractor-Eligibility-Form_Atlantic-City-Food-Security-Pilot-Program.pdf"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s://www.njeda.gov/wp-content/uploads/2024/03/Verification-of-Professional-Services-Eligibility_Atlantic-City-Food-Security-Grant-Pilot-Program.pdf"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hyperlink" Target="https://www.njeda.gov/atlantic-city-food-security-grants-pilot-program/" TargetMode="External"/><Relationship Id="rId1" Type="http://schemas.openxmlformats.org/officeDocument/2006/relationships/slideLayout" Target="../slideLayouts/slideLayout1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mailto:foodsecuritygrants@njeda.gov"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C72A9-883F-4800-824A-70F5C325BF87}"/>
              </a:ext>
            </a:extLst>
          </p:cNvPr>
          <p:cNvSpPr>
            <a:spLocks noGrp="1"/>
          </p:cNvSpPr>
          <p:nvPr>
            <p:ph type="ctrTitle" idx="4294967295"/>
          </p:nvPr>
        </p:nvSpPr>
        <p:spPr>
          <a:xfrm>
            <a:off x="750065" y="1576713"/>
            <a:ext cx="5690616" cy="738664"/>
          </a:xfrm>
          <a:prstGeom prst="rect">
            <a:avLst/>
          </a:prstGeom>
        </p:spPr>
        <p:txBody>
          <a:bodyPr/>
          <a:lstStyle/>
          <a:p>
            <a:r>
              <a:rPr lang="en-US" sz="4800" dirty="0">
                <a:solidFill>
                  <a:schemeClr val="tx1"/>
                </a:solidFill>
                <a:latin typeface="+mn-lt"/>
              </a:rPr>
              <a:t>Atlantic City Food Security Grants Pilot Program</a:t>
            </a:r>
          </a:p>
        </p:txBody>
      </p:sp>
      <p:sp>
        <p:nvSpPr>
          <p:cNvPr id="19" name="Subtitle 18">
            <a:extLst>
              <a:ext uri="{FF2B5EF4-FFF2-40B4-BE49-F238E27FC236}">
                <a16:creationId xmlns:a16="http://schemas.microsoft.com/office/drawing/2014/main" id="{FD5539F8-5D44-4A43-95A4-D7D7F6014D30}"/>
              </a:ext>
            </a:extLst>
          </p:cNvPr>
          <p:cNvSpPr>
            <a:spLocks noGrp="1"/>
          </p:cNvSpPr>
          <p:nvPr>
            <p:ph type="subTitle" idx="4294967295"/>
          </p:nvPr>
        </p:nvSpPr>
        <p:spPr>
          <a:xfrm>
            <a:off x="750065" y="4070411"/>
            <a:ext cx="4291940" cy="927566"/>
          </a:xfrm>
          <a:prstGeom prst="rect">
            <a:avLst/>
          </a:prstGeom>
        </p:spPr>
        <p:txBody>
          <a:bodyPr/>
          <a:lstStyle/>
          <a:p>
            <a:r>
              <a:rPr lang="en-US" sz="3600" i="1"/>
              <a:t>March 2024</a:t>
            </a:r>
          </a:p>
        </p:txBody>
      </p:sp>
      <p:sp>
        <p:nvSpPr>
          <p:cNvPr id="26" name="Isosceles Triangle 25">
            <a:extLst>
              <a:ext uri="{FF2B5EF4-FFF2-40B4-BE49-F238E27FC236}">
                <a16:creationId xmlns:a16="http://schemas.microsoft.com/office/drawing/2014/main" id="{86670B62-6A8A-4073-8068-0035D6E20D00}"/>
              </a:ext>
            </a:extLst>
          </p:cNvPr>
          <p:cNvSpPr/>
          <p:nvPr/>
        </p:nvSpPr>
        <p:spPr>
          <a:xfrm>
            <a:off x="0" y="5495544"/>
            <a:ext cx="8119872" cy="1371600"/>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5">
            <a:extLst>
              <a:ext uri="{FF2B5EF4-FFF2-40B4-BE49-F238E27FC236}">
                <a16:creationId xmlns:a16="http://schemas.microsoft.com/office/drawing/2014/main" id="{F678FBB5-7F78-416F-A429-85F8D6DE3481}"/>
              </a:ext>
            </a:extLst>
          </p:cNvPr>
          <p:cNvSpPr/>
          <p:nvPr/>
        </p:nvSpPr>
        <p:spPr>
          <a:xfrm rot="10800000">
            <a:off x="4059936" y="-17574"/>
            <a:ext cx="8119872" cy="1371600"/>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C7D653C9-1B92-42D9-87E1-777963A54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693" y="-207146"/>
            <a:ext cx="8112867" cy="8258326"/>
          </a:xfrm>
          <a:prstGeom prst="rect">
            <a:avLst/>
          </a:prstGeom>
        </p:spPr>
      </p:pic>
    </p:spTree>
    <p:extLst>
      <p:ext uri="{BB962C8B-B14F-4D97-AF65-F5344CB8AC3E}">
        <p14:creationId xmlns:p14="http://schemas.microsoft.com/office/powerpoint/2010/main" val="2065787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382156-0D93-3140-ADB8-48991CDB46FF}"/>
              </a:ext>
            </a:extLst>
          </p:cNvPr>
          <p:cNvSpPr>
            <a:spLocks noGrp="1"/>
          </p:cNvSpPr>
          <p:nvPr>
            <p:ph type="title"/>
          </p:nvPr>
        </p:nvSpPr>
        <p:spPr/>
        <p:txBody>
          <a:bodyPr/>
          <a:lstStyle/>
          <a:p>
            <a:r>
              <a:rPr lang="en-US"/>
              <a:t>Why this program?</a:t>
            </a:r>
          </a:p>
        </p:txBody>
      </p:sp>
      <p:sp>
        <p:nvSpPr>
          <p:cNvPr id="20" name="Text Placeholder 11">
            <a:extLst>
              <a:ext uri="{FF2B5EF4-FFF2-40B4-BE49-F238E27FC236}">
                <a16:creationId xmlns:a16="http://schemas.microsoft.com/office/drawing/2014/main" id="{B5963096-2382-CC4C-9FAC-C85412FE4CB0}"/>
              </a:ext>
            </a:extLst>
          </p:cNvPr>
          <p:cNvSpPr txBox="1">
            <a:spLocks/>
          </p:cNvSpPr>
          <p:nvPr/>
        </p:nvSpPr>
        <p:spPr>
          <a:xfrm>
            <a:off x="600068" y="1664143"/>
            <a:ext cx="11039258" cy="830002"/>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6">
                    <a:lumMod val="85000"/>
                    <a:lumOff val="15000"/>
                  </a:schemeClr>
                </a:solidFill>
              </a:rPr>
              <a:t>Developing and opening a new supermarket takes years, and residents of Atlantic City need and deserve improved access to nutritious food much sooner than that.</a:t>
            </a:r>
          </a:p>
          <a:p>
            <a:r>
              <a:rPr lang="en-US" sz="2400">
                <a:solidFill>
                  <a:schemeClr val="accent6">
                    <a:lumMod val="85000"/>
                    <a:lumOff val="15000"/>
                  </a:schemeClr>
                </a:solidFill>
              </a:rPr>
              <a:t>This program aims to pilot a variety of initiatives that could address the challenges of all FDCs, beginning with Atlantic City. Possibilities include, but are not limited to: </a:t>
            </a:r>
            <a:endParaRPr lang="en-US" sz="2400">
              <a:solidFill>
                <a:schemeClr val="accent6">
                  <a:lumMod val="85000"/>
                  <a:lumOff val="15000"/>
                </a:schemeClr>
              </a:solidFill>
              <a:cs typeface="Calibri"/>
            </a:endParaRPr>
          </a:p>
        </p:txBody>
      </p:sp>
      <p:cxnSp>
        <p:nvCxnSpPr>
          <p:cNvPr id="21" name="Straight Connector 20">
            <a:extLst>
              <a:ext uri="{FF2B5EF4-FFF2-40B4-BE49-F238E27FC236}">
                <a16:creationId xmlns:a16="http://schemas.microsoft.com/office/drawing/2014/main" id="{0224CE0B-6147-6A46-9107-3774B8E18336}"/>
              </a:ext>
            </a:extLst>
          </p:cNvPr>
          <p:cNvCxnSpPr>
            <a:cxnSpLocks/>
          </p:cNvCxnSpPr>
          <p:nvPr/>
        </p:nvCxnSpPr>
        <p:spPr>
          <a:xfrm>
            <a:off x="671879" y="3341672"/>
            <a:ext cx="10967447" cy="0"/>
          </a:xfrm>
          <a:prstGeom prst="line">
            <a:avLst/>
          </a:prstGeom>
          <a:ln>
            <a:solidFill>
              <a:schemeClr val="accent2"/>
            </a:solidFill>
          </a:ln>
          <a:effectLst/>
        </p:spPr>
        <p:style>
          <a:lnRef idx="3">
            <a:schemeClr val="accent1"/>
          </a:lnRef>
          <a:fillRef idx="0">
            <a:schemeClr val="accent1"/>
          </a:fillRef>
          <a:effectRef idx="2">
            <a:schemeClr val="accent1"/>
          </a:effectRef>
          <a:fontRef idx="minor">
            <a:schemeClr val="tx1"/>
          </a:fontRef>
        </p:style>
      </p:cxnSp>
      <p:sp>
        <p:nvSpPr>
          <p:cNvPr id="2" name="Rectangle 1">
            <a:extLst>
              <a:ext uri="{FF2B5EF4-FFF2-40B4-BE49-F238E27FC236}">
                <a16:creationId xmlns:a16="http://schemas.microsoft.com/office/drawing/2014/main" id="{CC0ACD22-76CC-101D-FF21-DBADE09A5902}"/>
              </a:ext>
            </a:extLst>
          </p:cNvPr>
          <p:cNvSpPr/>
          <p:nvPr/>
        </p:nvSpPr>
        <p:spPr>
          <a:xfrm>
            <a:off x="1107870" y="3621531"/>
            <a:ext cx="2046627" cy="12181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Establishing a mobile market</a:t>
            </a:r>
          </a:p>
        </p:txBody>
      </p:sp>
      <p:sp>
        <p:nvSpPr>
          <p:cNvPr id="3" name="Rectangle 2">
            <a:extLst>
              <a:ext uri="{FF2B5EF4-FFF2-40B4-BE49-F238E27FC236}">
                <a16:creationId xmlns:a16="http://schemas.microsoft.com/office/drawing/2014/main" id="{0F7FE11A-4465-C833-348C-DE16463FB22B}"/>
              </a:ext>
            </a:extLst>
          </p:cNvPr>
          <p:cNvSpPr/>
          <p:nvPr/>
        </p:nvSpPr>
        <p:spPr>
          <a:xfrm>
            <a:off x="3538925" y="3621532"/>
            <a:ext cx="2046627" cy="12181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Purchasing cold storage or other equipment</a:t>
            </a:r>
          </a:p>
        </p:txBody>
      </p:sp>
      <p:sp>
        <p:nvSpPr>
          <p:cNvPr id="5" name="Rectangle 4">
            <a:extLst>
              <a:ext uri="{FF2B5EF4-FFF2-40B4-BE49-F238E27FC236}">
                <a16:creationId xmlns:a16="http://schemas.microsoft.com/office/drawing/2014/main" id="{4DC16AB8-2616-A6A3-A990-3F6D7473C61A}"/>
              </a:ext>
            </a:extLst>
          </p:cNvPr>
          <p:cNvSpPr/>
          <p:nvPr/>
        </p:nvSpPr>
        <p:spPr>
          <a:xfrm>
            <a:off x="5969980" y="3621532"/>
            <a:ext cx="2046627" cy="12181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Technical assistance to help residents to use nutrition benefits</a:t>
            </a:r>
          </a:p>
        </p:txBody>
      </p:sp>
      <p:sp>
        <p:nvSpPr>
          <p:cNvPr id="6" name="Rectangle 5">
            <a:extLst>
              <a:ext uri="{FF2B5EF4-FFF2-40B4-BE49-F238E27FC236}">
                <a16:creationId xmlns:a16="http://schemas.microsoft.com/office/drawing/2014/main" id="{42EF6CF9-04D0-D547-F6DA-5D9DE19FEC2B}"/>
              </a:ext>
            </a:extLst>
          </p:cNvPr>
          <p:cNvSpPr/>
          <p:nvPr/>
        </p:nvSpPr>
        <p:spPr>
          <a:xfrm>
            <a:off x="8401034" y="3621532"/>
            <a:ext cx="2046627" cy="12181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Increasing access to local produce (e.g., farmers market, delivery vehicles)</a:t>
            </a:r>
          </a:p>
        </p:txBody>
      </p:sp>
      <p:sp>
        <p:nvSpPr>
          <p:cNvPr id="7" name="Rectangle 6">
            <a:extLst>
              <a:ext uri="{FF2B5EF4-FFF2-40B4-BE49-F238E27FC236}">
                <a16:creationId xmlns:a16="http://schemas.microsoft.com/office/drawing/2014/main" id="{06BC46D6-5FED-1DC6-8BF1-759A0C91F52D}"/>
              </a:ext>
            </a:extLst>
          </p:cNvPr>
          <p:cNvSpPr/>
          <p:nvPr/>
        </p:nvSpPr>
        <p:spPr>
          <a:xfrm>
            <a:off x="1107869" y="5196041"/>
            <a:ext cx="2046627" cy="12181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Working with restaurants to purchase no-cost meals for residents</a:t>
            </a:r>
          </a:p>
        </p:txBody>
      </p:sp>
      <p:sp>
        <p:nvSpPr>
          <p:cNvPr id="8" name="Rectangle 7">
            <a:extLst>
              <a:ext uri="{FF2B5EF4-FFF2-40B4-BE49-F238E27FC236}">
                <a16:creationId xmlns:a16="http://schemas.microsoft.com/office/drawing/2014/main" id="{B0B67027-A1D4-4062-D2D9-F8F5D4C16650}"/>
              </a:ext>
            </a:extLst>
          </p:cNvPr>
          <p:cNvSpPr/>
          <p:nvPr/>
        </p:nvSpPr>
        <p:spPr>
          <a:xfrm>
            <a:off x="3538925" y="5196041"/>
            <a:ext cx="2046627" cy="12181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Expanding free food provision services</a:t>
            </a:r>
          </a:p>
        </p:txBody>
      </p:sp>
      <p:sp>
        <p:nvSpPr>
          <p:cNvPr id="9" name="Rectangle 8">
            <a:extLst>
              <a:ext uri="{FF2B5EF4-FFF2-40B4-BE49-F238E27FC236}">
                <a16:creationId xmlns:a16="http://schemas.microsoft.com/office/drawing/2014/main" id="{436E7819-4BAD-3736-7240-82D968EB8016}"/>
              </a:ext>
            </a:extLst>
          </p:cNvPr>
          <p:cNvSpPr/>
          <p:nvPr/>
        </p:nvSpPr>
        <p:spPr>
          <a:xfrm>
            <a:off x="5969980" y="5196041"/>
            <a:ext cx="2046627" cy="12181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Accelerating existing planning + implementation efforts</a:t>
            </a:r>
          </a:p>
        </p:txBody>
      </p:sp>
      <p:sp>
        <p:nvSpPr>
          <p:cNvPr id="10" name="Rectangle 9">
            <a:extLst>
              <a:ext uri="{FF2B5EF4-FFF2-40B4-BE49-F238E27FC236}">
                <a16:creationId xmlns:a16="http://schemas.microsoft.com/office/drawing/2014/main" id="{FBAD33F0-C1C7-DF3F-55F5-2D8AEF137C0F}"/>
              </a:ext>
            </a:extLst>
          </p:cNvPr>
          <p:cNvSpPr/>
          <p:nvPr/>
        </p:nvSpPr>
        <p:spPr>
          <a:xfrm>
            <a:off x="8401035" y="5196041"/>
            <a:ext cx="2046627" cy="12181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And many more!</a:t>
            </a:r>
          </a:p>
        </p:txBody>
      </p:sp>
    </p:spTree>
    <p:extLst>
      <p:ext uri="{BB962C8B-B14F-4D97-AF65-F5344CB8AC3E}">
        <p14:creationId xmlns:p14="http://schemas.microsoft.com/office/powerpoint/2010/main" val="2316353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6DB9E-D9A3-7542-A00C-41B73DCBFB78}"/>
              </a:ext>
            </a:extLst>
          </p:cNvPr>
          <p:cNvSpPr>
            <a:spLocks noGrp="1"/>
          </p:cNvSpPr>
          <p:nvPr>
            <p:ph type="title" idx="4294967295"/>
          </p:nvPr>
        </p:nvSpPr>
        <p:spPr>
          <a:xfrm>
            <a:off x="159026" y="273187"/>
            <a:ext cx="11900072" cy="682511"/>
          </a:xfrm>
          <a:prstGeom prst="rect">
            <a:avLst/>
          </a:prstGeom>
        </p:spPr>
        <p:txBody>
          <a:bodyPr>
            <a:normAutofit/>
          </a:bodyPr>
          <a:lstStyle/>
          <a:p>
            <a:r>
              <a:rPr lang="en-US" sz="3673">
                <a:solidFill>
                  <a:schemeClr val="tx1"/>
                </a:solidFill>
                <a:latin typeface="Segoe Pro" panose="020B0502040504020203" pitchFamily="34" charset="0"/>
              </a:rPr>
              <a:t>Grant Overview</a:t>
            </a:r>
            <a:endParaRPr lang="en-US" sz="3673">
              <a:solidFill>
                <a:schemeClr val="tx1"/>
              </a:solidFill>
            </a:endParaRPr>
          </a:p>
        </p:txBody>
      </p:sp>
      <p:sp>
        <p:nvSpPr>
          <p:cNvPr id="6" name="Rectangle 5">
            <a:extLst>
              <a:ext uri="{FF2B5EF4-FFF2-40B4-BE49-F238E27FC236}">
                <a16:creationId xmlns:a16="http://schemas.microsoft.com/office/drawing/2014/main" id="{535C4D40-CBE4-8C49-9B8C-361CA27CED0D}"/>
              </a:ext>
            </a:extLst>
          </p:cNvPr>
          <p:cNvSpPr/>
          <p:nvPr/>
        </p:nvSpPr>
        <p:spPr>
          <a:xfrm>
            <a:off x="1194585" y="1183696"/>
            <a:ext cx="10977948" cy="652615"/>
          </a:xfrm>
          <a:prstGeom prst="rect">
            <a:avLst/>
          </a:prstGeom>
        </p:spPr>
        <p:txBody>
          <a:bodyPr wrap="square" lIns="91440" tIns="45720" rIns="91440" bIns="45720" anchor="t">
            <a:spAutoFit/>
          </a:bodyPr>
          <a:lstStyle/>
          <a:p>
            <a:r>
              <a:rPr lang="en-US" sz="2040" b="1">
                <a:latin typeface="Segoe Pro"/>
              </a:rPr>
              <a:t>$5.25 million </a:t>
            </a:r>
            <a:r>
              <a:rPr lang="en-US" sz="2040">
                <a:latin typeface="Segoe Pro"/>
              </a:rPr>
              <a:t>total funding</a:t>
            </a:r>
            <a:r>
              <a:rPr lang="en-US" sz="2040" i="1">
                <a:latin typeface="Segoe Pro"/>
              </a:rPr>
              <a:t> </a:t>
            </a:r>
            <a:endParaRPr lang="en-US" sz="2040" i="1">
              <a:latin typeface="Segoe Pro" panose="020B0502040504020203" pitchFamily="34" charset="0"/>
            </a:endParaRPr>
          </a:p>
          <a:p>
            <a:r>
              <a:rPr lang="en-US" sz="1600" i="1">
                <a:latin typeface="Segoe Pro"/>
              </a:rPr>
              <a:t>From American Rescue Plan State and Local Fiscal Recovery Fund and state general funds</a:t>
            </a:r>
          </a:p>
        </p:txBody>
      </p:sp>
      <p:cxnSp>
        <p:nvCxnSpPr>
          <p:cNvPr id="25" name="Straight Connector 24">
            <a:extLst>
              <a:ext uri="{FF2B5EF4-FFF2-40B4-BE49-F238E27FC236}">
                <a16:creationId xmlns:a16="http://schemas.microsoft.com/office/drawing/2014/main" id="{6E5D3AFB-CE9E-094A-8DCF-492BD1B6BD1D}"/>
              </a:ext>
            </a:extLst>
          </p:cNvPr>
          <p:cNvCxnSpPr/>
          <p:nvPr/>
        </p:nvCxnSpPr>
        <p:spPr>
          <a:xfrm>
            <a:off x="473244" y="1989795"/>
            <a:ext cx="11245512"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E006DA79-F1BF-8B4F-AB1E-D6904C055A8F}"/>
              </a:ext>
            </a:extLst>
          </p:cNvPr>
          <p:cNvCxnSpPr/>
          <p:nvPr/>
        </p:nvCxnSpPr>
        <p:spPr>
          <a:xfrm>
            <a:off x="473244" y="2742513"/>
            <a:ext cx="11245512"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36DB6406-57C9-E040-A58F-7F87BFD3F580}"/>
              </a:ext>
            </a:extLst>
          </p:cNvPr>
          <p:cNvCxnSpPr/>
          <p:nvPr/>
        </p:nvCxnSpPr>
        <p:spPr>
          <a:xfrm>
            <a:off x="473244" y="1083593"/>
            <a:ext cx="11245512"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BC59BCDD-72C2-084F-A2A3-8DBA97C06E3B}"/>
              </a:ext>
            </a:extLst>
          </p:cNvPr>
          <p:cNvCxnSpPr/>
          <p:nvPr/>
        </p:nvCxnSpPr>
        <p:spPr>
          <a:xfrm>
            <a:off x="489471" y="4485206"/>
            <a:ext cx="11245512"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40" name="Rectangle 39">
            <a:extLst>
              <a:ext uri="{FF2B5EF4-FFF2-40B4-BE49-F238E27FC236}">
                <a16:creationId xmlns:a16="http://schemas.microsoft.com/office/drawing/2014/main" id="{CD910943-4978-A34D-A008-22817E449E9D}"/>
              </a:ext>
            </a:extLst>
          </p:cNvPr>
          <p:cNvSpPr/>
          <p:nvPr/>
        </p:nvSpPr>
        <p:spPr>
          <a:xfrm>
            <a:off x="1220991" y="2029309"/>
            <a:ext cx="9605211" cy="652615"/>
          </a:xfrm>
          <a:prstGeom prst="rect">
            <a:avLst/>
          </a:prstGeom>
        </p:spPr>
        <p:txBody>
          <a:bodyPr wrap="square">
            <a:spAutoFit/>
          </a:bodyPr>
          <a:lstStyle/>
          <a:p>
            <a:r>
              <a:rPr lang="en-US" sz="2041">
                <a:latin typeface="Segoe Pro" panose="020B0502040504020203" pitchFamily="34" charset="0"/>
              </a:rPr>
              <a:t>Grants between </a:t>
            </a:r>
            <a:r>
              <a:rPr lang="en-US" sz="2041" b="1">
                <a:latin typeface="Segoe Pro" panose="020B0502040504020203" pitchFamily="34" charset="0"/>
              </a:rPr>
              <a:t>$50,000 and $500,000</a:t>
            </a:r>
          </a:p>
          <a:p>
            <a:r>
              <a:rPr lang="en-US" sz="1600" i="1">
                <a:latin typeface="Segoe Pro" panose="020B0502040504020203" pitchFamily="34" charset="0"/>
              </a:rPr>
              <a:t>May cover up to 100% of project costs; can be used with other funding (if specified in application) </a:t>
            </a:r>
          </a:p>
        </p:txBody>
      </p:sp>
      <p:cxnSp>
        <p:nvCxnSpPr>
          <p:cNvPr id="42" name="Straight Connector 41">
            <a:extLst>
              <a:ext uri="{FF2B5EF4-FFF2-40B4-BE49-F238E27FC236}">
                <a16:creationId xmlns:a16="http://schemas.microsoft.com/office/drawing/2014/main" id="{E1FE4370-16B8-CE48-BAA3-E8C1B114DB4A}"/>
              </a:ext>
            </a:extLst>
          </p:cNvPr>
          <p:cNvCxnSpPr/>
          <p:nvPr/>
        </p:nvCxnSpPr>
        <p:spPr>
          <a:xfrm>
            <a:off x="473244" y="5761781"/>
            <a:ext cx="11245512"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46" name="Rectangle 45">
            <a:extLst>
              <a:ext uri="{FF2B5EF4-FFF2-40B4-BE49-F238E27FC236}">
                <a16:creationId xmlns:a16="http://schemas.microsoft.com/office/drawing/2014/main" id="{317C2081-7570-C644-B9CE-7AE41061118A}"/>
              </a:ext>
            </a:extLst>
          </p:cNvPr>
          <p:cNvSpPr/>
          <p:nvPr/>
        </p:nvSpPr>
        <p:spPr>
          <a:xfrm>
            <a:off x="1237218" y="2870207"/>
            <a:ext cx="9120469" cy="406393"/>
          </a:xfrm>
          <a:prstGeom prst="rect">
            <a:avLst/>
          </a:prstGeom>
        </p:spPr>
        <p:txBody>
          <a:bodyPr wrap="square">
            <a:spAutoFit/>
          </a:bodyPr>
          <a:lstStyle/>
          <a:p>
            <a:r>
              <a:rPr lang="en-US" sz="2041">
                <a:latin typeface="Segoe Pro" panose="020B0502040504020203" pitchFamily="34" charset="0"/>
              </a:rPr>
              <a:t>Projects must </a:t>
            </a:r>
            <a:r>
              <a:rPr lang="en-US" sz="2041" b="1">
                <a:latin typeface="Segoe Pro" panose="020B0502040504020203" pitchFamily="34" charset="0"/>
              </a:rPr>
              <a:t>strengthen food access and food security </a:t>
            </a:r>
            <a:r>
              <a:rPr lang="en-US" sz="2041">
                <a:latin typeface="Segoe Pro" panose="020B0502040504020203" pitchFamily="34" charset="0"/>
              </a:rPr>
              <a:t>in Atlantic City</a:t>
            </a:r>
          </a:p>
        </p:txBody>
      </p:sp>
      <p:pic>
        <p:nvPicPr>
          <p:cNvPr id="48" name="Picture 47" descr="A close up of a logo&#10;&#10;Description automatically generated">
            <a:extLst>
              <a:ext uri="{FF2B5EF4-FFF2-40B4-BE49-F238E27FC236}">
                <a16:creationId xmlns:a16="http://schemas.microsoft.com/office/drawing/2014/main" id="{E91140D7-8A69-934F-809E-42671DA39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06" y="1198718"/>
            <a:ext cx="731520" cy="731520"/>
          </a:xfrm>
          <a:prstGeom prst="rect">
            <a:avLst/>
          </a:prstGeom>
          <a:noFill/>
        </p:spPr>
      </p:pic>
      <p:cxnSp>
        <p:nvCxnSpPr>
          <p:cNvPr id="50" name="Straight Connector 49">
            <a:extLst>
              <a:ext uri="{FF2B5EF4-FFF2-40B4-BE49-F238E27FC236}">
                <a16:creationId xmlns:a16="http://schemas.microsoft.com/office/drawing/2014/main" id="{478F08B4-3A23-3C47-B210-123DD2B857DD}"/>
              </a:ext>
            </a:extLst>
          </p:cNvPr>
          <p:cNvCxnSpPr/>
          <p:nvPr/>
        </p:nvCxnSpPr>
        <p:spPr>
          <a:xfrm>
            <a:off x="473244" y="3429000"/>
            <a:ext cx="11245512"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1500DC74-7288-5156-A9D4-8307C97ED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99" y="2664191"/>
            <a:ext cx="731519" cy="731519"/>
          </a:xfrm>
          <a:prstGeom prst="rect">
            <a:avLst/>
          </a:prstGeom>
        </p:spPr>
      </p:pic>
      <p:sp>
        <p:nvSpPr>
          <p:cNvPr id="11" name="Rectangle 10">
            <a:extLst>
              <a:ext uri="{FF2B5EF4-FFF2-40B4-BE49-F238E27FC236}">
                <a16:creationId xmlns:a16="http://schemas.microsoft.com/office/drawing/2014/main" id="{37A35AD9-828E-AE02-EFFB-B950691D01C1}"/>
              </a:ext>
            </a:extLst>
          </p:cNvPr>
          <p:cNvSpPr/>
          <p:nvPr/>
        </p:nvSpPr>
        <p:spPr>
          <a:xfrm>
            <a:off x="1237218" y="3523403"/>
            <a:ext cx="10431478" cy="898836"/>
          </a:xfrm>
          <a:prstGeom prst="rect">
            <a:avLst/>
          </a:prstGeom>
        </p:spPr>
        <p:txBody>
          <a:bodyPr wrap="square">
            <a:spAutoFit/>
          </a:bodyPr>
          <a:lstStyle/>
          <a:p>
            <a:r>
              <a:rPr lang="en-US" sz="2041">
                <a:latin typeface="Segoe Pro" panose="020B0502040504020203" pitchFamily="34" charset="0"/>
              </a:rPr>
              <a:t>Funding can cover </a:t>
            </a:r>
            <a:r>
              <a:rPr lang="en-US" sz="2041" b="1">
                <a:latin typeface="Segoe Pro" panose="020B0502040504020203" pitchFamily="34" charset="0"/>
              </a:rPr>
              <a:t>construction, equipment, installation, salaries, rent, operations</a:t>
            </a:r>
          </a:p>
          <a:p>
            <a:r>
              <a:rPr lang="en-US" sz="1600" i="1">
                <a:latin typeface="Segoe Pro" panose="020B0502040504020203" pitchFamily="34" charset="0"/>
              </a:rPr>
              <a:t>Not land or building acquisition</a:t>
            </a:r>
          </a:p>
          <a:p>
            <a:r>
              <a:rPr lang="en-US" sz="1600" i="1">
                <a:latin typeface="Segoe Pro" panose="020B0502040504020203" pitchFamily="34" charset="0"/>
              </a:rPr>
              <a:t>Prevailing wage applies to all construction</a:t>
            </a:r>
          </a:p>
        </p:txBody>
      </p:sp>
      <p:sp>
        <p:nvSpPr>
          <p:cNvPr id="4" name="Rectangle 3">
            <a:extLst>
              <a:ext uri="{FF2B5EF4-FFF2-40B4-BE49-F238E27FC236}">
                <a16:creationId xmlns:a16="http://schemas.microsoft.com/office/drawing/2014/main" id="{D9347813-CEFD-78DD-A5E9-DFED247CDA23}"/>
              </a:ext>
            </a:extLst>
          </p:cNvPr>
          <p:cNvSpPr/>
          <p:nvPr/>
        </p:nvSpPr>
        <p:spPr>
          <a:xfrm>
            <a:off x="1237218" y="4485206"/>
            <a:ext cx="10431478" cy="1237390"/>
          </a:xfrm>
          <a:prstGeom prst="rect">
            <a:avLst/>
          </a:prstGeom>
        </p:spPr>
        <p:txBody>
          <a:bodyPr wrap="square">
            <a:spAutoFit/>
          </a:bodyPr>
          <a:lstStyle/>
          <a:p>
            <a:r>
              <a:rPr lang="en-US" sz="2041" b="1" dirty="0">
                <a:latin typeface="Segoe Pro" panose="020B0502040504020203" pitchFamily="34" charset="0"/>
              </a:rPr>
              <a:t>Disbursement</a:t>
            </a:r>
          </a:p>
          <a:p>
            <a:pPr marL="342900" indent="-342900">
              <a:buFont typeface="Wingdings" panose="05000000000000000000" pitchFamily="2" charset="2"/>
              <a:buChar char="§"/>
            </a:pPr>
            <a:r>
              <a:rPr lang="en-US" dirty="0">
                <a:latin typeface="Segoe Pro" panose="020B0502040504020203" pitchFamily="34" charset="0"/>
              </a:rPr>
              <a:t>50% upon execution of grant agreement</a:t>
            </a:r>
          </a:p>
          <a:p>
            <a:pPr marL="342900" indent="-342900">
              <a:buFont typeface="Wingdings" panose="05000000000000000000" pitchFamily="2" charset="2"/>
              <a:buChar char="§"/>
            </a:pPr>
            <a:r>
              <a:rPr lang="en-US" dirty="0">
                <a:latin typeface="Segoe Pro" panose="020B0502040504020203" pitchFamily="34" charset="0"/>
              </a:rPr>
              <a:t>25% upon submission of mid-program report</a:t>
            </a:r>
          </a:p>
          <a:p>
            <a:pPr marL="342900" indent="-342900">
              <a:buFont typeface="Wingdings" panose="05000000000000000000" pitchFamily="2" charset="2"/>
              <a:buChar char="§"/>
            </a:pPr>
            <a:r>
              <a:rPr lang="en-US" dirty="0">
                <a:latin typeface="Segoe Pro" panose="020B0502040504020203" pitchFamily="34" charset="0"/>
              </a:rPr>
              <a:t>25% upon review and approval of final report </a:t>
            </a:r>
          </a:p>
        </p:txBody>
      </p:sp>
      <p:sp>
        <p:nvSpPr>
          <p:cNvPr id="7" name="Rectangle 6">
            <a:extLst>
              <a:ext uri="{FF2B5EF4-FFF2-40B4-BE49-F238E27FC236}">
                <a16:creationId xmlns:a16="http://schemas.microsoft.com/office/drawing/2014/main" id="{F9425CD7-F70D-73FC-5B3F-502F00029EAD}"/>
              </a:ext>
            </a:extLst>
          </p:cNvPr>
          <p:cNvSpPr/>
          <p:nvPr/>
        </p:nvSpPr>
        <p:spPr>
          <a:xfrm>
            <a:off x="1239051" y="5813659"/>
            <a:ext cx="10431478" cy="997453"/>
          </a:xfrm>
          <a:prstGeom prst="rect">
            <a:avLst/>
          </a:prstGeom>
        </p:spPr>
        <p:txBody>
          <a:bodyPr wrap="square">
            <a:spAutoFit/>
          </a:bodyPr>
          <a:lstStyle/>
          <a:p>
            <a:r>
              <a:rPr lang="en-US" sz="2041">
                <a:latin typeface="Segoe Pro" panose="020B0502040504020203" pitchFamily="34" charset="0"/>
              </a:rPr>
              <a:t>Project must be completed </a:t>
            </a:r>
            <a:r>
              <a:rPr lang="en-US" sz="2041" b="1">
                <a:latin typeface="Segoe Pro" panose="020B0502040504020203" pitchFamily="34" charset="0"/>
              </a:rPr>
              <a:t>within two years of execution </a:t>
            </a:r>
            <a:r>
              <a:rPr lang="en-US" sz="2041">
                <a:latin typeface="Segoe Pro" panose="020B0502040504020203" pitchFamily="34" charset="0"/>
              </a:rPr>
              <a:t>of the grant agreement, or </a:t>
            </a:r>
            <a:r>
              <a:rPr lang="en-US" sz="2041" b="1">
                <a:latin typeface="Segoe Pro" panose="020B0502040504020203" pitchFamily="34" charset="0"/>
              </a:rPr>
              <a:t>September 30, 2026</a:t>
            </a:r>
            <a:r>
              <a:rPr lang="en-US" sz="2041">
                <a:latin typeface="Segoe Pro" panose="020B0502040504020203" pitchFamily="34" charset="0"/>
              </a:rPr>
              <a:t>, whichever is earlier</a:t>
            </a:r>
          </a:p>
          <a:p>
            <a:r>
              <a:rPr lang="en-US" sz="1600" i="1">
                <a:latin typeface="Segoe Pro" panose="020B0502040504020203" pitchFamily="34" charset="0"/>
              </a:rPr>
              <a:t>Up to two six-month extensions, subject to NJEDA approval</a:t>
            </a:r>
          </a:p>
        </p:txBody>
      </p:sp>
      <p:sp>
        <p:nvSpPr>
          <p:cNvPr id="8" name="AutoShape 2" descr="Daily calendar">
            <a:extLst>
              <a:ext uri="{FF2B5EF4-FFF2-40B4-BE49-F238E27FC236}">
                <a16:creationId xmlns:a16="http://schemas.microsoft.com/office/drawing/2014/main" id="{12E5E6CE-9A6E-A3A9-12FF-7EB2349BED68}"/>
              </a:ext>
            </a:extLst>
          </p:cNvPr>
          <p:cNvSpPr>
            <a:spLocks noChangeAspect="1" noChangeArrowheads="1"/>
          </p:cNvSpPr>
          <p:nvPr/>
        </p:nvSpPr>
        <p:spPr bwMode="auto">
          <a:xfrm>
            <a:off x="7992737" y="5204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Daily calendar">
            <a:extLst>
              <a:ext uri="{FF2B5EF4-FFF2-40B4-BE49-F238E27FC236}">
                <a16:creationId xmlns:a16="http://schemas.microsoft.com/office/drawing/2014/main" id="{6808CDDE-CAE8-20D5-CB4C-81451A3785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Graphic 13" descr="Inbox with solid fill">
            <a:extLst>
              <a:ext uri="{FF2B5EF4-FFF2-40B4-BE49-F238E27FC236}">
                <a16:creationId xmlns:a16="http://schemas.microsoft.com/office/drawing/2014/main" id="{EBFB9972-A0B8-0EB7-75A2-54E31B7CA5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67604" y="4790789"/>
            <a:ext cx="575254" cy="575254"/>
          </a:xfrm>
          <a:prstGeom prst="rect">
            <a:avLst/>
          </a:prstGeom>
        </p:spPr>
      </p:pic>
      <p:pic>
        <p:nvPicPr>
          <p:cNvPr id="15" name="Graphic 14" descr="Building Brick Wall with solid fill">
            <a:extLst>
              <a:ext uri="{FF2B5EF4-FFF2-40B4-BE49-F238E27FC236}">
                <a16:creationId xmlns:a16="http://schemas.microsoft.com/office/drawing/2014/main" id="{53E5C469-CED4-04E8-0A76-774A2072A1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flipH="1">
            <a:off x="578806" y="3710204"/>
            <a:ext cx="502920" cy="502920"/>
          </a:xfrm>
          <a:prstGeom prst="rect">
            <a:avLst/>
          </a:prstGeom>
        </p:spPr>
      </p:pic>
      <p:pic>
        <p:nvPicPr>
          <p:cNvPr id="16" name="Graphic 15" descr="Money">
            <a:extLst>
              <a:ext uri="{FF2B5EF4-FFF2-40B4-BE49-F238E27FC236}">
                <a16:creationId xmlns:a16="http://schemas.microsoft.com/office/drawing/2014/main" id="{24D17F98-D489-AB63-2CD8-92D1DF3026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8806" y="2124258"/>
            <a:ext cx="502920" cy="502920"/>
          </a:xfrm>
          <a:prstGeom prst="rect">
            <a:avLst/>
          </a:prstGeom>
        </p:spPr>
      </p:pic>
      <p:sp>
        <p:nvSpPr>
          <p:cNvPr id="17" name="Rectangle: Rounded Corners 16">
            <a:extLst>
              <a:ext uri="{FF2B5EF4-FFF2-40B4-BE49-F238E27FC236}">
                <a16:creationId xmlns:a16="http://schemas.microsoft.com/office/drawing/2014/main" id="{84403FF2-FFE4-3A8A-6976-DDC0F8F420C1}"/>
              </a:ext>
            </a:extLst>
          </p:cNvPr>
          <p:cNvSpPr/>
          <p:nvPr/>
        </p:nvSpPr>
        <p:spPr>
          <a:xfrm>
            <a:off x="618701" y="6044605"/>
            <a:ext cx="524157" cy="524157"/>
          </a:xfrm>
          <a:prstGeom prst="roundRect">
            <a:avLst>
              <a:gd name="adj" fmla="val 16670"/>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251561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034B-6B3B-CB49-86B7-0A140A1C15FE}"/>
              </a:ext>
            </a:extLst>
          </p:cNvPr>
          <p:cNvSpPr>
            <a:spLocks noGrp="1"/>
          </p:cNvSpPr>
          <p:nvPr>
            <p:ph type="title"/>
          </p:nvPr>
        </p:nvSpPr>
        <p:spPr/>
        <p:txBody>
          <a:bodyPr/>
          <a:lstStyle/>
          <a:p>
            <a:r>
              <a:rPr lang="en-US"/>
              <a:t>Applicant Eligibility</a:t>
            </a:r>
          </a:p>
        </p:txBody>
      </p:sp>
      <p:sp>
        <p:nvSpPr>
          <p:cNvPr id="3" name="Text Placeholder 2">
            <a:extLst>
              <a:ext uri="{FF2B5EF4-FFF2-40B4-BE49-F238E27FC236}">
                <a16:creationId xmlns:a16="http://schemas.microsoft.com/office/drawing/2014/main" id="{BCD48550-4705-9444-962C-96171E489E2E}"/>
              </a:ext>
            </a:extLst>
          </p:cNvPr>
          <p:cNvSpPr>
            <a:spLocks noGrp="1"/>
          </p:cNvSpPr>
          <p:nvPr>
            <p:ph type="body" sz="quarter" idx="13"/>
          </p:nvPr>
        </p:nvSpPr>
        <p:spPr>
          <a:xfrm>
            <a:off x="564162" y="1829861"/>
            <a:ext cx="11127965" cy="4339291"/>
          </a:xfrm>
        </p:spPr>
        <p:txBody>
          <a:bodyPr>
            <a:normAutofit/>
          </a:bodyPr>
          <a:lstStyle/>
          <a:p>
            <a:pPr marL="342900" indent="-342900">
              <a:lnSpc>
                <a:spcPct val="124000"/>
              </a:lnSpc>
              <a:buClr>
                <a:schemeClr val="accent2"/>
              </a:buClr>
              <a:buFont typeface=".Lucida Grande UI Regular"/>
              <a:buChar char="►"/>
            </a:pPr>
            <a:r>
              <a:rPr lang="en-US" b="1">
                <a:solidFill>
                  <a:schemeClr val="tx1"/>
                </a:solidFill>
              </a:rPr>
              <a:t>For-profit, nonprofit or government entity </a:t>
            </a:r>
            <a:r>
              <a:rPr lang="en-US"/>
              <a:t>that has been in existence for </a:t>
            </a:r>
            <a:r>
              <a:rPr lang="en-US" b="1">
                <a:solidFill>
                  <a:schemeClr val="tx1"/>
                </a:solidFill>
              </a:rPr>
              <a:t>at least two years </a:t>
            </a:r>
            <a:r>
              <a:rPr lang="en-US"/>
              <a:t>at the time of application </a:t>
            </a:r>
            <a:r>
              <a:rPr lang="en-US" i="1"/>
              <a:t>(includes restaurants, corner stores, and/or supermarkets)</a:t>
            </a:r>
            <a:endParaRPr lang="en-US"/>
          </a:p>
          <a:p>
            <a:pPr marL="342900" indent="-342900">
              <a:lnSpc>
                <a:spcPct val="124000"/>
              </a:lnSpc>
              <a:buClr>
                <a:schemeClr val="accent2"/>
              </a:buClr>
              <a:buFont typeface=".Lucida Grande UI Regular"/>
              <a:buChar char="►"/>
            </a:pPr>
            <a:r>
              <a:rPr lang="en-US"/>
              <a:t>Currently serves, in any manner, </a:t>
            </a:r>
            <a:r>
              <a:rPr lang="en-US" b="1">
                <a:solidFill>
                  <a:schemeClr val="tx1"/>
                </a:solidFill>
              </a:rPr>
              <a:t>residents of the Atlantic City/Ventnor FDC</a:t>
            </a:r>
          </a:p>
          <a:p>
            <a:pPr marL="342900" indent="-342900">
              <a:lnSpc>
                <a:spcPct val="124000"/>
              </a:lnSpc>
              <a:buClr>
                <a:schemeClr val="accent2"/>
              </a:buClr>
              <a:buFont typeface=".Lucida Grande UI Regular"/>
              <a:buChar char="►"/>
            </a:pPr>
            <a:r>
              <a:rPr lang="en-US"/>
              <a:t>Can </a:t>
            </a:r>
            <a:r>
              <a:rPr lang="en-US" b="1">
                <a:solidFill>
                  <a:schemeClr val="tx1"/>
                </a:solidFill>
              </a:rPr>
              <a:t>demonstrate existing programming or services related to food access and/or food security</a:t>
            </a:r>
            <a:r>
              <a:rPr lang="en-US"/>
              <a:t>, including but not limited to: food distribution, nutrition education, local agriculture, and/or food retail </a:t>
            </a:r>
          </a:p>
          <a:p>
            <a:pPr marL="342900" indent="-342900">
              <a:lnSpc>
                <a:spcPct val="124000"/>
              </a:lnSpc>
              <a:buClr>
                <a:schemeClr val="accent2"/>
              </a:buClr>
              <a:buFont typeface=".Lucida Grande UI Regular"/>
              <a:buChar char="►"/>
            </a:pPr>
            <a:r>
              <a:rPr lang="en-US"/>
              <a:t>Is </a:t>
            </a:r>
            <a:r>
              <a:rPr lang="en-US" b="1">
                <a:solidFill>
                  <a:schemeClr val="tx1"/>
                </a:solidFill>
              </a:rPr>
              <a:t>not subject to suspension or debarment </a:t>
            </a:r>
            <a:r>
              <a:rPr lang="en-US"/>
              <a:t>in accordance with state regulations</a:t>
            </a:r>
          </a:p>
        </p:txBody>
      </p:sp>
    </p:spTree>
    <p:extLst>
      <p:ext uri="{BB962C8B-B14F-4D97-AF65-F5344CB8AC3E}">
        <p14:creationId xmlns:p14="http://schemas.microsoft.com/office/powerpoint/2010/main" val="1962362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034B-6B3B-CB49-86B7-0A140A1C15FE}"/>
              </a:ext>
            </a:extLst>
          </p:cNvPr>
          <p:cNvSpPr>
            <a:spLocks noGrp="1"/>
          </p:cNvSpPr>
          <p:nvPr>
            <p:ph type="title"/>
          </p:nvPr>
        </p:nvSpPr>
        <p:spPr/>
        <p:txBody>
          <a:bodyPr/>
          <a:lstStyle/>
          <a:p>
            <a:r>
              <a:rPr lang="en-US"/>
              <a:t>Other Eligibility Considerations</a:t>
            </a:r>
          </a:p>
        </p:txBody>
      </p:sp>
      <p:sp>
        <p:nvSpPr>
          <p:cNvPr id="3" name="Text Placeholder 2">
            <a:extLst>
              <a:ext uri="{FF2B5EF4-FFF2-40B4-BE49-F238E27FC236}">
                <a16:creationId xmlns:a16="http://schemas.microsoft.com/office/drawing/2014/main" id="{BCD48550-4705-9444-962C-96171E489E2E}"/>
              </a:ext>
            </a:extLst>
          </p:cNvPr>
          <p:cNvSpPr>
            <a:spLocks noGrp="1"/>
          </p:cNvSpPr>
          <p:nvPr>
            <p:ph type="body" sz="quarter" idx="13"/>
          </p:nvPr>
        </p:nvSpPr>
        <p:spPr>
          <a:xfrm>
            <a:off x="564163" y="2004521"/>
            <a:ext cx="6519684" cy="4339291"/>
          </a:xfrm>
        </p:spPr>
        <p:txBody>
          <a:bodyPr>
            <a:normAutofit/>
          </a:bodyPr>
          <a:lstStyle/>
          <a:p>
            <a:pPr marL="342900" indent="-342900">
              <a:lnSpc>
                <a:spcPct val="124000"/>
              </a:lnSpc>
              <a:buClr>
                <a:schemeClr val="accent2"/>
              </a:buClr>
              <a:buFont typeface=".Lucida Grande UI Regular"/>
              <a:buChar char="►"/>
            </a:pPr>
            <a:r>
              <a:rPr lang="en-US" sz="2200" dirty="0"/>
              <a:t>Applicants may propose any project that </a:t>
            </a:r>
            <a:r>
              <a:rPr lang="en-US" sz="2200" b="1" dirty="0">
                <a:solidFill>
                  <a:schemeClr val="tx1"/>
                </a:solidFill>
              </a:rPr>
              <a:t>improves food access and/or food security in Atlantic City</a:t>
            </a:r>
          </a:p>
          <a:p>
            <a:pPr marL="742902" lvl="2" indent="-285750" algn="just">
              <a:spcBef>
                <a:spcPts val="0"/>
              </a:spcBef>
              <a:spcAft>
                <a:spcPts val="0"/>
              </a:spcAft>
              <a:buClr>
                <a:srgbClr val="84BD00"/>
              </a:buClr>
              <a:buFont typeface="Wingdings" panose="05000000000000000000" pitchFamily="2" charset="2"/>
              <a:buChar char="§"/>
            </a:pPr>
            <a:r>
              <a:rPr lang="en-US" sz="2200" dirty="0">
                <a:effectLst/>
                <a:latin typeface="Calibri" panose="020F0502020204030204" pitchFamily="34" charset="0"/>
                <a:ea typeface="Calibri" panose="020F0502020204030204" pitchFamily="34" charset="0"/>
                <a:cs typeface="Arial" panose="020B0604020202020204" pitchFamily="34" charset="0"/>
              </a:rPr>
              <a:t>Funding can be used to create new initiatives or sustain pre-existing ones</a:t>
            </a:r>
            <a:endParaRPr lang="en-US" sz="2200" dirty="0"/>
          </a:p>
          <a:p>
            <a:pPr marL="342900" indent="-342900">
              <a:lnSpc>
                <a:spcPct val="124000"/>
              </a:lnSpc>
              <a:buClr>
                <a:schemeClr val="accent2"/>
              </a:buClr>
              <a:buFont typeface=".Lucida Grande UI Regular"/>
              <a:buChar char="►"/>
            </a:pPr>
            <a:r>
              <a:rPr lang="en-US" sz="2200" dirty="0"/>
              <a:t>Applicants must provide </a:t>
            </a:r>
            <a:r>
              <a:rPr lang="en-US" sz="2200" b="1" dirty="0">
                <a:solidFill>
                  <a:schemeClr val="tx1"/>
                </a:solidFill>
              </a:rPr>
              <a:t>tax clearance certificate</a:t>
            </a:r>
          </a:p>
          <a:p>
            <a:pPr marL="342900" indent="-342900">
              <a:lnSpc>
                <a:spcPct val="124000"/>
              </a:lnSpc>
              <a:buClr>
                <a:schemeClr val="accent2"/>
              </a:buClr>
              <a:buFont typeface=".Lucida Grande UI Regular"/>
              <a:buChar char="►"/>
            </a:pPr>
            <a:r>
              <a:rPr lang="en-US" sz="2200" dirty="0">
                <a:solidFill>
                  <a:schemeClr val="accent6"/>
                </a:solidFill>
              </a:rPr>
              <a:t>Applicants must be </a:t>
            </a:r>
            <a:r>
              <a:rPr lang="en-US" sz="2200" b="1" dirty="0">
                <a:solidFill>
                  <a:schemeClr val="tx1"/>
                </a:solidFill>
              </a:rPr>
              <a:t>in good standing </a:t>
            </a:r>
            <a:r>
              <a:rPr lang="en-US" sz="2200" dirty="0">
                <a:solidFill>
                  <a:srgbClr val="000000"/>
                </a:solidFill>
              </a:rPr>
              <a:t>with the </a:t>
            </a:r>
            <a:r>
              <a:rPr lang="en-US" sz="2200" b="1" dirty="0">
                <a:solidFill>
                  <a:schemeClr val="tx1"/>
                </a:solidFill>
              </a:rPr>
              <a:t>NJ Department of Labor and Workforce Development </a:t>
            </a:r>
            <a:r>
              <a:rPr lang="en-US" sz="2200" dirty="0">
                <a:solidFill>
                  <a:schemeClr val="accent6"/>
                </a:solidFill>
              </a:rPr>
              <a:t>and the </a:t>
            </a:r>
            <a:r>
              <a:rPr lang="en-US" sz="2200" b="1" dirty="0">
                <a:solidFill>
                  <a:schemeClr val="tx1"/>
                </a:solidFill>
              </a:rPr>
              <a:t>Department of Environmental Protection</a:t>
            </a:r>
          </a:p>
          <a:p>
            <a:pPr marL="342900" indent="-342900">
              <a:lnSpc>
                <a:spcPct val="124000"/>
              </a:lnSpc>
              <a:buClr>
                <a:schemeClr val="accent2"/>
              </a:buClr>
              <a:buFont typeface=".Lucida Grande UI Regular"/>
              <a:buChar char="►"/>
            </a:pPr>
            <a:endParaRPr lang="en-US" b="1" dirty="0">
              <a:solidFill>
                <a:schemeClr val="tx1"/>
              </a:solidFill>
            </a:endParaRPr>
          </a:p>
        </p:txBody>
      </p:sp>
      <p:pic>
        <p:nvPicPr>
          <p:cNvPr id="6" name="Picture 5">
            <a:extLst>
              <a:ext uri="{FF2B5EF4-FFF2-40B4-BE49-F238E27FC236}">
                <a16:creationId xmlns:a16="http://schemas.microsoft.com/office/drawing/2014/main" id="{65CB581C-FB29-2822-D0DB-C0400D429C94}"/>
              </a:ext>
            </a:extLst>
          </p:cNvPr>
          <p:cNvPicPr>
            <a:picLocks noChangeAspect="1"/>
          </p:cNvPicPr>
          <p:nvPr/>
        </p:nvPicPr>
        <p:blipFill>
          <a:blip r:embed="rId3"/>
          <a:stretch>
            <a:fillRect/>
          </a:stretch>
        </p:blipFill>
        <p:spPr>
          <a:xfrm>
            <a:off x="7830728" y="1829861"/>
            <a:ext cx="3535477" cy="3714112"/>
          </a:xfrm>
          <a:prstGeom prst="rect">
            <a:avLst/>
          </a:prstGeom>
        </p:spPr>
      </p:pic>
    </p:spTree>
    <p:extLst>
      <p:ext uri="{BB962C8B-B14F-4D97-AF65-F5344CB8AC3E}">
        <p14:creationId xmlns:p14="http://schemas.microsoft.com/office/powerpoint/2010/main" val="4029282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4A1EDE0-8B7F-4DAE-AA0A-6C84F6060759}"/>
              </a:ext>
            </a:extLst>
          </p:cNvPr>
          <p:cNvGrpSpPr/>
          <p:nvPr/>
        </p:nvGrpSpPr>
        <p:grpSpPr>
          <a:xfrm>
            <a:off x="3482197" y="5376442"/>
            <a:ext cx="5227606" cy="1315233"/>
            <a:chOff x="4753591" y="4495381"/>
            <a:chExt cx="2309470" cy="780325"/>
          </a:xfrm>
          <a:solidFill>
            <a:schemeClr val="bg1"/>
          </a:solidFill>
        </p:grpSpPr>
        <p:sp>
          <p:nvSpPr>
            <p:cNvPr id="8" name="Rectangle 7">
              <a:extLst>
                <a:ext uri="{FF2B5EF4-FFF2-40B4-BE49-F238E27FC236}">
                  <a16:creationId xmlns:a16="http://schemas.microsoft.com/office/drawing/2014/main" id="{1D5A5BAA-3266-465E-ABD3-74228CCE6191}"/>
                </a:ext>
              </a:extLst>
            </p:cNvPr>
            <p:cNvSpPr/>
            <p:nvPr/>
          </p:nvSpPr>
          <p:spPr>
            <a:xfrm>
              <a:off x="4753591" y="4495381"/>
              <a:ext cx="2309470" cy="780325"/>
            </a:xfrm>
            <a:prstGeom prst="rect">
              <a:avLst/>
            </a:prstGeom>
            <a:grpFill/>
            <a:ln w="38100">
              <a:solidFill>
                <a:srgbClr val="0059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1121B79-425C-41A3-B5AF-844A4D3D67D4}"/>
                </a:ext>
              </a:extLst>
            </p:cNvPr>
            <p:cNvSpPr txBox="1"/>
            <p:nvPr/>
          </p:nvSpPr>
          <p:spPr>
            <a:xfrm>
              <a:off x="4954397" y="4554543"/>
              <a:ext cx="2000071" cy="648241"/>
            </a:xfrm>
            <a:prstGeom prst="rect">
              <a:avLst/>
            </a:prstGeom>
            <a:grpFill/>
            <a:ln>
              <a:noFill/>
            </a:ln>
          </p:spPr>
          <p:txBody>
            <a:bodyPr wrap="square" rtlCol="0" anchor="ctr">
              <a:spAutoFit/>
            </a:bodyPr>
            <a:lstStyle/>
            <a:p>
              <a:pPr algn="just"/>
              <a:r>
                <a:rPr lang="en-US" sz="1300" b="1" dirty="0">
                  <a:solidFill>
                    <a:srgbClr val="00597C"/>
                  </a:solidFill>
                </a:rPr>
                <a:t>RESOURCE: Contractor Pre-Construction Packet</a:t>
              </a:r>
              <a:br>
                <a:rPr lang="en-US" sz="1300" dirty="0">
                  <a:solidFill>
                    <a:srgbClr val="00597C"/>
                  </a:solidFill>
                </a:rPr>
              </a:br>
              <a:r>
                <a:rPr lang="en-US" sz="1300" dirty="0">
                  <a:solidFill>
                    <a:srgbClr val="00597C"/>
                  </a:solidFill>
                </a:rPr>
                <a:t>Gu</a:t>
              </a:r>
              <a:r>
                <a:rPr lang="en-US" sz="1300" b="0" i="0" u="none" strike="noStrike" baseline="0" dirty="0">
                  <a:solidFill>
                    <a:srgbClr val="00597C"/>
                  </a:solidFill>
                </a:rPr>
                <a:t>ide for Public Works registered contractors to help them maintain compliance throughout the life of the project </a:t>
              </a:r>
              <a:r>
                <a:rPr lang="en-US" sz="1300" dirty="0">
                  <a:solidFill>
                    <a:srgbClr val="00597C"/>
                  </a:solidFill>
                </a:rPr>
                <a:t>found at </a:t>
              </a:r>
            </a:p>
            <a:p>
              <a:r>
                <a:rPr lang="en-US" sz="1300" dirty="0">
                  <a:solidFill>
                    <a:srgbClr val="00597C"/>
                  </a:solidFill>
                  <a:hlinkClick r:id="rId3"/>
                </a:rPr>
                <a:t>https://www.njeda.com/wp-content/uploads/2022/09/Pre-Construction-Packet-2022.06.24.pdf</a:t>
              </a:r>
              <a:r>
                <a:rPr lang="en-US" sz="1300" dirty="0">
                  <a:solidFill>
                    <a:srgbClr val="00597C"/>
                  </a:solidFill>
                </a:rPr>
                <a:t> </a:t>
              </a:r>
            </a:p>
          </p:txBody>
        </p:sp>
      </p:grpSp>
      <p:sp>
        <p:nvSpPr>
          <p:cNvPr id="3" name="Title 2">
            <a:extLst>
              <a:ext uri="{FF2B5EF4-FFF2-40B4-BE49-F238E27FC236}">
                <a16:creationId xmlns:a16="http://schemas.microsoft.com/office/drawing/2014/main" id="{FC31FE17-F357-44E8-B38C-29835CBBAEB8}"/>
              </a:ext>
            </a:extLst>
          </p:cNvPr>
          <p:cNvSpPr>
            <a:spLocks noGrp="1"/>
          </p:cNvSpPr>
          <p:nvPr>
            <p:ph type="title"/>
          </p:nvPr>
        </p:nvSpPr>
        <p:spPr>
          <a:xfrm>
            <a:off x="1936152" y="689498"/>
            <a:ext cx="11039258" cy="680198"/>
          </a:xfrm>
        </p:spPr>
        <p:txBody>
          <a:bodyPr/>
          <a:lstStyle/>
          <a:p>
            <a:r>
              <a:rPr lang="en-US"/>
              <a:t>Contractor Requirements</a:t>
            </a:r>
          </a:p>
        </p:txBody>
      </p:sp>
      <p:sp>
        <p:nvSpPr>
          <p:cNvPr id="4" name="Text Placeholder 3">
            <a:extLst>
              <a:ext uri="{FF2B5EF4-FFF2-40B4-BE49-F238E27FC236}">
                <a16:creationId xmlns:a16="http://schemas.microsoft.com/office/drawing/2014/main" id="{FACBB61E-B69B-4C48-8D3F-4BFD8971ED40}"/>
              </a:ext>
            </a:extLst>
          </p:cNvPr>
          <p:cNvSpPr>
            <a:spLocks noGrp="1"/>
          </p:cNvSpPr>
          <p:nvPr>
            <p:ph type="body" sz="quarter" idx="13"/>
          </p:nvPr>
        </p:nvSpPr>
        <p:spPr>
          <a:xfrm>
            <a:off x="564163" y="1929451"/>
            <a:ext cx="11039258" cy="3344473"/>
          </a:xfrm>
          <a:prstGeom prst="rect">
            <a:avLst/>
          </a:prstGeom>
        </p:spPr>
        <p:txBody>
          <a:bodyPr>
            <a:normAutofit fontScale="70000" lnSpcReduction="20000"/>
          </a:bodyPr>
          <a:lstStyle/>
          <a:p>
            <a:pPr marR="0" lvl="0" algn="just">
              <a:spcBef>
                <a:spcPts val="0"/>
              </a:spcBef>
              <a:spcAft>
                <a:spcPts val="0"/>
              </a:spcAft>
            </a:pPr>
            <a:r>
              <a:rPr lang="en-US">
                <a:effectLst/>
                <a:latin typeface="Calibri" panose="020F0502020204030204" pitchFamily="34" charset="0"/>
                <a:ea typeface="Calibri" panose="020F0502020204030204" pitchFamily="34" charset="0"/>
                <a:cs typeface="Arial" panose="020B0604020202020204" pitchFamily="34" charset="0"/>
              </a:rPr>
              <a:t>At the time of the application and throughout the project, Contractor(s) working on the project </a:t>
            </a:r>
            <a:r>
              <a:rPr lang="en-US" b="1">
                <a:solidFill>
                  <a:srgbClr val="00597C"/>
                </a:solidFill>
                <a:effectLst/>
                <a:latin typeface="Calibri" panose="020F0502020204030204" pitchFamily="34" charset="0"/>
                <a:ea typeface="Calibri" panose="020F0502020204030204" pitchFamily="34" charset="0"/>
                <a:cs typeface="Arial" panose="020B0604020202020204" pitchFamily="34" charset="0"/>
              </a:rPr>
              <a:t>must be a NJ Department of Labor (DOL) Public Works Registered Contractor</a:t>
            </a:r>
            <a:r>
              <a:rPr lang="en-US">
                <a:effectLst/>
                <a:latin typeface="Calibri" panose="020F0502020204030204" pitchFamily="34" charset="0"/>
                <a:ea typeface="Calibri" panose="020F0502020204030204" pitchFamily="34" charset="0"/>
                <a:cs typeface="Arial" panose="020B0604020202020204" pitchFamily="34" charset="0"/>
              </a:rPr>
              <a:t> and abide by New Jersey </a:t>
            </a:r>
            <a:r>
              <a:rPr lang="en-US" b="1">
                <a:solidFill>
                  <a:srgbClr val="00597C"/>
                </a:solidFill>
                <a:effectLst/>
                <a:latin typeface="Calibri" panose="020F0502020204030204" pitchFamily="34" charset="0"/>
                <a:ea typeface="Calibri" panose="020F0502020204030204" pitchFamily="34" charset="0"/>
                <a:cs typeface="Arial" panose="020B0604020202020204" pitchFamily="34" charset="0"/>
              </a:rPr>
              <a:t>prevailing wage and affirmative action </a:t>
            </a:r>
            <a:r>
              <a:rPr lang="en-US">
                <a:effectLst/>
                <a:latin typeface="Calibri" panose="020F0502020204030204" pitchFamily="34" charset="0"/>
                <a:ea typeface="Calibri" panose="020F0502020204030204" pitchFamily="34" charset="0"/>
                <a:cs typeface="Arial" panose="020B0604020202020204" pitchFamily="34" charset="0"/>
              </a:rPr>
              <a:t>requirements. </a:t>
            </a:r>
          </a:p>
          <a:p>
            <a:pPr marR="0" lvl="0" algn="just">
              <a:spcBef>
                <a:spcPts val="0"/>
              </a:spcBef>
              <a:spcAft>
                <a:spcPts val="0"/>
              </a:spcAft>
            </a:pPr>
            <a:endParaRPr lang="en-US">
              <a:ea typeface="Calibri" panose="020F0502020204030204" pitchFamily="34" charset="0"/>
              <a:cs typeface="Arial" panose="020B0604020202020204" pitchFamily="34" charset="0"/>
            </a:endParaRPr>
          </a:p>
          <a:p>
            <a:pPr marL="285750" indent="-285750" defTabSz="896112" fontAlgn="auto">
              <a:spcBef>
                <a:spcPts val="0"/>
              </a:spcBef>
              <a:spcAft>
                <a:spcPts val="0"/>
              </a:spcAft>
              <a:buClr>
                <a:srgbClr val="83BD00"/>
              </a:buClr>
              <a:buSzTx/>
              <a:buFont typeface=".Lucida Grande UI Regular"/>
              <a:buChar char="►"/>
              <a:defRPr/>
            </a:pPr>
            <a:r>
              <a:rPr lang="en-US">
                <a:effectLst/>
                <a:latin typeface="Calibri" panose="020F0502020204030204" pitchFamily="34" charset="0"/>
                <a:ea typeface="Calibri" panose="020F0502020204030204" pitchFamily="34" charset="0"/>
                <a:cs typeface="Arial" panose="020B0604020202020204" pitchFamily="34" charset="0"/>
              </a:rPr>
              <a:t>Contractor(s) must agree to </a:t>
            </a:r>
            <a:r>
              <a:rPr lang="en-US" b="1">
                <a:solidFill>
                  <a:srgbClr val="00597C"/>
                </a:solidFill>
                <a:effectLst/>
                <a:latin typeface="Calibri" panose="020F0502020204030204" pitchFamily="34" charset="0"/>
                <a:ea typeface="Calibri" panose="020F0502020204030204" pitchFamily="34" charset="0"/>
                <a:cs typeface="Arial" panose="020B0604020202020204" pitchFamily="34" charset="0"/>
              </a:rPr>
              <a:t>pay prevailing wage</a:t>
            </a:r>
            <a:r>
              <a:rPr lang="en-US">
                <a:effectLst/>
                <a:latin typeface="Calibri" panose="020F0502020204030204" pitchFamily="34" charset="0"/>
                <a:ea typeface="Calibri" panose="020F0502020204030204" pitchFamily="34" charset="0"/>
                <a:cs typeface="Arial" panose="020B0604020202020204" pitchFamily="34" charset="0"/>
              </a:rPr>
              <a:t>, which is set by county and by construction trade</a:t>
            </a:r>
          </a:p>
          <a:p>
            <a:pPr marL="742902" lvl="2" indent="-285750" algn="just">
              <a:spcBef>
                <a:spcPts val="0"/>
              </a:spcBef>
              <a:spcAft>
                <a:spcPts val="0"/>
              </a:spcAft>
              <a:buClr>
                <a:srgbClr val="84BD00"/>
              </a:buClr>
              <a:buFont typeface="Wingdings" panose="05000000000000000000" pitchFamily="2" charset="2"/>
              <a:buChar char="§"/>
            </a:pPr>
            <a:r>
              <a:rPr lang="en-US" sz="2200">
                <a:effectLst/>
                <a:latin typeface="Calibri" panose="020F0502020204030204" pitchFamily="34" charset="0"/>
                <a:ea typeface="Calibri" panose="020F0502020204030204" pitchFamily="34" charset="0"/>
                <a:cs typeface="Arial" panose="020B0604020202020204" pitchFamily="34" charset="0"/>
              </a:rPr>
              <a:t>Prevailing wage is required for any other construction contracts at this facility </a:t>
            </a:r>
            <a:r>
              <a:rPr lang="en-US" sz="2200" b="1">
                <a:solidFill>
                  <a:srgbClr val="00597C"/>
                </a:solidFill>
                <a:effectLst/>
                <a:latin typeface="Calibri" panose="020F0502020204030204" pitchFamily="34" charset="0"/>
                <a:ea typeface="Calibri" panose="020F0502020204030204" pitchFamily="34" charset="0"/>
                <a:cs typeface="Arial" panose="020B0604020202020204" pitchFamily="34" charset="0"/>
              </a:rPr>
              <a:t>for the two years after an agreement</a:t>
            </a:r>
            <a:r>
              <a:rPr lang="en-US" sz="2200" b="1">
                <a:effectLst/>
                <a:latin typeface="Calibri" panose="020F0502020204030204" pitchFamily="34" charset="0"/>
                <a:ea typeface="Calibri" panose="020F0502020204030204" pitchFamily="34" charset="0"/>
                <a:cs typeface="Arial" panose="020B0604020202020204" pitchFamily="34" charset="0"/>
              </a:rPr>
              <a:t> </a:t>
            </a:r>
            <a:r>
              <a:rPr lang="en-US" sz="2200">
                <a:effectLst/>
                <a:latin typeface="Calibri" panose="020F0502020204030204" pitchFamily="34" charset="0"/>
                <a:ea typeface="Calibri" panose="020F0502020204030204" pitchFamily="34" charset="0"/>
                <a:cs typeface="Arial" panose="020B0604020202020204" pitchFamily="34" charset="0"/>
              </a:rPr>
              <a:t>is signed with NJEDA</a:t>
            </a:r>
          </a:p>
          <a:p>
            <a:pPr lvl="2" indent="0" algn="just">
              <a:spcBef>
                <a:spcPts val="0"/>
              </a:spcBef>
              <a:spcAft>
                <a:spcPts val="0"/>
              </a:spcAft>
              <a:buClr>
                <a:srgbClr val="84BD00"/>
              </a:buClr>
              <a:buNone/>
            </a:pPr>
            <a:endParaRPr lang="en-US" sz="2200" b="1">
              <a:effectLst/>
              <a:latin typeface="Calibri" panose="020F0502020204030204" pitchFamily="34" charset="0"/>
              <a:ea typeface="Calibri" panose="020F0502020204030204" pitchFamily="34" charset="0"/>
              <a:cs typeface="Arial" panose="020B0604020202020204" pitchFamily="34" charset="0"/>
            </a:endParaRPr>
          </a:p>
          <a:p>
            <a:pPr marL="285750" indent="-285750" defTabSz="896112" fontAlgn="auto">
              <a:spcBef>
                <a:spcPts val="0"/>
              </a:spcBef>
              <a:spcAft>
                <a:spcPts val="0"/>
              </a:spcAft>
              <a:buClr>
                <a:srgbClr val="83BD00"/>
              </a:buClr>
              <a:buSzTx/>
              <a:buFont typeface=".Lucida Grande UI Regular"/>
              <a:buChar char="►"/>
              <a:defRPr/>
            </a:pPr>
            <a:r>
              <a:rPr lang="en-US">
                <a:effectLst/>
                <a:latin typeface="Calibri" panose="020F0502020204030204" pitchFamily="34" charset="0"/>
                <a:ea typeface="Calibri" panose="020F0502020204030204" pitchFamily="34" charset="0"/>
                <a:cs typeface="Arial" panose="020B0604020202020204" pitchFamily="34" charset="0"/>
              </a:rPr>
              <a:t>Contractor(s) must abide by </a:t>
            </a:r>
            <a:r>
              <a:rPr lang="en-US" b="1">
                <a:solidFill>
                  <a:srgbClr val="00597C"/>
                </a:solidFill>
                <a:effectLst/>
                <a:latin typeface="Calibri" panose="020F0502020204030204" pitchFamily="34" charset="0"/>
                <a:ea typeface="Calibri" panose="020F0502020204030204" pitchFamily="34" charset="0"/>
                <a:cs typeface="Arial" panose="020B0604020202020204" pitchFamily="34" charset="0"/>
              </a:rPr>
              <a:t>affirmative action requirements </a:t>
            </a:r>
            <a:r>
              <a:rPr lang="en-US">
                <a:effectLst/>
                <a:latin typeface="Calibri" panose="020F0502020204030204" pitchFamily="34" charset="0"/>
                <a:ea typeface="Calibri" panose="020F0502020204030204" pitchFamily="34" charset="0"/>
                <a:cs typeface="Arial" panose="020B0604020202020204" pitchFamily="34" charset="0"/>
              </a:rPr>
              <a:t>if they have 4 or more total employees</a:t>
            </a:r>
          </a:p>
          <a:p>
            <a:pPr defTabSz="896112" fontAlgn="auto">
              <a:spcBef>
                <a:spcPts val="0"/>
              </a:spcBef>
              <a:spcAft>
                <a:spcPts val="0"/>
              </a:spcAft>
              <a:buClr>
                <a:srgbClr val="83BD00"/>
              </a:buClr>
              <a:buSzTx/>
              <a:defRPr/>
            </a:pPr>
            <a:endParaRPr lang="en-US">
              <a:effectLst/>
              <a:latin typeface="Calibri" panose="020F0502020204030204" pitchFamily="34" charset="0"/>
              <a:ea typeface="Calibri" panose="020F0502020204030204" pitchFamily="34" charset="0"/>
              <a:cs typeface="Arial" panose="020B0604020202020204" pitchFamily="34" charset="0"/>
            </a:endParaRPr>
          </a:p>
          <a:p>
            <a:pPr marL="285750" indent="-285750" defTabSz="896112" fontAlgn="auto">
              <a:spcBef>
                <a:spcPts val="0"/>
              </a:spcBef>
              <a:spcAft>
                <a:spcPts val="0"/>
              </a:spcAft>
              <a:buClr>
                <a:srgbClr val="83BD00"/>
              </a:buClr>
              <a:buSzTx/>
              <a:buFont typeface=".Lucida Grande UI Regular"/>
              <a:buChar char="►"/>
              <a:defRPr/>
            </a:pPr>
            <a:r>
              <a:rPr lang="en-US" b="1">
                <a:solidFill>
                  <a:srgbClr val="00597C"/>
                </a:solidFill>
                <a:effectLst/>
                <a:latin typeface="Calibri" panose="020F0502020204030204" pitchFamily="34" charset="0"/>
                <a:ea typeface="Calibri" panose="020F0502020204030204" pitchFamily="34" charset="0"/>
                <a:cs typeface="Arial" panose="020B0604020202020204" pitchFamily="34" charset="0"/>
              </a:rPr>
              <a:t>Subcontractors</a:t>
            </a:r>
            <a:r>
              <a:rPr lang="en-US">
                <a:effectLst/>
                <a:latin typeface="Calibri" panose="020F0502020204030204" pitchFamily="34" charset="0"/>
                <a:ea typeface="Calibri" panose="020F0502020204030204" pitchFamily="34" charset="0"/>
                <a:cs typeface="Arial" panose="020B0604020202020204" pitchFamily="34" charset="0"/>
              </a:rPr>
              <a:t> must also be Public Works Registered Contractors</a:t>
            </a:r>
          </a:p>
          <a:p>
            <a:pPr defTabSz="896112" fontAlgn="auto">
              <a:spcBef>
                <a:spcPts val="0"/>
              </a:spcBef>
              <a:spcAft>
                <a:spcPts val="0"/>
              </a:spcAft>
              <a:buClr>
                <a:srgbClr val="83BD00"/>
              </a:buClr>
              <a:buSzTx/>
              <a:defRPr/>
            </a:pPr>
            <a:endParaRPr lang="en-US">
              <a:effectLst/>
              <a:latin typeface="Calibri" panose="020F0502020204030204" pitchFamily="34" charset="0"/>
              <a:ea typeface="Calibri" panose="020F0502020204030204" pitchFamily="34" charset="0"/>
              <a:cs typeface="Arial" panose="020B0604020202020204" pitchFamily="34" charset="0"/>
            </a:endParaRPr>
          </a:p>
          <a:p>
            <a:pPr marL="285750" indent="-285750" defTabSz="896112" fontAlgn="auto">
              <a:spcBef>
                <a:spcPts val="0"/>
              </a:spcBef>
              <a:spcAft>
                <a:spcPts val="0"/>
              </a:spcAft>
              <a:buClr>
                <a:srgbClr val="83BD00"/>
              </a:buClr>
              <a:buSzTx/>
              <a:buFont typeface=".Lucida Grande UI Regular"/>
              <a:buChar char="►"/>
              <a:defRPr/>
            </a:pPr>
            <a:r>
              <a:rPr lang="en-US">
                <a:ea typeface="Calibri" panose="020F0502020204030204" pitchFamily="34" charset="0"/>
                <a:cs typeface="Arial" panose="020B0604020202020204" pitchFamily="34" charset="0"/>
              </a:rPr>
              <a:t>Contractors and their subcontractors must </a:t>
            </a:r>
            <a:r>
              <a:rPr lang="en-US" b="1">
                <a:solidFill>
                  <a:srgbClr val="00597C"/>
                </a:solidFill>
                <a:ea typeface="Calibri" panose="020F0502020204030204" pitchFamily="34" charset="0"/>
                <a:cs typeface="Arial" panose="020B0604020202020204" pitchFamily="34" charset="0"/>
              </a:rPr>
              <a:t>register at SAM.GOV </a:t>
            </a:r>
            <a:r>
              <a:rPr lang="en-US">
                <a:ea typeface="Calibri" panose="020F0502020204030204" pitchFamily="34" charset="0"/>
                <a:cs typeface="Arial" panose="020B0604020202020204" pitchFamily="34" charset="0"/>
              </a:rPr>
              <a:t>and are </a:t>
            </a:r>
            <a:r>
              <a:rPr lang="en-US" b="1">
                <a:solidFill>
                  <a:srgbClr val="00597C"/>
                </a:solidFill>
                <a:ea typeface="Calibri" panose="020F0502020204030204" pitchFamily="34" charset="0"/>
                <a:cs typeface="Arial" panose="020B0604020202020204" pitchFamily="34" charset="0"/>
              </a:rPr>
              <a:t>subject to a debarment check</a:t>
            </a:r>
            <a:endParaRPr lang="en-US" b="1" dirty="0">
              <a:solidFill>
                <a:srgbClr val="00597C"/>
              </a:solidFill>
              <a:ea typeface="Calibri" panose="020F0502020204030204" pitchFamily="34" charset="0"/>
              <a:cs typeface="Arial" panose="020B0604020202020204" pitchFamily="34" charset="0"/>
            </a:endParaRPr>
          </a:p>
          <a:p>
            <a:pPr defTabSz="896112" fontAlgn="auto">
              <a:spcBef>
                <a:spcPts val="0"/>
              </a:spcBef>
              <a:spcAft>
                <a:spcPts val="0"/>
              </a:spcAft>
              <a:buClr>
                <a:srgbClr val="83BD00"/>
              </a:buClr>
              <a:buSzTx/>
              <a:defRPr/>
            </a:pPr>
            <a:endParaRPr lang="en-US" b="1" dirty="0">
              <a:solidFill>
                <a:srgbClr val="00597C"/>
              </a:solidFill>
              <a:ea typeface="Calibri" panose="020F0502020204030204" pitchFamily="34" charset="0"/>
              <a:cs typeface="Arial" panose="020B0604020202020204" pitchFamily="34" charset="0"/>
            </a:endParaRPr>
          </a:p>
          <a:p>
            <a:pPr marL="285750" indent="-285750" defTabSz="896112" fontAlgn="auto">
              <a:spcBef>
                <a:spcPts val="0"/>
              </a:spcBef>
              <a:spcAft>
                <a:spcPts val="0"/>
              </a:spcAft>
              <a:buClr>
                <a:srgbClr val="83BD00"/>
              </a:buClr>
              <a:buSzTx/>
              <a:buFont typeface=".Lucida Grande UI Regular"/>
              <a:buChar char="►"/>
              <a:defRPr/>
            </a:pPr>
            <a:r>
              <a:rPr lang="en-US" dirty="0">
                <a:solidFill>
                  <a:srgbClr val="000000"/>
                </a:solidFill>
                <a:effectLst/>
                <a:latin typeface="Calibri" panose="020F0502020204030204" pitchFamily="34" charset="0"/>
                <a:ea typeface="Calibri" panose="020F0502020204030204" pitchFamily="34" charset="0"/>
                <a:cs typeface="Arial" panose="020B0604020202020204" pitchFamily="34" charset="0"/>
              </a:rPr>
              <a:t>Verification form also required for any </a:t>
            </a:r>
            <a:r>
              <a:rPr lang="en-US" b="1" dirty="0">
                <a:solidFill>
                  <a:srgbClr val="00597C"/>
                </a:solidFill>
                <a:effectLst/>
                <a:latin typeface="Calibri" panose="020F0502020204030204" pitchFamily="34" charset="0"/>
                <a:ea typeface="Calibri" panose="020F0502020204030204" pitchFamily="34" charset="0"/>
                <a:cs typeface="Arial" panose="020B0604020202020204" pitchFamily="34" charset="0"/>
              </a:rPr>
              <a:t>Professional Services</a:t>
            </a:r>
            <a:endParaRPr lang="en-US"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descr="Logo, icon&#10;&#10;Description automatically generated">
            <a:extLst>
              <a:ext uri="{FF2B5EF4-FFF2-40B4-BE49-F238E27FC236}">
                <a16:creationId xmlns:a16="http://schemas.microsoft.com/office/drawing/2014/main" id="{DD740063-B1EE-43FE-B7E3-B4219311D4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23" y="229332"/>
            <a:ext cx="1600529" cy="1600529"/>
          </a:xfrm>
          <a:prstGeom prst="rect">
            <a:avLst/>
          </a:prstGeom>
        </p:spPr>
      </p:pic>
      <p:sp>
        <p:nvSpPr>
          <p:cNvPr id="9" name="Oval 8">
            <a:extLst>
              <a:ext uri="{FF2B5EF4-FFF2-40B4-BE49-F238E27FC236}">
                <a16:creationId xmlns:a16="http://schemas.microsoft.com/office/drawing/2014/main" id="{572CEA9B-8F14-41E8-A332-98EB64885BBF}"/>
              </a:ext>
            </a:extLst>
          </p:cNvPr>
          <p:cNvSpPr/>
          <p:nvPr/>
        </p:nvSpPr>
        <p:spPr>
          <a:xfrm>
            <a:off x="3132027" y="5656460"/>
            <a:ext cx="700340" cy="700340"/>
          </a:xfrm>
          <a:prstGeom prst="ellipse">
            <a:avLst/>
          </a:prstGeom>
          <a:solidFill>
            <a:srgbClr val="005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27748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034B-6B3B-CB49-86B7-0A140A1C15FE}"/>
              </a:ext>
            </a:extLst>
          </p:cNvPr>
          <p:cNvSpPr>
            <a:spLocks noGrp="1"/>
          </p:cNvSpPr>
          <p:nvPr>
            <p:ph type="title"/>
          </p:nvPr>
        </p:nvSpPr>
        <p:spPr/>
        <p:txBody>
          <a:bodyPr/>
          <a:lstStyle/>
          <a:p>
            <a:r>
              <a:rPr lang="en-US" dirty="0"/>
              <a:t>Application Process</a:t>
            </a:r>
          </a:p>
        </p:txBody>
      </p:sp>
      <p:grpSp>
        <p:nvGrpSpPr>
          <p:cNvPr id="6" name="Group 5">
            <a:extLst>
              <a:ext uri="{FF2B5EF4-FFF2-40B4-BE49-F238E27FC236}">
                <a16:creationId xmlns:a16="http://schemas.microsoft.com/office/drawing/2014/main" id="{AB6A449F-5745-EBD6-4B5E-C5AD5CA75E90}"/>
              </a:ext>
            </a:extLst>
          </p:cNvPr>
          <p:cNvGrpSpPr/>
          <p:nvPr/>
        </p:nvGrpSpPr>
        <p:grpSpPr>
          <a:xfrm>
            <a:off x="381508" y="1808535"/>
            <a:ext cx="2618261" cy="1740959"/>
            <a:chOff x="4753591" y="4495381"/>
            <a:chExt cx="2309470" cy="780325"/>
          </a:xfrm>
        </p:grpSpPr>
        <p:sp>
          <p:nvSpPr>
            <p:cNvPr id="7" name="TextBox 6">
              <a:extLst>
                <a:ext uri="{FF2B5EF4-FFF2-40B4-BE49-F238E27FC236}">
                  <a16:creationId xmlns:a16="http://schemas.microsoft.com/office/drawing/2014/main" id="{26ADB51D-8018-33BC-A828-0B320D18A3CC}"/>
                </a:ext>
              </a:extLst>
            </p:cNvPr>
            <p:cNvSpPr txBox="1"/>
            <p:nvPr/>
          </p:nvSpPr>
          <p:spPr>
            <a:xfrm>
              <a:off x="4957571" y="4657924"/>
              <a:ext cx="1901511" cy="455236"/>
            </a:xfrm>
            <a:prstGeom prst="rect">
              <a:avLst/>
            </a:prstGeom>
            <a:noFill/>
          </p:spPr>
          <p:txBody>
            <a:bodyPr wrap="square" rtlCol="0">
              <a:spAutoFit/>
            </a:bodyPr>
            <a:lstStyle/>
            <a:p>
              <a:pPr algn="ctr"/>
              <a:r>
                <a:rPr lang="en-US" sz="2000" b="1" dirty="0"/>
                <a:t>Six-week application window</a:t>
              </a:r>
            </a:p>
          </p:txBody>
        </p:sp>
        <p:sp>
          <p:nvSpPr>
            <p:cNvPr id="8" name="Rectangle 7">
              <a:extLst>
                <a:ext uri="{FF2B5EF4-FFF2-40B4-BE49-F238E27FC236}">
                  <a16:creationId xmlns:a16="http://schemas.microsoft.com/office/drawing/2014/main" id="{98847EA5-B0FA-ACA8-3FEC-39C9D8BCEA9C}"/>
                </a:ext>
              </a:extLst>
            </p:cNvPr>
            <p:cNvSpPr/>
            <p:nvPr/>
          </p:nvSpPr>
          <p:spPr>
            <a:xfrm>
              <a:off x="4753591" y="4495381"/>
              <a:ext cx="2309470" cy="78032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CC81B027-E633-481D-1A05-D0507DB73319}"/>
              </a:ext>
            </a:extLst>
          </p:cNvPr>
          <p:cNvGrpSpPr/>
          <p:nvPr/>
        </p:nvGrpSpPr>
        <p:grpSpPr>
          <a:xfrm>
            <a:off x="3311203" y="1804325"/>
            <a:ext cx="2618262" cy="1749375"/>
            <a:chOff x="4753591" y="4495381"/>
            <a:chExt cx="2309470" cy="780325"/>
          </a:xfrm>
        </p:grpSpPr>
        <p:sp>
          <p:nvSpPr>
            <p:cNvPr id="13" name="TextBox 12">
              <a:extLst>
                <a:ext uri="{FF2B5EF4-FFF2-40B4-BE49-F238E27FC236}">
                  <a16:creationId xmlns:a16="http://schemas.microsoft.com/office/drawing/2014/main" id="{37B4122A-23D6-2B3B-8160-1C804864A7B7}"/>
                </a:ext>
              </a:extLst>
            </p:cNvPr>
            <p:cNvSpPr txBox="1"/>
            <p:nvPr/>
          </p:nvSpPr>
          <p:spPr>
            <a:xfrm>
              <a:off x="4957570" y="4727663"/>
              <a:ext cx="1901511" cy="315759"/>
            </a:xfrm>
            <a:prstGeom prst="rect">
              <a:avLst/>
            </a:prstGeom>
            <a:noFill/>
          </p:spPr>
          <p:txBody>
            <a:bodyPr wrap="square" rtlCol="0">
              <a:spAutoFit/>
            </a:bodyPr>
            <a:lstStyle/>
            <a:p>
              <a:pPr algn="ctr"/>
              <a:r>
                <a:rPr lang="en-US" sz="2000" b="1" dirty="0"/>
                <a:t>Apply online with no application fee</a:t>
              </a:r>
              <a:endParaRPr lang="en-US" dirty="0">
                <a:solidFill>
                  <a:schemeClr val="accent6">
                    <a:lumMod val="85000"/>
                    <a:lumOff val="15000"/>
                  </a:schemeClr>
                </a:solidFill>
              </a:endParaRPr>
            </a:p>
          </p:txBody>
        </p:sp>
        <p:sp>
          <p:nvSpPr>
            <p:cNvPr id="14" name="Rectangle 13">
              <a:extLst>
                <a:ext uri="{FF2B5EF4-FFF2-40B4-BE49-F238E27FC236}">
                  <a16:creationId xmlns:a16="http://schemas.microsoft.com/office/drawing/2014/main" id="{99DA297C-606A-01B2-7FF3-CC4D7A86FB38}"/>
                </a:ext>
              </a:extLst>
            </p:cNvPr>
            <p:cNvSpPr/>
            <p:nvPr/>
          </p:nvSpPr>
          <p:spPr>
            <a:xfrm>
              <a:off x="4753591" y="4495381"/>
              <a:ext cx="2309470" cy="78032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62AE207-201B-2D00-256C-1FEEC0DB7793}"/>
              </a:ext>
            </a:extLst>
          </p:cNvPr>
          <p:cNvGrpSpPr/>
          <p:nvPr/>
        </p:nvGrpSpPr>
        <p:grpSpPr>
          <a:xfrm>
            <a:off x="9170597" y="3961827"/>
            <a:ext cx="2618262" cy="1821323"/>
            <a:chOff x="4753590" y="4495381"/>
            <a:chExt cx="2309470" cy="2213893"/>
          </a:xfrm>
        </p:grpSpPr>
        <p:sp>
          <p:nvSpPr>
            <p:cNvPr id="16" name="TextBox 15">
              <a:extLst>
                <a:ext uri="{FF2B5EF4-FFF2-40B4-BE49-F238E27FC236}">
                  <a16:creationId xmlns:a16="http://schemas.microsoft.com/office/drawing/2014/main" id="{B060BD27-6AF0-1E0E-64FC-FD2F44AEC46D}"/>
                </a:ext>
              </a:extLst>
            </p:cNvPr>
            <p:cNvSpPr txBox="1"/>
            <p:nvPr/>
          </p:nvSpPr>
          <p:spPr>
            <a:xfrm>
              <a:off x="4903962" y="4610922"/>
              <a:ext cx="2008722" cy="1982810"/>
            </a:xfrm>
            <a:prstGeom prst="rect">
              <a:avLst/>
            </a:prstGeom>
            <a:noFill/>
          </p:spPr>
          <p:txBody>
            <a:bodyPr wrap="square" rtlCol="0">
              <a:spAutoFit/>
            </a:bodyPr>
            <a:lstStyle/>
            <a:p>
              <a:pPr algn="ctr"/>
              <a:r>
                <a:rPr lang="en-US" sz="2000" b="1"/>
                <a:t>Must submit work plan, timeline, budget and budget narrative as part of application</a:t>
              </a:r>
              <a:endParaRPr lang="en-US">
                <a:solidFill>
                  <a:schemeClr val="accent6">
                    <a:lumMod val="85000"/>
                    <a:lumOff val="15000"/>
                  </a:schemeClr>
                </a:solidFill>
              </a:endParaRPr>
            </a:p>
          </p:txBody>
        </p:sp>
        <p:sp>
          <p:nvSpPr>
            <p:cNvPr id="17" name="Rectangle 16">
              <a:extLst>
                <a:ext uri="{FF2B5EF4-FFF2-40B4-BE49-F238E27FC236}">
                  <a16:creationId xmlns:a16="http://schemas.microsoft.com/office/drawing/2014/main" id="{5B4A7E65-D14E-271B-A9CC-6529E73044FA}"/>
                </a:ext>
              </a:extLst>
            </p:cNvPr>
            <p:cNvSpPr/>
            <p:nvPr/>
          </p:nvSpPr>
          <p:spPr>
            <a:xfrm>
              <a:off x="4753590" y="4495381"/>
              <a:ext cx="2309470" cy="221389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1D943DE9-2A31-1F8F-FCBB-E52D65B94F3F}"/>
              </a:ext>
            </a:extLst>
          </p:cNvPr>
          <p:cNvGrpSpPr/>
          <p:nvPr/>
        </p:nvGrpSpPr>
        <p:grpSpPr>
          <a:xfrm>
            <a:off x="381508" y="3961827"/>
            <a:ext cx="2618261" cy="1821323"/>
            <a:chOff x="4753591" y="4495381"/>
            <a:chExt cx="2309470" cy="1821323"/>
          </a:xfrm>
        </p:grpSpPr>
        <p:sp>
          <p:nvSpPr>
            <p:cNvPr id="19" name="TextBox 18">
              <a:extLst>
                <a:ext uri="{FF2B5EF4-FFF2-40B4-BE49-F238E27FC236}">
                  <a16:creationId xmlns:a16="http://schemas.microsoft.com/office/drawing/2014/main" id="{69D9BE56-9F3C-E247-42EF-4894A741BF03}"/>
                </a:ext>
              </a:extLst>
            </p:cNvPr>
            <p:cNvSpPr txBox="1"/>
            <p:nvPr/>
          </p:nvSpPr>
          <p:spPr>
            <a:xfrm>
              <a:off x="4850848" y="4911898"/>
              <a:ext cx="2105490" cy="1015663"/>
            </a:xfrm>
            <a:prstGeom prst="rect">
              <a:avLst/>
            </a:prstGeom>
            <a:noFill/>
          </p:spPr>
          <p:txBody>
            <a:bodyPr wrap="square" rtlCol="0">
              <a:spAutoFit/>
            </a:bodyPr>
            <a:lstStyle/>
            <a:p>
              <a:pPr algn="ctr"/>
              <a:r>
                <a:rPr lang="en-US" sz="2000" b="1"/>
                <a:t>Applications will be scored out of 100 points </a:t>
              </a:r>
              <a:endParaRPr lang="en-US" sz="2000">
                <a:solidFill>
                  <a:schemeClr val="accent6">
                    <a:lumMod val="85000"/>
                    <a:lumOff val="15000"/>
                  </a:schemeClr>
                </a:solidFill>
              </a:endParaRPr>
            </a:p>
          </p:txBody>
        </p:sp>
        <p:sp>
          <p:nvSpPr>
            <p:cNvPr id="20" name="Rectangle 19">
              <a:extLst>
                <a:ext uri="{FF2B5EF4-FFF2-40B4-BE49-F238E27FC236}">
                  <a16:creationId xmlns:a16="http://schemas.microsoft.com/office/drawing/2014/main" id="{96C7A29C-46BD-F3C2-9A94-8ECCC4721039}"/>
                </a:ext>
              </a:extLst>
            </p:cNvPr>
            <p:cNvSpPr/>
            <p:nvPr/>
          </p:nvSpPr>
          <p:spPr>
            <a:xfrm>
              <a:off x="4753591" y="4495381"/>
              <a:ext cx="2309470" cy="182132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A0B2B080-199B-ECCC-881C-8612F43360A7}"/>
              </a:ext>
            </a:extLst>
          </p:cNvPr>
          <p:cNvGrpSpPr/>
          <p:nvPr/>
        </p:nvGrpSpPr>
        <p:grpSpPr>
          <a:xfrm>
            <a:off x="3311203" y="3961827"/>
            <a:ext cx="2618261" cy="1821323"/>
            <a:chOff x="4753590" y="4495381"/>
            <a:chExt cx="2309470" cy="2213893"/>
          </a:xfrm>
        </p:grpSpPr>
        <p:sp>
          <p:nvSpPr>
            <p:cNvPr id="24" name="TextBox 23">
              <a:extLst>
                <a:ext uri="{FF2B5EF4-FFF2-40B4-BE49-F238E27FC236}">
                  <a16:creationId xmlns:a16="http://schemas.microsoft.com/office/drawing/2014/main" id="{F5406C20-4696-4FF1-DA47-C34C7913EBDA}"/>
                </a:ext>
              </a:extLst>
            </p:cNvPr>
            <p:cNvSpPr txBox="1"/>
            <p:nvPr/>
          </p:nvSpPr>
          <p:spPr>
            <a:xfrm>
              <a:off x="4957570" y="4872545"/>
              <a:ext cx="1901511" cy="1608695"/>
            </a:xfrm>
            <a:prstGeom prst="rect">
              <a:avLst/>
            </a:prstGeom>
            <a:noFill/>
          </p:spPr>
          <p:txBody>
            <a:bodyPr wrap="square" rtlCol="0">
              <a:spAutoFit/>
            </a:bodyPr>
            <a:lstStyle/>
            <a:p>
              <a:pPr algn="ctr"/>
              <a:r>
                <a:rPr lang="en-US" sz="2000" b="1"/>
                <a:t>Applications must score at least 50 points to be considered</a:t>
              </a:r>
            </a:p>
          </p:txBody>
        </p:sp>
        <p:sp>
          <p:nvSpPr>
            <p:cNvPr id="25" name="Rectangle 24">
              <a:extLst>
                <a:ext uri="{FF2B5EF4-FFF2-40B4-BE49-F238E27FC236}">
                  <a16:creationId xmlns:a16="http://schemas.microsoft.com/office/drawing/2014/main" id="{1DC44DA1-F19C-33C5-A827-526C6537AAC6}"/>
                </a:ext>
              </a:extLst>
            </p:cNvPr>
            <p:cNvSpPr/>
            <p:nvPr/>
          </p:nvSpPr>
          <p:spPr>
            <a:xfrm>
              <a:off x="4753590" y="4495381"/>
              <a:ext cx="2309470" cy="221389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7B060240-2F2C-222C-581A-9F93999A35A9}"/>
              </a:ext>
            </a:extLst>
          </p:cNvPr>
          <p:cNvGrpSpPr/>
          <p:nvPr/>
        </p:nvGrpSpPr>
        <p:grpSpPr>
          <a:xfrm>
            <a:off x="9170596" y="1817891"/>
            <a:ext cx="2618262" cy="1758099"/>
            <a:chOff x="4753591" y="4495381"/>
            <a:chExt cx="2309470" cy="780325"/>
          </a:xfrm>
        </p:grpSpPr>
        <p:sp>
          <p:nvSpPr>
            <p:cNvPr id="27" name="TextBox 26">
              <a:extLst>
                <a:ext uri="{FF2B5EF4-FFF2-40B4-BE49-F238E27FC236}">
                  <a16:creationId xmlns:a16="http://schemas.microsoft.com/office/drawing/2014/main" id="{6E69C7F7-D53F-F2AB-C9C4-B1F4458FADE7}"/>
                </a:ext>
              </a:extLst>
            </p:cNvPr>
            <p:cNvSpPr txBox="1"/>
            <p:nvPr/>
          </p:nvSpPr>
          <p:spPr>
            <a:xfrm>
              <a:off x="4850356" y="4667708"/>
              <a:ext cx="2115938" cy="450798"/>
            </a:xfrm>
            <a:prstGeom prst="rect">
              <a:avLst/>
            </a:prstGeom>
            <a:noFill/>
          </p:spPr>
          <p:txBody>
            <a:bodyPr wrap="square" rtlCol="0">
              <a:spAutoFit/>
            </a:bodyPr>
            <a:lstStyle/>
            <a:p>
              <a:pPr algn="ctr"/>
              <a:r>
                <a:rPr lang="en-US" sz="2000" b="1" dirty="0"/>
                <a:t>Sample application and FAQs are now online</a:t>
              </a:r>
              <a:endParaRPr lang="en-US" sz="2000" dirty="0">
                <a:solidFill>
                  <a:schemeClr val="accent6">
                    <a:lumMod val="85000"/>
                    <a:lumOff val="15000"/>
                  </a:schemeClr>
                </a:solidFill>
              </a:endParaRPr>
            </a:p>
          </p:txBody>
        </p:sp>
        <p:sp>
          <p:nvSpPr>
            <p:cNvPr id="28" name="Rectangle 27">
              <a:extLst>
                <a:ext uri="{FF2B5EF4-FFF2-40B4-BE49-F238E27FC236}">
                  <a16:creationId xmlns:a16="http://schemas.microsoft.com/office/drawing/2014/main" id="{ADC09D41-FD8B-142F-372A-DB8502D2CD9D}"/>
                </a:ext>
              </a:extLst>
            </p:cNvPr>
            <p:cNvSpPr/>
            <p:nvPr/>
          </p:nvSpPr>
          <p:spPr>
            <a:xfrm>
              <a:off x="4753591" y="4495381"/>
              <a:ext cx="2309470" cy="78032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60DD6ABC-906A-66FA-2F13-0ED2975EDE0F}"/>
              </a:ext>
            </a:extLst>
          </p:cNvPr>
          <p:cNvGrpSpPr/>
          <p:nvPr/>
        </p:nvGrpSpPr>
        <p:grpSpPr>
          <a:xfrm>
            <a:off x="6240899" y="1817891"/>
            <a:ext cx="2618262" cy="1939290"/>
            <a:chOff x="4753591" y="4495381"/>
            <a:chExt cx="2309470" cy="865038"/>
          </a:xfrm>
        </p:grpSpPr>
        <p:sp>
          <p:nvSpPr>
            <p:cNvPr id="32" name="TextBox 31">
              <a:extLst>
                <a:ext uri="{FF2B5EF4-FFF2-40B4-BE49-F238E27FC236}">
                  <a16:creationId xmlns:a16="http://schemas.microsoft.com/office/drawing/2014/main" id="{9253441C-72EB-EE7A-AC42-7D9FE5202D55}"/>
                </a:ext>
              </a:extLst>
            </p:cNvPr>
            <p:cNvSpPr txBox="1"/>
            <p:nvPr/>
          </p:nvSpPr>
          <p:spPr>
            <a:xfrm>
              <a:off x="4957571" y="4592771"/>
              <a:ext cx="1901511" cy="767648"/>
            </a:xfrm>
            <a:prstGeom prst="rect">
              <a:avLst/>
            </a:prstGeom>
            <a:noFill/>
          </p:spPr>
          <p:txBody>
            <a:bodyPr wrap="square" rtlCol="0">
              <a:spAutoFit/>
            </a:bodyPr>
            <a:lstStyle/>
            <a:p>
              <a:pPr algn="ctr"/>
              <a:r>
                <a:rPr lang="en-US" sz="2000" b="1" dirty="0"/>
                <a:t>All applications will be reviewed – </a:t>
              </a:r>
              <a:r>
                <a:rPr lang="en-US" sz="2000" b="1" i="1" dirty="0"/>
                <a:t>not</a:t>
              </a:r>
              <a:r>
                <a:rPr lang="en-US" sz="2000" b="1" dirty="0"/>
                <a:t> first come, first served</a:t>
              </a:r>
              <a:endParaRPr lang="en-US" dirty="0">
                <a:solidFill>
                  <a:schemeClr val="accent6">
                    <a:lumMod val="85000"/>
                    <a:lumOff val="15000"/>
                  </a:schemeClr>
                </a:solidFill>
              </a:endParaRPr>
            </a:p>
          </p:txBody>
        </p:sp>
        <p:sp>
          <p:nvSpPr>
            <p:cNvPr id="33" name="Rectangle 32">
              <a:extLst>
                <a:ext uri="{FF2B5EF4-FFF2-40B4-BE49-F238E27FC236}">
                  <a16:creationId xmlns:a16="http://schemas.microsoft.com/office/drawing/2014/main" id="{865FC035-855F-82FD-B60D-0206CDB30176}"/>
                </a:ext>
              </a:extLst>
            </p:cNvPr>
            <p:cNvSpPr/>
            <p:nvPr/>
          </p:nvSpPr>
          <p:spPr>
            <a:xfrm>
              <a:off x="4753591" y="4495381"/>
              <a:ext cx="2309470" cy="78032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DB264889-493D-50E8-BBA5-AE6C22013950}"/>
              </a:ext>
            </a:extLst>
          </p:cNvPr>
          <p:cNvGrpSpPr/>
          <p:nvPr/>
        </p:nvGrpSpPr>
        <p:grpSpPr>
          <a:xfrm>
            <a:off x="6240899" y="3975515"/>
            <a:ext cx="2618262" cy="1821323"/>
            <a:chOff x="4753590" y="4495381"/>
            <a:chExt cx="2309470" cy="2213893"/>
          </a:xfrm>
        </p:grpSpPr>
        <p:sp>
          <p:nvSpPr>
            <p:cNvPr id="35" name="TextBox 34">
              <a:extLst>
                <a:ext uri="{FF2B5EF4-FFF2-40B4-BE49-F238E27FC236}">
                  <a16:creationId xmlns:a16="http://schemas.microsoft.com/office/drawing/2014/main" id="{AFEB27F4-7E53-EBAE-657C-60869AE9B728}"/>
                </a:ext>
              </a:extLst>
            </p:cNvPr>
            <p:cNvSpPr txBox="1"/>
            <p:nvPr/>
          </p:nvSpPr>
          <p:spPr>
            <a:xfrm>
              <a:off x="4788316" y="4594283"/>
              <a:ext cx="2242842" cy="1982810"/>
            </a:xfrm>
            <a:prstGeom prst="rect">
              <a:avLst/>
            </a:prstGeom>
            <a:noFill/>
          </p:spPr>
          <p:txBody>
            <a:bodyPr wrap="square" rtlCol="0">
              <a:spAutoFit/>
            </a:bodyPr>
            <a:lstStyle/>
            <a:p>
              <a:pPr algn="ctr"/>
              <a:r>
                <a:rPr lang="en-US" sz="2000" b="1"/>
                <a:t>Funding allocated first to highest-scored applicant, proceeds in decreasing order of score </a:t>
              </a:r>
              <a:endParaRPr lang="en-US" sz="2000">
                <a:solidFill>
                  <a:schemeClr val="accent6">
                    <a:lumMod val="85000"/>
                    <a:lumOff val="15000"/>
                  </a:schemeClr>
                </a:solidFill>
              </a:endParaRPr>
            </a:p>
          </p:txBody>
        </p:sp>
        <p:sp>
          <p:nvSpPr>
            <p:cNvPr id="36" name="Rectangle 35">
              <a:extLst>
                <a:ext uri="{FF2B5EF4-FFF2-40B4-BE49-F238E27FC236}">
                  <a16:creationId xmlns:a16="http://schemas.microsoft.com/office/drawing/2014/main" id="{8B488FD7-4348-955A-02E4-966583270C7E}"/>
                </a:ext>
              </a:extLst>
            </p:cNvPr>
            <p:cNvSpPr/>
            <p:nvPr/>
          </p:nvSpPr>
          <p:spPr>
            <a:xfrm>
              <a:off x="4753590" y="4495381"/>
              <a:ext cx="2309470" cy="221389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48400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65DDD-E416-4CC6-B2A8-940540A6C2B9}"/>
              </a:ext>
            </a:extLst>
          </p:cNvPr>
          <p:cNvSpPr>
            <a:spLocks noGrp="1"/>
          </p:cNvSpPr>
          <p:nvPr>
            <p:ph type="title"/>
          </p:nvPr>
        </p:nvSpPr>
        <p:spPr/>
        <p:txBody>
          <a:bodyPr/>
          <a:lstStyle/>
          <a:p>
            <a:r>
              <a:rPr lang="en-US" dirty="0"/>
              <a:t>Application Overview</a:t>
            </a:r>
          </a:p>
        </p:txBody>
      </p:sp>
      <p:sp>
        <p:nvSpPr>
          <p:cNvPr id="3" name="Text Placeholder 2">
            <a:extLst>
              <a:ext uri="{FF2B5EF4-FFF2-40B4-BE49-F238E27FC236}">
                <a16:creationId xmlns:a16="http://schemas.microsoft.com/office/drawing/2014/main" id="{30C3A149-E264-4D98-AFDB-81F27BD0117B}"/>
              </a:ext>
            </a:extLst>
          </p:cNvPr>
          <p:cNvSpPr>
            <a:spLocks noGrp="1"/>
          </p:cNvSpPr>
          <p:nvPr>
            <p:ph type="body" sz="quarter" idx="13"/>
          </p:nvPr>
        </p:nvSpPr>
        <p:spPr>
          <a:xfrm>
            <a:off x="564163" y="1829861"/>
            <a:ext cx="11039258" cy="4217388"/>
          </a:xfrm>
        </p:spPr>
        <p:txBody>
          <a:bodyPr>
            <a:normAutofit/>
          </a:bodyPr>
          <a:lstStyle/>
          <a:p>
            <a:r>
              <a:rPr lang="en-US" dirty="0"/>
              <a:t>Entities considering applying for this grant will be provide information about their organization and their proposed project including but not limited to:</a:t>
            </a:r>
          </a:p>
          <a:p>
            <a:pPr marL="536555" lvl="1" indent="-342900">
              <a:lnSpc>
                <a:spcPct val="150000"/>
              </a:lnSpc>
              <a:buFont typeface="Wingdings" panose="05000000000000000000" pitchFamily="2" charset="2"/>
              <a:buChar char="§"/>
            </a:pPr>
            <a:r>
              <a:rPr lang="en-US" sz="1800" dirty="0"/>
              <a:t>Description of </a:t>
            </a:r>
            <a:r>
              <a:rPr lang="en-US" sz="1800" b="1" dirty="0">
                <a:solidFill>
                  <a:schemeClr val="tx1"/>
                </a:solidFill>
              </a:rPr>
              <a:t>on-going food insecurity or food access challenges </a:t>
            </a:r>
            <a:r>
              <a:rPr lang="en-US" sz="1800" dirty="0"/>
              <a:t>faced by all residents of AC and how the proposed project will </a:t>
            </a:r>
            <a:r>
              <a:rPr lang="en-US" sz="1800" b="1" dirty="0">
                <a:solidFill>
                  <a:schemeClr val="tx1"/>
                </a:solidFill>
              </a:rPr>
              <a:t>address these challenges</a:t>
            </a:r>
          </a:p>
          <a:p>
            <a:pPr marL="536555" lvl="1" indent="-342900">
              <a:lnSpc>
                <a:spcPct val="150000"/>
              </a:lnSpc>
              <a:buFont typeface="Wingdings" panose="05000000000000000000" pitchFamily="2" charset="2"/>
              <a:buChar char="§"/>
            </a:pPr>
            <a:r>
              <a:rPr lang="en-US" sz="1800" dirty="0"/>
              <a:t>Description of the organization’s </a:t>
            </a:r>
            <a:r>
              <a:rPr lang="en-US" sz="1800" b="1" dirty="0">
                <a:solidFill>
                  <a:schemeClr val="tx1"/>
                </a:solidFill>
              </a:rPr>
              <a:t>capacity</a:t>
            </a:r>
            <a:r>
              <a:rPr lang="en-US" sz="1800" dirty="0"/>
              <a:t> to undertake the proposed project. Applicants are encouraged to list any </a:t>
            </a:r>
            <a:r>
              <a:rPr lang="en-US" sz="1800" b="1" dirty="0">
                <a:solidFill>
                  <a:schemeClr val="tx1"/>
                </a:solidFill>
              </a:rPr>
              <a:t>partners or stakeholders </a:t>
            </a:r>
            <a:r>
              <a:rPr lang="en-US" sz="1800" dirty="0"/>
              <a:t>who will support them in achieving the proposed goals</a:t>
            </a:r>
          </a:p>
          <a:p>
            <a:pPr marL="536555" lvl="1" indent="-342900">
              <a:lnSpc>
                <a:spcPct val="150000"/>
              </a:lnSpc>
              <a:buFont typeface="Wingdings" panose="05000000000000000000" pitchFamily="2" charset="2"/>
              <a:buChar char="§"/>
            </a:pPr>
            <a:r>
              <a:rPr lang="en-US" sz="1800" dirty="0"/>
              <a:t>Details on how </a:t>
            </a:r>
            <a:r>
              <a:rPr lang="en-US" sz="1800" b="1" dirty="0">
                <a:solidFill>
                  <a:schemeClr val="tx1"/>
                </a:solidFill>
              </a:rPr>
              <a:t>community engagement efforts </a:t>
            </a:r>
            <a:r>
              <a:rPr lang="en-US" sz="1800" dirty="0"/>
              <a:t>will support the success of the proposed project</a:t>
            </a:r>
          </a:p>
          <a:p>
            <a:pPr marL="536555" lvl="1" indent="-342900">
              <a:lnSpc>
                <a:spcPct val="150000"/>
              </a:lnSpc>
              <a:buFont typeface="Wingdings" panose="05000000000000000000" pitchFamily="2" charset="2"/>
              <a:buChar char="§"/>
            </a:pPr>
            <a:r>
              <a:rPr lang="en-US" sz="1800" dirty="0"/>
              <a:t>A well thought through </a:t>
            </a:r>
            <a:r>
              <a:rPr lang="en-US" sz="1800" b="1" dirty="0">
                <a:solidFill>
                  <a:schemeClr val="tx1"/>
                </a:solidFill>
              </a:rPr>
              <a:t>budget and budget narrative </a:t>
            </a:r>
            <a:r>
              <a:rPr lang="en-US" sz="1800" dirty="0"/>
              <a:t>to support the proposed project</a:t>
            </a:r>
          </a:p>
          <a:p>
            <a:endParaRPr lang="en-US" dirty="0"/>
          </a:p>
          <a:p>
            <a:r>
              <a:rPr lang="en-US" dirty="0">
                <a:solidFill>
                  <a:srgbClr val="FF0000"/>
                </a:solidFill>
              </a:rPr>
              <a:t>Sample application for this grant program is now available on the product page.  </a:t>
            </a:r>
          </a:p>
        </p:txBody>
      </p:sp>
    </p:spTree>
    <p:extLst>
      <p:ext uri="{BB962C8B-B14F-4D97-AF65-F5344CB8AC3E}">
        <p14:creationId xmlns:p14="http://schemas.microsoft.com/office/powerpoint/2010/main" val="1505671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034B-6B3B-CB49-86B7-0A140A1C15FE}"/>
              </a:ext>
            </a:extLst>
          </p:cNvPr>
          <p:cNvSpPr>
            <a:spLocks noGrp="1"/>
          </p:cNvSpPr>
          <p:nvPr>
            <p:ph type="title"/>
          </p:nvPr>
        </p:nvSpPr>
        <p:spPr>
          <a:xfrm>
            <a:off x="576371" y="546346"/>
            <a:ext cx="11039258" cy="680198"/>
          </a:xfrm>
        </p:spPr>
        <p:txBody>
          <a:bodyPr/>
          <a:lstStyle/>
          <a:p>
            <a:r>
              <a:rPr lang="en-US"/>
              <a:t>Scoring Criteria</a:t>
            </a:r>
          </a:p>
        </p:txBody>
      </p:sp>
      <p:graphicFrame>
        <p:nvGraphicFramePr>
          <p:cNvPr id="3" name="Diagram 2">
            <a:extLst>
              <a:ext uri="{FF2B5EF4-FFF2-40B4-BE49-F238E27FC236}">
                <a16:creationId xmlns:a16="http://schemas.microsoft.com/office/drawing/2014/main" id="{D5A968BC-8B6C-43C0-810F-E5D93AE20ECE}"/>
              </a:ext>
            </a:extLst>
          </p:cNvPr>
          <p:cNvGraphicFramePr/>
          <p:nvPr>
            <p:extLst>
              <p:ext uri="{D42A27DB-BD31-4B8C-83A1-F6EECF244321}">
                <p14:modId xmlns:p14="http://schemas.microsoft.com/office/powerpoint/2010/main" val="3678212307"/>
              </p:ext>
            </p:extLst>
          </p:nvPr>
        </p:nvGraphicFramePr>
        <p:xfrm>
          <a:off x="397329" y="1377601"/>
          <a:ext cx="11397342" cy="4544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779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BE715F1-9273-4A99-9AA6-D5FD13F213B7}"/>
              </a:ext>
            </a:extLst>
          </p:cNvPr>
          <p:cNvPicPr>
            <a:picLocks noChangeAspect="1"/>
          </p:cNvPicPr>
          <p:nvPr/>
        </p:nvPicPr>
        <p:blipFill rotWithShape="1">
          <a:blip r:embed="rId2">
            <a:extLst>
              <a:ext uri="{28A0092B-C50C-407E-A947-70E740481C1C}">
                <a14:useLocalDpi xmlns:a14="http://schemas.microsoft.com/office/drawing/2010/main" val="0"/>
              </a:ext>
            </a:extLst>
          </a:blip>
          <a:srcRect l="1389" r="1389"/>
          <a:stretch/>
        </p:blipFill>
        <p:spPr>
          <a:xfrm>
            <a:off x="0" y="0"/>
            <a:ext cx="12192000" cy="6858000"/>
          </a:xfrm>
          <a:prstGeom prst="rect">
            <a:avLst/>
          </a:prstGeom>
        </p:spPr>
      </p:pic>
      <p:sp>
        <p:nvSpPr>
          <p:cNvPr id="38" name="Rectangle 37">
            <a:extLst>
              <a:ext uri="{FF2B5EF4-FFF2-40B4-BE49-F238E27FC236}">
                <a16:creationId xmlns:a16="http://schemas.microsoft.com/office/drawing/2014/main" id="{E2A4588B-637E-4E76-8746-75BBF6ABDC0C}"/>
              </a:ext>
            </a:extLst>
          </p:cNvPr>
          <p:cNvSpPr/>
          <p:nvPr/>
        </p:nvSpPr>
        <p:spPr>
          <a:xfrm>
            <a:off x="0" y="16782"/>
            <a:ext cx="12192000" cy="6858000"/>
          </a:xfrm>
          <a:prstGeom prst="rect">
            <a:avLst/>
          </a:prstGeom>
          <a:solidFill>
            <a:srgbClr val="00597C">
              <a:alpha val="80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04B3F0-5FDB-4035-8150-8DD46AABCBE0}"/>
              </a:ext>
            </a:extLst>
          </p:cNvPr>
          <p:cNvSpPr>
            <a:spLocks noGrp="1"/>
          </p:cNvSpPr>
          <p:nvPr>
            <p:ph type="title" idx="4294967295"/>
          </p:nvPr>
        </p:nvSpPr>
        <p:spPr>
          <a:xfrm>
            <a:off x="1666042" y="2969585"/>
            <a:ext cx="8859915" cy="1820494"/>
          </a:xfrm>
          <a:prstGeom prst="rect">
            <a:avLst/>
          </a:prstGeom>
        </p:spPr>
        <p:txBody>
          <a:bodyPr/>
          <a:lstStyle/>
          <a:p>
            <a:pPr algn="ctr"/>
            <a:r>
              <a:rPr lang="en-US" sz="4800" dirty="0">
                <a:solidFill>
                  <a:schemeClr val="bg1"/>
                </a:solidFill>
              </a:rPr>
              <a:t>Application Walk-through</a:t>
            </a:r>
          </a:p>
        </p:txBody>
      </p:sp>
      <p:pic>
        <p:nvPicPr>
          <p:cNvPr id="20" name="Picture 19">
            <a:extLst>
              <a:ext uri="{FF2B5EF4-FFF2-40B4-BE49-F238E27FC236}">
                <a16:creationId xmlns:a16="http://schemas.microsoft.com/office/drawing/2014/main" id="{8EF6E9FA-8FF4-47E8-A000-C7A41B5A1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4556" y="5949496"/>
            <a:ext cx="1378487" cy="925286"/>
          </a:xfrm>
          <a:prstGeom prst="rect">
            <a:avLst/>
          </a:prstGeom>
        </p:spPr>
      </p:pic>
    </p:spTree>
    <p:extLst>
      <p:ext uri="{BB962C8B-B14F-4D97-AF65-F5344CB8AC3E}">
        <p14:creationId xmlns:p14="http://schemas.microsoft.com/office/powerpoint/2010/main" val="1969791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FC209C-D99F-4438-B74D-C1FA2E7544E5}"/>
              </a:ext>
            </a:extLst>
          </p:cNvPr>
          <p:cNvSpPr>
            <a:spLocks noGrp="1"/>
          </p:cNvSpPr>
          <p:nvPr>
            <p:ph type="body" sz="quarter" idx="10"/>
          </p:nvPr>
        </p:nvSpPr>
        <p:spPr/>
        <p:txBody>
          <a:bodyPr/>
          <a:lstStyle/>
          <a:p>
            <a:r>
              <a:rPr lang="en-US"/>
              <a:t>Sample Application</a:t>
            </a:r>
          </a:p>
        </p:txBody>
      </p:sp>
      <p:sp>
        <p:nvSpPr>
          <p:cNvPr id="9" name="TextBox 8">
            <a:extLst>
              <a:ext uri="{FF2B5EF4-FFF2-40B4-BE49-F238E27FC236}">
                <a16:creationId xmlns:a16="http://schemas.microsoft.com/office/drawing/2014/main" id="{6B10CDA6-988E-4CB4-BD82-BA89231D936A}"/>
              </a:ext>
            </a:extLst>
          </p:cNvPr>
          <p:cNvSpPr txBox="1"/>
          <p:nvPr/>
        </p:nvSpPr>
        <p:spPr>
          <a:xfrm>
            <a:off x="540886" y="2356545"/>
            <a:ext cx="5354903" cy="646331"/>
          </a:xfrm>
          <a:prstGeom prst="rect">
            <a:avLst/>
          </a:prstGeom>
          <a:noFill/>
        </p:spPr>
        <p:txBody>
          <a:bodyPr wrap="square" lIns="91440" tIns="45720" rIns="91440" bIns="45720" rtlCol="0" anchor="t">
            <a:spAutoFit/>
          </a:bodyPr>
          <a:lstStyle>
            <a:defPPr>
              <a:defRPr lang="en-US"/>
            </a:defPPr>
            <a:lvl1pPr>
              <a:defRPr>
                <a:solidFill>
                  <a:srgbClr val="000000"/>
                </a:solidFill>
                <a:latin typeface="Calibri" panose="020F0502020204030204" pitchFamily="34" charset="0"/>
                <a:cs typeface="Calibri" panose="020F0502020204030204" pitchFamily="34" charset="0"/>
              </a:defRPr>
            </a:lvl1pPr>
          </a:lstStyle>
          <a:p>
            <a:r>
              <a:rPr lang="en-US"/>
              <a:t>Before beginning the application read through the information provided on the welcome page.</a:t>
            </a:r>
          </a:p>
        </p:txBody>
      </p:sp>
      <p:sp>
        <p:nvSpPr>
          <p:cNvPr id="11" name="TextBox 10">
            <a:extLst>
              <a:ext uri="{FF2B5EF4-FFF2-40B4-BE49-F238E27FC236}">
                <a16:creationId xmlns:a16="http://schemas.microsoft.com/office/drawing/2014/main" id="{1D2F32B2-3D0C-4D76-9375-ADE12BE1FACF}"/>
              </a:ext>
            </a:extLst>
          </p:cNvPr>
          <p:cNvSpPr txBox="1"/>
          <p:nvPr/>
        </p:nvSpPr>
        <p:spPr>
          <a:xfrm>
            <a:off x="445006" y="1015815"/>
            <a:ext cx="3113259" cy="369332"/>
          </a:xfrm>
          <a:prstGeom prst="rect">
            <a:avLst/>
          </a:prstGeom>
          <a:noFill/>
        </p:spPr>
        <p:txBody>
          <a:bodyPr wrap="square" lIns="91440" tIns="45720" rIns="91440" bIns="45720" rtlCol="0" anchor="t">
            <a:spAutoFit/>
          </a:bodyPr>
          <a:lstStyle/>
          <a:p>
            <a:pPr>
              <a:defRPr/>
            </a:pPr>
            <a:r>
              <a:rPr lang="en-US" b="1">
                <a:solidFill>
                  <a:srgbClr val="000000"/>
                </a:solidFill>
                <a:latin typeface="Calibri" panose="020F0502020204030204" pitchFamily="34" charset="0"/>
                <a:cs typeface="Calibri" panose="020F0502020204030204" pitchFamily="34" charset="0"/>
              </a:rPr>
              <a:t>Welcome</a:t>
            </a:r>
            <a:endParaRPr lang="en-US"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5D6CB4CE-773B-470F-BBFF-7C1C76AC5D6D}"/>
              </a:ext>
            </a:extLst>
          </p:cNvPr>
          <p:cNvSpPr/>
          <p:nvPr/>
        </p:nvSpPr>
        <p:spPr>
          <a:xfrm>
            <a:off x="1" y="5138058"/>
            <a:ext cx="12192000" cy="184124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3" name="TextBox 12">
            <a:extLst>
              <a:ext uri="{FF2B5EF4-FFF2-40B4-BE49-F238E27FC236}">
                <a16:creationId xmlns:a16="http://schemas.microsoft.com/office/drawing/2014/main" id="{F68C5A0A-F501-4F5C-872E-5C3B569D84C0}"/>
              </a:ext>
            </a:extLst>
          </p:cNvPr>
          <p:cNvSpPr txBox="1"/>
          <p:nvPr/>
        </p:nvSpPr>
        <p:spPr>
          <a:xfrm>
            <a:off x="540886" y="3144924"/>
            <a:ext cx="4005463" cy="646331"/>
          </a:xfrm>
          <a:prstGeom prst="rect">
            <a:avLst/>
          </a:prstGeom>
          <a:noFill/>
        </p:spPr>
        <p:txBody>
          <a:bodyPr wrap="square" lIns="91440" tIns="45720" rIns="91440" bIns="45720" rtlCol="0" anchor="t">
            <a:spAutoFit/>
          </a:bodyPr>
          <a:lstStyle>
            <a:defPPr>
              <a:defRPr lang="en-US"/>
            </a:defPPr>
            <a:lvl1pPr>
              <a:defRPr>
                <a:solidFill>
                  <a:srgbClr val="000000"/>
                </a:solidFill>
                <a:latin typeface="Calibri" panose="020F0502020204030204" pitchFamily="34" charset="0"/>
                <a:cs typeface="Calibri" panose="020F0502020204030204" pitchFamily="34" charset="0"/>
              </a:defRPr>
            </a:lvl1pPr>
          </a:lstStyle>
          <a:p>
            <a:r>
              <a:rPr lang="en-US" b="1" dirty="0"/>
              <a:t>Once ready click “Next” to begin the application </a:t>
            </a:r>
          </a:p>
        </p:txBody>
      </p:sp>
      <p:sp>
        <p:nvSpPr>
          <p:cNvPr id="28" name="Oval 27">
            <a:extLst>
              <a:ext uri="{FF2B5EF4-FFF2-40B4-BE49-F238E27FC236}">
                <a16:creationId xmlns:a16="http://schemas.microsoft.com/office/drawing/2014/main" id="{9D7E215D-9CE5-4492-BE34-9AF948573F08}"/>
              </a:ext>
            </a:extLst>
          </p:cNvPr>
          <p:cNvSpPr/>
          <p:nvPr/>
        </p:nvSpPr>
        <p:spPr>
          <a:xfrm>
            <a:off x="243840" y="5347302"/>
            <a:ext cx="1188720" cy="118872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pic>
        <p:nvPicPr>
          <p:cNvPr id="27" name="Graphic 26" descr="Download with solid fill">
            <a:extLst>
              <a:ext uri="{FF2B5EF4-FFF2-40B4-BE49-F238E27FC236}">
                <a16:creationId xmlns:a16="http://schemas.microsoft.com/office/drawing/2014/main" id="{DC4427B1-FECB-40F3-990D-F473DF553C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5445239"/>
            <a:ext cx="914400" cy="914400"/>
          </a:xfrm>
          <a:prstGeom prst="rect">
            <a:avLst/>
          </a:prstGeom>
        </p:spPr>
      </p:pic>
      <p:sp>
        <p:nvSpPr>
          <p:cNvPr id="29" name="TextBox 28">
            <a:extLst>
              <a:ext uri="{FF2B5EF4-FFF2-40B4-BE49-F238E27FC236}">
                <a16:creationId xmlns:a16="http://schemas.microsoft.com/office/drawing/2014/main" id="{3E40A664-D437-4383-AF2C-34D297AC2C23}"/>
              </a:ext>
            </a:extLst>
          </p:cNvPr>
          <p:cNvSpPr txBox="1"/>
          <p:nvPr/>
        </p:nvSpPr>
        <p:spPr>
          <a:xfrm>
            <a:off x="1569720" y="5357135"/>
            <a:ext cx="5310051" cy="1169551"/>
          </a:xfrm>
          <a:prstGeom prst="rect">
            <a:avLst/>
          </a:prstGeom>
          <a:noFill/>
        </p:spPr>
        <p:txBody>
          <a:bodyPr wrap="square" rtlCol="0">
            <a:spAutoFit/>
          </a:bodyPr>
          <a:lstStyle/>
          <a:p>
            <a:r>
              <a:rPr lang="en-US" sz="2400" dirty="0">
                <a:solidFill>
                  <a:schemeClr val="bg1"/>
                </a:solidFill>
                <a:latin typeface="Franklin Gothic Demi Cond" panose="020B0706030402020204" pitchFamily="34" charset="0"/>
              </a:rPr>
              <a:t>IMPORTANT TIP:</a:t>
            </a:r>
          </a:p>
          <a:p>
            <a:pPr>
              <a:spcBef>
                <a:spcPts val="1200"/>
              </a:spcBef>
            </a:pPr>
            <a:r>
              <a:rPr lang="en-US" dirty="0">
                <a:solidFill>
                  <a:schemeClr val="bg1"/>
                </a:solidFill>
                <a:latin typeface="Franklin Gothic Demi Cond" panose="020B0706030402020204" pitchFamily="34" charset="0"/>
              </a:rPr>
              <a:t>Click “Save” in the beginning to create a  reusable link that will save your progress as you complete the application.</a:t>
            </a:r>
          </a:p>
        </p:txBody>
      </p:sp>
      <p:cxnSp>
        <p:nvCxnSpPr>
          <p:cNvPr id="31" name="Straight Connector 30">
            <a:extLst>
              <a:ext uri="{FF2B5EF4-FFF2-40B4-BE49-F238E27FC236}">
                <a16:creationId xmlns:a16="http://schemas.microsoft.com/office/drawing/2014/main" id="{8E5BAB8C-5597-4922-8325-7E41771AFDC8}"/>
              </a:ext>
            </a:extLst>
          </p:cNvPr>
          <p:cNvCxnSpPr>
            <a:cxnSpLocks/>
          </p:cNvCxnSpPr>
          <p:nvPr/>
        </p:nvCxnSpPr>
        <p:spPr>
          <a:xfrm>
            <a:off x="1646179" y="5824706"/>
            <a:ext cx="192024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0" name="Connector: Elbow 19">
            <a:extLst>
              <a:ext uri="{FF2B5EF4-FFF2-40B4-BE49-F238E27FC236}">
                <a16:creationId xmlns:a16="http://schemas.microsoft.com/office/drawing/2014/main" id="{67294B38-4943-4CD0-9357-EA5FF5640C67}"/>
              </a:ext>
            </a:extLst>
          </p:cNvPr>
          <p:cNvCxnSpPr>
            <a:cxnSpLocks/>
          </p:cNvCxnSpPr>
          <p:nvPr/>
        </p:nvCxnSpPr>
        <p:spPr>
          <a:xfrm>
            <a:off x="4302493" y="3320716"/>
            <a:ext cx="3610745" cy="3215306"/>
          </a:xfrm>
          <a:prstGeom prst="bentConnector3">
            <a:avLst>
              <a:gd name="adj1" fmla="val 74525"/>
            </a:avLst>
          </a:prstGeom>
          <a:ln>
            <a:tailEnd type="triangle"/>
          </a:ln>
        </p:spPr>
        <p:style>
          <a:lnRef idx="2">
            <a:schemeClr val="accent2"/>
          </a:lnRef>
          <a:fillRef idx="0">
            <a:schemeClr val="accent2"/>
          </a:fillRef>
          <a:effectRef idx="1">
            <a:schemeClr val="accent2"/>
          </a:effectRef>
          <a:fontRef idx="minor">
            <a:schemeClr val="tx1"/>
          </a:fontRef>
        </p:style>
      </p:cxnSp>
      <p:pic>
        <p:nvPicPr>
          <p:cNvPr id="4" name="Picture 3">
            <a:extLst>
              <a:ext uri="{FF2B5EF4-FFF2-40B4-BE49-F238E27FC236}">
                <a16:creationId xmlns:a16="http://schemas.microsoft.com/office/drawing/2014/main" id="{7176B4A2-CA78-477B-A483-475C9B7843C8}"/>
              </a:ext>
            </a:extLst>
          </p:cNvPr>
          <p:cNvPicPr>
            <a:picLocks noChangeAspect="1"/>
          </p:cNvPicPr>
          <p:nvPr/>
        </p:nvPicPr>
        <p:blipFill>
          <a:blip r:embed="rId4"/>
          <a:stretch>
            <a:fillRect/>
          </a:stretch>
        </p:blipFill>
        <p:spPr>
          <a:xfrm>
            <a:off x="8050398" y="1039526"/>
            <a:ext cx="4079037" cy="5770344"/>
          </a:xfrm>
          <a:prstGeom prst="rect">
            <a:avLst/>
          </a:prstGeom>
          <a:ln>
            <a:solidFill>
              <a:schemeClr val="tx1"/>
            </a:solidFill>
          </a:ln>
        </p:spPr>
      </p:pic>
      <p:sp>
        <p:nvSpPr>
          <p:cNvPr id="32" name="Rectangle 31">
            <a:extLst>
              <a:ext uri="{FF2B5EF4-FFF2-40B4-BE49-F238E27FC236}">
                <a16:creationId xmlns:a16="http://schemas.microsoft.com/office/drawing/2014/main" id="{7C7B853C-15EA-4A82-8E0C-A29F596213CD}"/>
              </a:ext>
            </a:extLst>
          </p:cNvPr>
          <p:cNvSpPr/>
          <p:nvPr/>
        </p:nvSpPr>
        <p:spPr>
          <a:xfrm>
            <a:off x="8074795" y="6378740"/>
            <a:ext cx="539815" cy="27953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Tree>
    <p:extLst>
      <p:ext uri="{BB962C8B-B14F-4D97-AF65-F5344CB8AC3E}">
        <p14:creationId xmlns:p14="http://schemas.microsoft.com/office/powerpoint/2010/main" val="1997765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BE715F1-9273-4A99-9AA6-D5FD13F213B7}"/>
              </a:ext>
            </a:extLst>
          </p:cNvPr>
          <p:cNvPicPr>
            <a:picLocks noChangeAspect="1"/>
          </p:cNvPicPr>
          <p:nvPr/>
        </p:nvPicPr>
        <p:blipFill rotWithShape="1">
          <a:blip r:embed="rId2">
            <a:extLst>
              <a:ext uri="{28A0092B-C50C-407E-A947-70E740481C1C}">
                <a14:useLocalDpi xmlns:a14="http://schemas.microsoft.com/office/drawing/2010/main" val="0"/>
              </a:ext>
            </a:extLst>
          </a:blip>
          <a:srcRect l="1389" r="1389"/>
          <a:stretch/>
        </p:blipFill>
        <p:spPr>
          <a:xfrm>
            <a:off x="0" y="0"/>
            <a:ext cx="12192000" cy="6858000"/>
          </a:xfrm>
          <a:prstGeom prst="rect">
            <a:avLst/>
          </a:prstGeom>
        </p:spPr>
      </p:pic>
      <p:sp>
        <p:nvSpPr>
          <p:cNvPr id="38" name="Rectangle 37">
            <a:extLst>
              <a:ext uri="{FF2B5EF4-FFF2-40B4-BE49-F238E27FC236}">
                <a16:creationId xmlns:a16="http://schemas.microsoft.com/office/drawing/2014/main" id="{E2A4588B-637E-4E76-8746-75BBF6ABDC0C}"/>
              </a:ext>
            </a:extLst>
          </p:cNvPr>
          <p:cNvSpPr/>
          <p:nvPr/>
        </p:nvSpPr>
        <p:spPr>
          <a:xfrm>
            <a:off x="-30822" y="20548"/>
            <a:ext cx="12192000" cy="6858000"/>
          </a:xfrm>
          <a:prstGeom prst="rect">
            <a:avLst/>
          </a:prstGeom>
          <a:solidFill>
            <a:srgbClr val="00597C">
              <a:alpha val="80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04B3F0-5FDB-4035-8150-8DD46AABCBE0}"/>
              </a:ext>
            </a:extLst>
          </p:cNvPr>
          <p:cNvSpPr>
            <a:spLocks noGrp="1"/>
          </p:cNvSpPr>
          <p:nvPr>
            <p:ph type="title" idx="4294967295"/>
          </p:nvPr>
        </p:nvSpPr>
        <p:spPr>
          <a:xfrm>
            <a:off x="526915" y="311783"/>
            <a:ext cx="10515600" cy="738664"/>
          </a:xfrm>
          <a:prstGeom prst="rect">
            <a:avLst/>
          </a:prstGeom>
        </p:spPr>
        <p:txBody>
          <a:bodyPr/>
          <a:lstStyle/>
          <a:p>
            <a:r>
              <a:rPr lang="en-US" sz="4800">
                <a:solidFill>
                  <a:schemeClr val="bg1"/>
                </a:solidFill>
              </a:rPr>
              <a:t>AGENDA </a:t>
            </a:r>
          </a:p>
        </p:txBody>
      </p:sp>
      <p:pic>
        <p:nvPicPr>
          <p:cNvPr id="20" name="Picture 19">
            <a:extLst>
              <a:ext uri="{FF2B5EF4-FFF2-40B4-BE49-F238E27FC236}">
                <a16:creationId xmlns:a16="http://schemas.microsoft.com/office/drawing/2014/main" id="{8EF6E9FA-8FF4-47E8-A000-C7A41B5A1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4556" y="5949496"/>
            <a:ext cx="1378487" cy="925286"/>
          </a:xfrm>
          <a:prstGeom prst="rect">
            <a:avLst/>
          </a:prstGeom>
        </p:spPr>
      </p:pic>
      <p:sp>
        <p:nvSpPr>
          <p:cNvPr id="21" name="TextBox 20">
            <a:extLst>
              <a:ext uri="{FF2B5EF4-FFF2-40B4-BE49-F238E27FC236}">
                <a16:creationId xmlns:a16="http://schemas.microsoft.com/office/drawing/2014/main" id="{499543C6-C25A-9A48-BC7D-D579F85D69E2}"/>
              </a:ext>
            </a:extLst>
          </p:cNvPr>
          <p:cNvSpPr txBox="1"/>
          <p:nvPr/>
        </p:nvSpPr>
        <p:spPr>
          <a:xfrm>
            <a:off x="2511560" y="1876952"/>
            <a:ext cx="6642381" cy="461665"/>
          </a:xfrm>
          <a:prstGeom prst="rect">
            <a:avLst/>
          </a:prstGeom>
          <a:noFill/>
        </p:spPr>
        <p:txBody>
          <a:bodyPr wrap="square" rtlCol="0">
            <a:spAutoFit/>
          </a:bodyPr>
          <a:lstStyle/>
          <a:p>
            <a:r>
              <a:rPr lang="en-US" sz="2400" dirty="0">
                <a:solidFill>
                  <a:schemeClr val="bg2"/>
                </a:solidFill>
              </a:rPr>
              <a:t>Welcome &amp; Introductions</a:t>
            </a:r>
          </a:p>
        </p:txBody>
      </p:sp>
      <p:sp>
        <p:nvSpPr>
          <p:cNvPr id="22" name="TextBox 21">
            <a:extLst>
              <a:ext uri="{FF2B5EF4-FFF2-40B4-BE49-F238E27FC236}">
                <a16:creationId xmlns:a16="http://schemas.microsoft.com/office/drawing/2014/main" id="{F0704BFB-877F-9C4E-B39E-1F490E7C188E}"/>
              </a:ext>
            </a:extLst>
          </p:cNvPr>
          <p:cNvSpPr txBox="1"/>
          <p:nvPr/>
        </p:nvSpPr>
        <p:spPr>
          <a:xfrm>
            <a:off x="2511561" y="2825958"/>
            <a:ext cx="7580706" cy="461665"/>
          </a:xfrm>
          <a:prstGeom prst="rect">
            <a:avLst/>
          </a:prstGeom>
          <a:noFill/>
        </p:spPr>
        <p:txBody>
          <a:bodyPr wrap="square" rtlCol="0">
            <a:spAutoFit/>
          </a:bodyPr>
          <a:lstStyle/>
          <a:p>
            <a:r>
              <a:rPr lang="en-US" sz="2400" dirty="0">
                <a:solidFill>
                  <a:schemeClr val="bg2"/>
                </a:solidFill>
              </a:rPr>
              <a:t>Program Overview – Atlantic City Food Security Grants</a:t>
            </a:r>
          </a:p>
        </p:txBody>
      </p:sp>
      <p:sp>
        <p:nvSpPr>
          <p:cNvPr id="23" name="TextBox 22">
            <a:extLst>
              <a:ext uri="{FF2B5EF4-FFF2-40B4-BE49-F238E27FC236}">
                <a16:creationId xmlns:a16="http://schemas.microsoft.com/office/drawing/2014/main" id="{EEBB9DE4-D147-AD4F-B29C-8400B48B508E}"/>
              </a:ext>
            </a:extLst>
          </p:cNvPr>
          <p:cNvSpPr txBox="1"/>
          <p:nvPr/>
        </p:nvSpPr>
        <p:spPr>
          <a:xfrm>
            <a:off x="2511562" y="3774964"/>
            <a:ext cx="8810558" cy="461665"/>
          </a:xfrm>
          <a:prstGeom prst="rect">
            <a:avLst/>
          </a:prstGeom>
          <a:noFill/>
        </p:spPr>
        <p:txBody>
          <a:bodyPr wrap="square" rtlCol="0">
            <a:spAutoFit/>
          </a:bodyPr>
          <a:lstStyle>
            <a:defPPr>
              <a:defRPr lang="en-US"/>
            </a:defPPr>
            <a:lvl1pPr>
              <a:defRPr sz="1400">
                <a:solidFill>
                  <a:schemeClr val="bg1">
                    <a:alpha val="34000"/>
                  </a:schemeClr>
                </a:solidFill>
              </a:defRPr>
            </a:lvl1pPr>
          </a:lstStyle>
          <a:p>
            <a:r>
              <a:rPr lang="en-US" sz="2400" dirty="0">
                <a:solidFill>
                  <a:schemeClr val="bg2"/>
                </a:solidFill>
              </a:rPr>
              <a:t>Application Walk-through</a:t>
            </a:r>
          </a:p>
        </p:txBody>
      </p:sp>
      <p:sp>
        <p:nvSpPr>
          <p:cNvPr id="24" name="TextBox 23">
            <a:extLst>
              <a:ext uri="{FF2B5EF4-FFF2-40B4-BE49-F238E27FC236}">
                <a16:creationId xmlns:a16="http://schemas.microsoft.com/office/drawing/2014/main" id="{55E618E1-6D83-6644-B420-36C7F87A0970}"/>
              </a:ext>
            </a:extLst>
          </p:cNvPr>
          <p:cNvSpPr txBox="1"/>
          <p:nvPr/>
        </p:nvSpPr>
        <p:spPr>
          <a:xfrm>
            <a:off x="2511562" y="4723970"/>
            <a:ext cx="8923574" cy="461665"/>
          </a:xfrm>
          <a:prstGeom prst="rect">
            <a:avLst/>
          </a:prstGeom>
          <a:noFill/>
        </p:spPr>
        <p:txBody>
          <a:bodyPr wrap="square" rtlCol="0">
            <a:spAutoFit/>
          </a:bodyPr>
          <a:lstStyle/>
          <a:p>
            <a:r>
              <a:rPr lang="en-US" sz="2400" dirty="0">
                <a:solidFill>
                  <a:schemeClr val="bg2"/>
                </a:solidFill>
              </a:rPr>
              <a:t>Q&amp;A</a:t>
            </a:r>
          </a:p>
        </p:txBody>
      </p:sp>
      <p:sp>
        <p:nvSpPr>
          <p:cNvPr id="26" name="TextBox 25">
            <a:extLst>
              <a:ext uri="{FF2B5EF4-FFF2-40B4-BE49-F238E27FC236}">
                <a16:creationId xmlns:a16="http://schemas.microsoft.com/office/drawing/2014/main" id="{57606445-E637-944F-8CD0-93C805169492}"/>
              </a:ext>
            </a:extLst>
          </p:cNvPr>
          <p:cNvSpPr txBox="1"/>
          <p:nvPr/>
        </p:nvSpPr>
        <p:spPr>
          <a:xfrm>
            <a:off x="1909682" y="1590703"/>
            <a:ext cx="524056" cy="923330"/>
          </a:xfrm>
          <a:prstGeom prst="rect">
            <a:avLst/>
          </a:prstGeom>
          <a:noFill/>
        </p:spPr>
        <p:txBody>
          <a:bodyPr wrap="square" rtlCol="0">
            <a:spAutoFit/>
          </a:bodyPr>
          <a:lstStyle/>
          <a:p>
            <a:r>
              <a:rPr lang="en-US" sz="5400">
                <a:solidFill>
                  <a:schemeClr val="bg2"/>
                </a:solidFill>
              </a:rPr>
              <a:t>1</a:t>
            </a:r>
          </a:p>
        </p:txBody>
      </p:sp>
      <p:sp>
        <p:nvSpPr>
          <p:cNvPr id="27" name="TextBox 26">
            <a:extLst>
              <a:ext uri="{FF2B5EF4-FFF2-40B4-BE49-F238E27FC236}">
                <a16:creationId xmlns:a16="http://schemas.microsoft.com/office/drawing/2014/main" id="{D4CA0A07-3CC3-9943-A9A1-C1DA6EFC85EB}"/>
              </a:ext>
            </a:extLst>
          </p:cNvPr>
          <p:cNvSpPr txBox="1"/>
          <p:nvPr/>
        </p:nvSpPr>
        <p:spPr>
          <a:xfrm>
            <a:off x="1909682" y="2549337"/>
            <a:ext cx="524056" cy="923330"/>
          </a:xfrm>
          <a:prstGeom prst="rect">
            <a:avLst/>
          </a:prstGeom>
          <a:noFill/>
        </p:spPr>
        <p:txBody>
          <a:bodyPr wrap="square" rtlCol="0">
            <a:spAutoFit/>
          </a:bodyPr>
          <a:lstStyle/>
          <a:p>
            <a:r>
              <a:rPr lang="en-US" sz="5400">
                <a:solidFill>
                  <a:schemeClr val="bg2"/>
                </a:solidFill>
              </a:rPr>
              <a:t>2</a:t>
            </a:r>
          </a:p>
        </p:txBody>
      </p:sp>
      <p:sp>
        <p:nvSpPr>
          <p:cNvPr id="28" name="TextBox 27">
            <a:extLst>
              <a:ext uri="{FF2B5EF4-FFF2-40B4-BE49-F238E27FC236}">
                <a16:creationId xmlns:a16="http://schemas.microsoft.com/office/drawing/2014/main" id="{41F9E6C6-BA02-0E41-B2D1-A20D9C14156B}"/>
              </a:ext>
            </a:extLst>
          </p:cNvPr>
          <p:cNvSpPr txBox="1"/>
          <p:nvPr/>
        </p:nvSpPr>
        <p:spPr>
          <a:xfrm>
            <a:off x="1909682" y="3507972"/>
            <a:ext cx="524056" cy="923330"/>
          </a:xfrm>
          <a:prstGeom prst="rect">
            <a:avLst/>
          </a:prstGeom>
          <a:noFill/>
        </p:spPr>
        <p:txBody>
          <a:bodyPr wrap="square" rtlCol="0">
            <a:spAutoFit/>
          </a:bodyPr>
          <a:lstStyle/>
          <a:p>
            <a:r>
              <a:rPr lang="en-US" sz="5400">
                <a:solidFill>
                  <a:schemeClr val="bg2"/>
                </a:solidFill>
              </a:rPr>
              <a:t>3</a:t>
            </a:r>
          </a:p>
        </p:txBody>
      </p:sp>
      <p:sp>
        <p:nvSpPr>
          <p:cNvPr id="29" name="TextBox 28">
            <a:extLst>
              <a:ext uri="{FF2B5EF4-FFF2-40B4-BE49-F238E27FC236}">
                <a16:creationId xmlns:a16="http://schemas.microsoft.com/office/drawing/2014/main" id="{A383BED6-6D25-A74E-AA87-F438BCF536C8}"/>
              </a:ext>
            </a:extLst>
          </p:cNvPr>
          <p:cNvSpPr txBox="1"/>
          <p:nvPr/>
        </p:nvSpPr>
        <p:spPr>
          <a:xfrm>
            <a:off x="1909682" y="4466607"/>
            <a:ext cx="524056" cy="923330"/>
          </a:xfrm>
          <a:prstGeom prst="rect">
            <a:avLst/>
          </a:prstGeom>
          <a:noFill/>
        </p:spPr>
        <p:txBody>
          <a:bodyPr wrap="square" rtlCol="0">
            <a:spAutoFit/>
          </a:bodyPr>
          <a:lstStyle/>
          <a:p>
            <a:r>
              <a:rPr lang="en-US" sz="5400">
                <a:solidFill>
                  <a:schemeClr val="bg2"/>
                </a:solidFill>
              </a:rPr>
              <a:t>4</a:t>
            </a:r>
          </a:p>
        </p:txBody>
      </p:sp>
      <p:sp>
        <p:nvSpPr>
          <p:cNvPr id="35" name="TextBox 34">
            <a:extLst>
              <a:ext uri="{FF2B5EF4-FFF2-40B4-BE49-F238E27FC236}">
                <a16:creationId xmlns:a16="http://schemas.microsoft.com/office/drawing/2014/main" id="{25AF330C-54D1-E54E-8F86-0F2D6082094C}"/>
              </a:ext>
            </a:extLst>
          </p:cNvPr>
          <p:cNvSpPr txBox="1"/>
          <p:nvPr/>
        </p:nvSpPr>
        <p:spPr>
          <a:xfrm>
            <a:off x="1909682" y="5425241"/>
            <a:ext cx="524056" cy="923330"/>
          </a:xfrm>
          <a:prstGeom prst="rect">
            <a:avLst/>
          </a:prstGeom>
          <a:noFill/>
        </p:spPr>
        <p:txBody>
          <a:bodyPr wrap="square" rtlCol="0">
            <a:spAutoFit/>
          </a:bodyPr>
          <a:lstStyle/>
          <a:p>
            <a:endParaRPr lang="en-US" sz="5400" dirty="0">
              <a:solidFill>
                <a:schemeClr val="bg2"/>
              </a:solidFill>
            </a:endParaRPr>
          </a:p>
        </p:txBody>
      </p:sp>
      <p:cxnSp>
        <p:nvCxnSpPr>
          <p:cNvPr id="36" name="Straight Connector 35">
            <a:extLst>
              <a:ext uri="{FF2B5EF4-FFF2-40B4-BE49-F238E27FC236}">
                <a16:creationId xmlns:a16="http://schemas.microsoft.com/office/drawing/2014/main" id="{7133C507-D306-7A4D-9BFE-69D1A85B34A1}"/>
              </a:ext>
            </a:extLst>
          </p:cNvPr>
          <p:cNvCxnSpPr/>
          <p:nvPr/>
        </p:nvCxnSpPr>
        <p:spPr>
          <a:xfrm>
            <a:off x="2474738" y="1769250"/>
            <a:ext cx="0" cy="60254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800B5C3-A76B-2A45-A3D5-A76758C9554E}"/>
              </a:ext>
            </a:extLst>
          </p:cNvPr>
          <p:cNvCxnSpPr/>
          <p:nvPr/>
        </p:nvCxnSpPr>
        <p:spPr>
          <a:xfrm>
            <a:off x="2474738" y="2707530"/>
            <a:ext cx="0" cy="60254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A1FDAC4-743A-A547-A29F-4FD5C01746F4}"/>
              </a:ext>
            </a:extLst>
          </p:cNvPr>
          <p:cNvCxnSpPr/>
          <p:nvPr/>
        </p:nvCxnSpPr>
        <p:spPr>
          <a:xfrm>
            <a:off x="2474738" y="3645810"/>
            <a:ext cx="0" cy="60254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92AA9F5-3E2C-A045-9333-7D14E398FE7B}"/>
              </a:ext>
            </a:extLst>
          </p:cNvPr>
          <p:cNvCxnSpPr/>
          <p:nvPr/>
        </p:nvCxnSpPr>
        <p:spPr>
          <a:xfrm>
            <a:off x="2474738" y="4584090"/>
            <a:ext cx="0" cy="60254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368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122153-A8CF-47FB-84EE-8A41F5F90E0A}"/>
              </a:ext>
            </a:extLst>
          </p:cNvPr>
          <p:cNvSpPr>
            <a:spLocks noGrp="1"/>
          </p:cNvSpPr>
          <p:nvPr>
            <p:ph type="body" sz="quarter" idx="10"/>
          </p:nvPr>
        </p:nvSpPr>
        <p:spPr/>
        <p:txBody>
          <a:bodyPr/>
          <a:lstStyle/>
          <a:p>
            <a:r>
              <a:rPr lang="en-US" dirty="0"/>
              <a:t>Language Access</a:t>
            </a:r>
          </a:p>
        </p:txBody>
      </p:sp>
      <p:sp>
        <p:nvSpPr>
          <p:cNvPr id="5" name="TextBox 4">
            <a:extLst>
              <a:ext uri="{FF2B5EF4-FFF2-40B4-BE49-F238E27FC236}">
                <a16:creationId xmlns:a16="http://schemas.microsoft.com/office/drawing/2014/main" id="{D8787A63-AF59-474C-A8E5-65FA9146627C}"/>
              </a:ext>
            </a:extLst>
          </p:cNvPr>
          <p:cNvSpPr txBox="1"/>
          <p:nvPr/>
        </p:nvSpPr>
        <p:spPr>
          <a:xfrm>
            <a:off x="482896" y="1054075"/>
            <a:ext cx="4807562" cy="3016210"/>
          </a:xfrm>
          <a:prstGeom prst="rect">
            <a:avLst/>
          </a:prstGeom>
          <a:noFill/>
        </p:spPr>
        <p:txBody>
          <a:bodyPr wrap="square" rtlCol="0">
            <a:spAutoFit/>
          </a:bodyPr>
          <a:lstStyle/>
          <a:p>
            <a:r>
              <a:rPr lang="en-US" sz="1600" b="1" dirty="0"/>
              <a:t>Provide a “Yes/No” response to indicate whether English is your primary language or select “Prefer Not to Answer”.</a:t>
            </a:r>
          </a:p>
          <a:p>
            <a:endParaRPr lang="en-US" sz="1600" b="1" dirty="0"/>
          </a:p>
          <a:p>
            <a:endParaRPr lang="en-US" sz="1600" b="1" dirty="0"/>
          </a:p>
          <a:p>
            <a:endParaRPr lang="en-US" sz="1600" b="1" dirty="0"/>
          </a:p>
          <a:p>
            <a:endParaRPr lang="en-US" sz="1600" b="1" dirty="0"/>
          </a:p>
          <a:p>
            <a:endParaRPr lang="en-US" sz="1600" b="1" dirty="0"/>
          </a:p>
          <a:p>
            <a:r>
              <a:rPr lang="en-US" sz="1600" dirty="0"/>
              <a:t>Free language assistance services are available to you by sending an email to </a:t>
            </a:r>
            <a:r>
              <a:rPr lang="en-US" sz="1600" u="sng" dirty="0">
                <a:solidFill>
                  <a:srgbClr val="92D050"/>
                </a:solidFill>
                <a:hlinkClick r:id="rId2"/>
              </a:rPr>
              <a:t>languagehelp@njeda.gov</a:t>
            </a:r>
            <a:r>
              <a:rPr lang="en-US" sz="1600" dirty="0"/>
              <a:t>.</a:t>
            </a:r>
          </a:p>
          <a:p>
            <a:endParaRPr lang="en-US" sz="1400" b="1" dirty="0"/>
          </a:p>
        </p:txBody>
      </p:sp>
      <p:pic>
        <p:nvPicPr>
          <p:cNvPr id="4" name="Picture 3">
            <a:extLst>
              <a:ext uri="{FF2B5EF4-FFF2-40B4-BE49-F238E27FC236}">
                <a16:creationId xmlns:a16="http://schemas.microsoft.com/office/drawing/2014/main" id="{3AB4EC77-5175-4732-837C-96074194AD35}"/>
              </a:ext>
            </a:extLst>
          </p:cNvPr>
          <p:cNvPicPr>
            <a:picLocks noChangeAspect="1"/>
          </p:cNvPicPr>
          <p:nvPr/>
        </p:nvPicPr>
        <p:blipFill>
          <a:blip r:embed="rId3"/>
          <a:stretch>
            <a:fillRect/>
          </a:stretch>
        </p:blipFill>
        <p:spPr>
          <a:xfrm>
            <a:off x="5852099" y="1054075"/>
            <a:ext cx="5734050" cy="2009775"/>
          </a:xfrm>
          <a:prstGeom prst="rect">
            <a:avLst/>
          </a:prstGeom>
          <a:ln>
            <a:solidFill>
              <a:schemeClr val="tx1"/>
            </a:solidFill>
          </a:ln>
        </p:spPr>
      </p:pic>
      <p:cxnSp>
        <p:nvCxnSpPr>
          <p:cNvPr id="11" name="Straight Arrow Connector 10">
            <a:extLst>
              <a:ext uri="{FF2B5EF4-FFF2-40B4-BE49-F238E27FC236}">
                <a16:creationId xmlns:a16="http://schemas.microsoft.com/office/drawing/2014/main" id="{7AE8C6B8-DA44-438F-AA25-3EB362D8E1C8}"/>
              </a:ext>
            </a:extLst>
          </p:cNvPr>
          <p:cNvCxnSpPr>
            <a:cxnSpLocks/>
          </p:cNvCxnSpPr>
          <p:nvPr/>
        </p:nvCxnSpPr>
        <p:spPr>
          <a:xfrm>
            <a:off x="4350327" y="1801089"/>
            <a:ext cx="1283854" cy="0"/>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pic>
        <p:nvPicPr>
          <p:cNvPr id="14" name="Picture 13" descr="Graphical user interface, text, application, email&#10;&#10;Description automatically generated">
            <a:extLst>
              <a:ext uri="{FF2B5EF4-FFF2-40B4-BE49-F238E27FC236}">
                <a16:creationId xmlns:a16="http://schemas.microsoft.com/office/drawing/2014/main" id="{46F16CE9-6EB3-48DA-9851-2A809D77F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6920" y="3149604"/>
            <a:ext cx="3401442" cy="3565235"/>
          </a:xfrm>
          <a:prstGeom prst="rect">
            <a:avLst/>
          </a:prstGeom>
          <a:ln>
            <a:solidFill>
              <a:schemeClr val="tx1"/>
            </a:solidFill>
          </a:ln>
        </p:spPr>
      </p:pic>
    </p:spTree>
    <p:extLst>
      <p:ext uri="{BB962C8B-B14F-4D97-AF65-F5344CB8AC3E}">
        <p14:creationId xmlns:p14="http://schemas.microsoft.com/office/powerpoint/2010/main" val="378084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C2FFC-C9C2-45D8-AB1D-7467C0F12ACD}"/>
              </a:ext>
            </a:extLst>
          </p:cNvPr>
          <p:cNvSpPr/>
          <p:nvPr/>
        </p:nvSpPr>
        <p:spPr>
          <a:xfrm>
            <a:off x="10189029" y="5672629"/>
            <a:ext cx="2395869" cy="174171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1" name="Rectangle 10">
            <a:extLst>
              <a:ext uri="{FF2B5EF4-FFF2-40B4-BE49-F238E27FC236}">
                <a16:creationId xmlns:a16="http://schemas.microsoft.com/office/drawing/2014/main" id="{AF797315-6F25-49A2-82AD-6470FA3746E4}"/>
              </a:ext>
            </a:extLst>
          </p:cNvPr>
          <p:cNvSpPr/>
          <p:nvPr/>
        </p:nvSpPr>
        <p:spPr>
          <a:xfrm>
            <a:off x="0" y="5138058"/>
            <a:ext cx="12325739" cy="184124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 name="Text Placeholder 1">
            <a:extLst>
              <a:ext uri="{FF2B5EF4-FFF2-40B4-BE49-F238E27FC236}">
                <a16:creationId xmlns:a16="http://schemas.microsoft.com/office/drawing/2014/main" id="{02F930B5-AE9F-4137-8A73-C4D53C415330}"/>
              </a:ext>
            </a:extLst>
          </p:cNvPr>
          <p:cNvSpPr>
            <a:spLocks noGrp="1"/>
          </p:cNvSpPr>
          <p:nvPr>
            <p:ph type="body" sz="quarter" idx="10"/>
          </p:nvPr>
        </p:nvSpPr>
        <p:spPr/>
        <p:txBody>
          <a:bodyPr/>
          <a:lstStyle/>
          <a:p>
            <a:r>
              <a:rPr lang="en-US"/>
              <a:t>Primary Point of Contact </a:t>
            </a:r>
          </a:p>
        </p:txBody>
      </p:sp>
      <p:sp>
        <p:nvSpPr>
          <p:cNvPr id="6" name="TextBox 5">
            <a:extLst>
              <a:ext uri="{FF2B5EF4-FFF2-40B4-BE49-F238E27FC236}">
                <a16:creationId xmlns:a16="http://schemas.microsoft.com/office/drawing/2014/main" id="{6BDF9877-0C20-42F4-AB08-D3CB16C65E5A}"/>
              </a:ext>
            </a:extLst>
          </p:cNvPr>
          <p:cNvSpPr txBox="1"/>
          <p:nvPr/>
        </p:nvSpPr>
        <p:spPr>
          <a:xfrm>
            <a:off x="482896" y="1208313"/>
            <a:ext cx="4807562" cy="2554545"/>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On this page we will collect contact information for the Primary Point of Contact for this application. </a:t>
            </a: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Please ensure that the email provided is the correct email for the primary point of contact on this application. </a:t>
            </a:r>
          </a:p>
          <a:p>
            <a:endParaRPr lang="en-US" sz="1600" b="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This email will be used correspondence to the applicant team. </a:t>
            </a:r>
          </a:p>
        </p:txBody>
      </p:sp>
      <p:cxnSp>
        <p:nvCxnSpPr>
          <p:cNvPr id="10" name="Straight Arrow Connector 9">
            <a:extLst>
              <a:ext uri="{FF2B5EF4-FFF2-40B4-BE49-F238E27FC236}">
                <a16:creationId xmlns:a16="http://schemas.microsoft.com/office/drawing/2014/main" id="{BF8E230C-C82D-4130-AEC2-D600648FE15A}"/>
              </a:ext>
            </a:extLst>
          </p:cNvPr>
          <p:cNvCxnSpPr>
            <a:cxnSpLocks/>
          </p:cNvCxnSpPr>
          <p:nvPr/>
        </p:nvCxnSpPr>
        <p:spPr>
          <a:xfrm>
            <a:off x="3788229" y="3762858"/>
            <a:ext cx="2805076" cy="184124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4C86006-85B9-4B9C-BD64-6AE0D45349B7}"/>
              </a:ext>
            </a:extLst>
          </p:cNvPr>
          <p:cNvSpPr txBox="1"/>
          <p:nvPr/>
        </p:nvSpPr>
        <p:spPr>
          <a:xfrm>
            <a:off x="1445342" y="5323873"/>
            <a:ext cx="4748981" cy="1169551"/>
          </a:xfrm>
          <a:prstGeom prst="rect">
            <a:avLst/>
          </a:prstGeom>
          <a:noFill/>
        </p:spPr>
        <p:txBody>
          <a:bodyPr wrap="square" rtlCol="0">
            <a:spAutoFit/>
          </a:bodyPr>
          <a:lstStyle/>
          <a:p>
            <a:r>
              <a:rPr lang="en-US" sz="2400">
                <a:solidFill>
                  <a:schemeClr val="bg1"/>
                </a:solidFill>
                <a:latin typeface="Franklin Gothic Demi Cond" panose="020B0706030402020204" pitchFamily="34" charset="0"/>
                <a:cs typeface="Calibri" panose="020F0502020204030204" pitchFamily="34" charset="0"/>
              </a:rPr>
              <a:t>REMINDER </a:t>
            </a:r>
          </a:p>
          <a:p>
            <a:pPr>
              <a:spcBef>
                <a:spcPts val="1200"/>
              </a:spcBef>
            </a:pPr>
            <a:r>
              <a:rPr lang="en-US">
                <a:solidFill>
                  <a:schemeClr val="bg1"/>
                </a:solidFill>
                <a:latin typeface="Franklin Gothic Demi Cond" panose="020B0706030402020204" pitchFamily="34" charset="0"/>
                <a:cs typeface="Calibri" panose="020F0502020204030204" pitchFamily="34" charset="0"/>
              </a:rPr>
              <a:t>Click “Save” to create a  reusable link that will save your progress as you complete the application.</a:t>
            </a:r>
          </a:p>
        </p:txBody>
      </p:sp>
      <p:pic>
        <p:nvPicPr>
          <p:cNvPr id="7" name="Graphic 6" descr="Warning with solid fill">
            <a:extLst>
              <a:ext uri="{FF2B5EF4-FFF2-40B4-BE49-F238E27FC236}">
                <a16:creationId xmlns:a16="http://schemas.microsoft.com/office/drawing/2014/main" id="{57B171F9-F014-4DD3-8663-511DC5B8B6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152" y="5404523"/>
            <a:ext cx="914400" cy="914400"/>
          </a:xfrm>
          <a:prstGeom prst="rect">
            <a:avLst/>
          </a:prstGeom>
        </p:spPr>
      </p:pic>
      <p:cxnSp>
        <p:nvCxnSpPr>
          <p:cNvPr id="13" name="Straight Connector 12">
            <a:extLst>
              <a:ext uri="{FF2B5EF4-FFF2-40B4-BE49-F238E27FC236}">
                <a16:creationId xmlns:a16="http://schemas.microsoft.com/office/drawing/2014/main" id="{EDE7FD11-1D5E-4D31-A178-CB24FD1C57C5}"/>
              </a:ext>
            </a:extLst>
          </p:cNvPr>
          <p:cNvCxnSpPr>
            <a:cxnSpLocks/>
          </p:cNvCxnSpPr>
          <p:nvPr/>
        </p:nvCxnSpPr>
        <p:spPr>
          <a:xfrm>
            <a:off x="1547857" y="5761117"/>
            <a:ext cx="1323162"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2" name="Picture 11">
            <a:extLst>
              <a:ext uri="{FF2B5EF4-FFF2-40B4-BE49-F238E27FC236}">
                <a16:creationId xmlns:a16="http://schemas.microsoft.com/office/drawing/2014/main" id="{E3BAD9A7-97FE-4318-AE5D-0D9B70291648}"/>
              </a:ext>
            </a:extLst>
          </p:cNvPr>
          <p:cNvPicPr>
            <a:picLocks noChangeAspect="1"/>
          </p:cNvPicPr>
          <p:nvPr/>
        </p:nvPicPr>
        <p:blipFill>
          <a:blip r:embed="rId4"/>
          <a:stretch>
            <a:fillRect/>
          </a:stretch>
        </p:blipFill>
        <p:spPr>
          <a:xfrm>
            <a:off x="6735800" y="996606"/>
            <a:ext cx="4891438" cy="5919145"/>
          </a:xfrm>
          <a:prstGeom prst="rect">
            <a:avLst/>
          </a:prstGeom>
          <a:ln>
            <a:solidFill>
              <a:schemeClr val="tx1"/>
            </a:solidFill>
          </a:ln>
        </p:spPr>
      </p:pic>
      <p:sp>
        <p:nvSpPr>
          <p:cNvPr id="8" name="Rectangle 7">
            <a:extLst>
              <a:ext uri="{FF2B5EF4-FFF2-40B4-BE49-F238E27FC236}">
                <a16:creationId xmlns:a16="http://schemas.microsoft.com/office/drawing/2014/main" id="{21344226-E474-4878-9E36-3C76943029CB}"/>
              </a:ext>
            </a:extLst>
          </p:cNvPr>
          <p:cNvSpPr/>
          <p:nvPr/>
        </p:nvSpPr>
        <p:spPr>
          <a:xfrm>
            <a:off x="6783206" y="5257112"/>
            <a:ext cx="4795986" cy="111034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Tree>
    <p:extLst>
      <p:ext uri="{BB962C8B-B14F-4D97-AF65-F5344CB8AC3E}">
        <p14:creationId xmlns:p14="http://schemas.microsoft.com/office/powerpoint/2010/main" val="150110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AA1323-B4AB-42F5-A4C4-AF1AE65EF3C5}"/>
              </a:ext>
            </a:extLst>
          </p:cNvPr>
          <p:cNvSpPr>
            <a:spLocks noGrp="1"/>
          </p:cNvSpPr>
          <p:nvPr>
            <p:ph type="body" sz="quarter" idx="10"/>
          </p:nvPr>
        </p:nvSpPr>
        <p:spPr/>
        <p:txBody>
          <a:bodyPr/>
          <a:lstStyle/>
          <a:p>
            <a:r>
              <a:rPr lang="en-US" dirty="0"/>
              <a:t>Authorized Representative</a:t>
            </a:r>
            <a:r>
              <a:rPr lang="en-US" dirty="0">
                <a:solidFill>
                  <a:srgbClr val="C00000"/>
                </a:solidFill>
              </a:rPr>
              <a:t> </a:t>
            </a:r>
            <a:endParaRPr lang="en-US" dirty="0"/>
          </a:p>
        </p:txBody>
      </p:sp>
      <p:sp>
        <p:nvSpPr>
          <p:cNvPr id="5" name="Rectangle 4">
            <a:extLst>
              <a:ext uri="{FF2B5EF4-FFF2-40B4-BE49-F238E27FC236}">
                <a16:creationId xmlns:a16="http://schemas.microsoft.com/office/drawing/2014/main" id="{340CA4FF-8F90-4DE0-9698-5C1B51DE1DB2}"/>
              </a:ext>
            </a:extLst>
          </p:cNvPr>
          <p:cNvSpPr/>
          <p:nvPr/>
        </p:nvSpPr>
        <p:spPr>
          <a:xfrm>
            <a:off x="10189029" y="5672629"/>
            <a:ext cx="2395869" cy="174171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pic>
        <p:nvPicPr>
          <p:cNvPr id="4" name="Picture 3">
            <a:extLst>
              <a:ext uri="{FF2B5EF4-FFF2-40B4-BE49-F238E27FC236}">
                <a16:creationId xmlns:a16="http://schemas.microsoft.com/office/drawing/2014/main" id="{CB96CDB7-CCBA-41F1-9238-6888BB540FCC}"/>
              </a:ext>
            </a:extLst>
          </p:cNvPr>
          <p:cNvPicPr>
            <a:picLocks noChangeAspect="1"/>
          </p:cNvPicPr>
          <p:nvPr/>
        </p:nvPicPr>
        <p:blipFill rotWithShape="1">
          <a:blip r:embed="rId2"/>
          <a:srcRect l="23482" r="24505"/>
          <a:stretch/>
        </p:blipFill>
        <p:spPr>
          <a:xfrm>
            <a:off x="6096000" y="1045029"/>
            <a:ext cx="5012713" cy="5421086"/>
          </a:xfrm>
          <a:prstGeom prst="rect">
            <a:avLst/>
          </a:prstGeom>
          <a:ln>
            <a:solidFill>
              <a:schemeClr val="tx1">
                <a:lumMod val="75000"/>
                <a:lumOff val="25000"/>
              </a:schemeClr>
            </a:solidFill>
          </a:ln>
        </p:spPr>
      </p:pic>
      <p:sp>
        <p:nvSpPr>
          <p:cNvPr id="6" name="TextBox 5">
            <a:extLst>
              <a:ext uri="{FF2B5EF4-FFF2-40B4-BE49-F238E27FC236}">
                <a16:creationId xmlns:a16="http://schemas.microsoft.com/office/drawing/2014/main" id="{A06CBD8D-87D6-4960-871E-541194463541}"/>
              </a:ext>
            </a:extLst>
          </p:cNvPr>
          <p:cNvSpPr txBox="1"/>
          <p:nvPr/>
        </p:nvSpPr>
        <p:spPr>
          <a:xfrm>
            <a:off x="482896" y="1208313"/>
            <a:ext cx="5012712" cy="5262979"/>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If the primary point of contact is not an authorized representative for the applicant entity, you will be asked to fill out the contact information for the authorized representative.</a:t>
            </a: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3917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A40548-9882-491E-A433-438666B70807}"/>
              </a:ext>
            </a:extLst>
          </p:cNvPr>
          <p:cNvSpPr>
            <a:spLocks noGrp="1"/>
          </p:cNvSpPr>
          <p:nvPr>
            <p:ph type="body" sz="quarter" idx="10"/>
          </p:nvPr>
        </p:nvSpPr>
        <p:spPr/>
        <p:txBody>
          <a:bodyPr/>
          <a:lstStyle/>
          <a:p>
            <a:r>
              <a:rPr lang="en-US" dirty="0"/>
              <a:t>Chief Executive Officer/Owner/Equivalent</a:t>
            </a:r>
            <a:r>
              <a:rPr lang="en-US" dirty="0">
                <a:solidFill>
                  <a:srgbClr val="C00000"/>
                </a:solidFill>
              </a:rPr>
              <a:t> </a:t>
            </a:r>
            <a:endParaRPr lang="en-US" dirty="0"/>
          </a:p>
        </p:txBody>
      </p:sp>
      <p:sp>
        <p:nvSpPr>
          <p:cNvPr id="5" name="Rectangle 4">
            <a:extLst>
              <a:ext uri="{FF2B5EF4-FFF2-40B4-BE49-F238E27FC236}">
                <a16:creationId xmlns:a16="http://schemas.microsoft.com/office/drawing/2014/main" id="{435F9081-EC6E-4774-A15C-AFB254EA9A75}"/>
              </a:ext>
            </a:extLst>
          </p:cNvPr>
          <p:cNvSpPr/>
          <p:nvPr/>
        </p:nvSpPr>
        <p:spPr>
          <a:xfrm>
            <a:off x="10189029" y="5672629"/>
            <a:ext cx="2395869" cy="174171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pic>
        <p:nvPicPr>
          <p:cNvPr id="4" name="Picture 3">
            <a:extLst>
              <a:ext uri="{FF2B5EF4-FFF2-40B4-BE49-F238E27FC236}">
                <a16:creationId xmlns:a16="http://schemas.microsoft.com/office/drawing/2014/main" id="{9199BE17-F07F-494D-9C81-08CD43F8878D}"/>
              </a:ext>
            </a:extLst>
          </p:cNvPr>
          <p:cNvPicPr>
            <a:picLocks noChangeAspect="1"/>
          </p:cNvPicPr>
          <p:nvPr/>
        </p:nvPicPr>
        <p:blipFill rotWithShape="1">
          <a:blip r:embed="rId2"/>
          <a:srcRect l="23572" t="4305" r="24505"/>
          <a:stretch/>
        </p:blipFill>
        <p:spPr>
          <a:xfrm>
            <a:off x="6368619" y="1126618"/>
            <a:ext cx="5225172" cy="5416868"/>
          </a:xfrm>
          <a:prstGeom prst="rect">
            <a:avLst/>
          </a:prstGeom>
          <a:ln>
            <a:solidFill>
              <a:schemeClr val="tx1">
                <a:lumMod val="75000"/>
                <a:lumOff val="25000"/>
              </a:schemeClr>
            </a:solidFill>
          </a:ln>
        </p:spPr>
      </p:pic>
      <p:sp>
        <p:nvSpPr>
          <p:cNvPr id="6" name="TextBox 5">
            <a:extLst>
              <a:ext uri="{FF2B5EF4-FFF2-40B4-BE49-F238E27FC236}">
                <a16:creationId xmlns:a16="http://schemas.microsoft.com/office/drawing/2014/main" id="{96D81E4E-8DEA-4280-A325-DF906D73005B}"/>
              </a:ext>
            </a:extLst>
          </p:cNvPr>
          <p:cNvSpPr txBox="1"/>
          <p:nvPr/>
        </p:nvSpPr>
        <p:spPr>
          <a:xfrm>
            <a:off x="482896" y="1208313"/>
            <a:ext cx="5012712" cy="5262979"/>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If the primary point of contact is not Chief Executive Officer/Owner/Equivalent for the applicant entity, you will be asked to fill out the contact information for the Chief Executive Officer/Owner/Equivalent.</a:t>
            </a: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5FC52CA-CB8F-4A80-B9ED-EB3F35DFDF57}"/>
              </a:ext>
            </a:extLst>
          </p:cNvPr>
          <p:cNvSpPr txBox="1"/>
          <p:nvPr/>
        </p:nvSpPr>
        <p:spPr>
          <a:xfrm>
            <a:off x="8219975" y="1626669"/>
            <a:ext cx="1289785" cy="20213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22820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359DB5-72D5-42C0-BB7A-8AA3EB0950F1}"/>
              </a:ext>
            </a:extLst>
          </p:cNvPr>
          <p:cNvSpPr/>
          <p:nvPr/>
        </p:nvSpPr>
        <p:spPr>
          <a:xfrm>
            <a:off x="10189029" y="5672629"/>
            <a:ext cx="2395869" cy="174171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 name="Text Placeholder 1">
            <a:extLst>
              <a:ext uri="{FF2B5EF4-FFF2-40B4-BE49-F238E27FC236}">
                <a16:creationId xmlns:a16="http://schemas.microsoft.com/office/drawing/2014/main" id="{7041CBE6-B81B-416A-9BCD-D5052F58A360}"/>
              </a:ext>
            </a:extLst>
          </p:cNvPr>
          <p:cNvSpPr>
            <a:spLocks noGrp="1"/>
          </p:cNvSpPr>
          <p:nvPr>
            <p:ph type="body" sz="quarter" idx="10"/>
          </p:nvPr>
        </p:nvSpPr>
        <p:spPr/>
        <p:txBody>
          <a:bodyPr/>
          <a:lstStyle/>
          <a:p>
            <a:r>
              <a:rPr lang="en-US" dirty="0"/>
              <a:t>Consultant Information </a:t>
            </a:r>
          </a:p>
        </p:txBody>
      </p:sp>
      <p:sp>
        <p:nvSpPr>
          <p:cNvPr id="5" name="TextBox 4">
            <a:extLst>
              <a:ext uri="{FF2B5EF4-FFF2-40B4-BE49-F238E27FC236}">
                <a16:creationId xmlns:a16="http://schemas.microsoft.com/office/drawing/2014/main" id="{9E219385-C385-4DAC-ABED-78BE5764C97F}"/>
              </a:ext>
            </a:extLst>
          </p:cNvPr>
          <p:cNvSpPr txBox="1"/>
          <p:nvPr/>
        </p:nvSpPr>
        <p:spPr>
          <a:xfrm>
            <a:off x="482896" y="1208313"/>
            <a:ext cx="5012712" cy="6001643"/>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While not required, we understand that some applicants may choose to utilize consultants for support on grant applications. </a:t>
            </a:r>
          </a:p>
          <a:p>
            <a:endParaRPr lang="en-US" sz="1600" b="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Are you, the applicant company, using a consultant to assist with this application?</a:t>
            </a:r>
          </a:p>
          <a:p>
            <a:endParaRPr lang="en-US" sz="1600" b="1" dirty="0">
              <a:latin typeface="Calibri" panose="020F0502020204030204" pitchFamily="34" charset="0"/>
              <a:cs typeface="Calibri" panose="020F0502020204030204" pitchFamily="34" charset="0"/>
            </a:endParaRPr>
          </a:p>
          <a:p>
            <a:r>
              <a:rPr lang="en-US" sz="1600" b="1" dirty="0">
                <a:solidFill>
                  <a:srgbClr val="C00000"/>
                </a:solidFill>
                <a:latin typeface="Calibri" panose="020F0502020204030204" pitchFamily="34" charset="0"/>
                <a:cs typeface="Calibri" panose="020F0502020204030204" pitchFamily="34" charset="0"/>
              </a:rPr>
              <a:t>IF YES, </a:t>
            </a:r>
            <a:r>
              <a:rPr lang="en-US" sz="1600" b="1" dirty="0">
                <a:latin typeface="Calibri" panose="020F0502020204030204" pitchFamily="34" charset="0"/>
                <a:cs typeface="Calibri" panose="020F0502020204030204" pitchFamily="34" charset="0"/>
              </a:rPr>
              <a:t>you will be asked to fill out the contact information for the consultant. </a:t>
            </a: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15F7321-8C2D-4482-9175-9DCFB50A7C92}"/>
              </a:ext>
            </a:extLst>
          </p:cNvPr>
          <p:cNvPicPr>
            <a:picLocks noChangeAspect="1"/>
          </p:cNvPicPr>
          <p:nvPr/>
        </p:nvPicPr>
        <p:blipFill rotWithShape="1">
          <a:blip r:embed="rId2"/>
          <a:srcRect l="3963" b="12083"/>
          <a:stretch/>
        </p:blipFill>
        <p:spPr>
          <a:xfrm>
            <a:off x="6410005" y="1032072"/>
            <a:ext cx="4918176" cy="5679027"/>
          </a:xfrm>
          <a:prstGeom prst="rect">
            <a:avLst/>
          </a:prstGeom>
          <a:ln>
            <a:solidFill>
              <a:schemeClr val="tx1"/>
            </a:solidFill>
          </a:ln>
        </p:spPr>
      </p:pic>
    </p:spTree>
    <p:extLst>
      <p:ext uri="{BB962C8B-B14F-4D97-AF65-F5344CB8AC3E}">
        <p14:creationId xmlns:p14="http://schemas.microsoft.com/office/powerpoint/2010/main" val="2862948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359DB5-72D5-42C0-BB7A-8AA3EB0950F1}"/>
              </a:ext>
            </a:extLst>
          </p:cNvPr>
          <p:cNvSpPr/>
          <p:nvPr/>
        </p:nvSpPr>
        <p:spPr>
          <a:xfrm>
            <a:off x="10189029" y="5672629"/>
            <a:ext cx="2395869" cy="174171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 name="Text Placeholder 1">
            <a:extLst>
              <a:ext uri="{FF2B5EF4-FFF2-40B4-BE49-F238E27FC236}">
                <a16:creationId xmlns:a16="http://schemas.microsoft.com/office/drawing/2014/main" id="{7041CBE6-B81B-416A-9BCD-D5052F58A360}"/>
              </a:ext>
            </a:extLst>
          </p:cNvPr>
          <p:cNvSpPr>
            <a:spLocks noGrp="1"/>
          </p:cNvSpPr>
          <p:nvPr>
            <p:ph type="body" sz="quarter" idx="10"/>
          </p:nvPr>
        </p:nvSpPr>
        <p:spPr/>
        <p:txBody>
          <a:bodyPr/>
          <a:lstStyle/>
          <a:p>
            <a:r>
              <a:rPr lang="en-US" dirty="0"/>
              <a:t>Media Contact</a:t>
            </a:r>
          </a:p>
        </p:txBody>
      </p:sp>
      <p:sp>
        <p:nvSpPr>
          <p:cNvPr id="5" name="TextBox 4">
            <a:extLst>
              <a:ext uri="{FF2B5EF4-FFF2-40B4-BE49-F238E27FC236}">
                <a16:creationId xmlns:a16="http://schemas.microsoft.com/office/drawing/2014/main" id="{9E219385-C385-4DAC-ABED-78BE5764C97F}"/>
              </a:ext>
            </a:extLst>
          </p:cNvPr>
          <p:cNvSpPr txBox="1"/>
          <p:nvPr/>
        </p:nvSpPr>
        <p:spPr>
          <a:xfrm>
            <a:off x="482896" y="1208313"/>
            <a:ext cx="5012712" cy="6001643"/>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If the primary point of contact is not authorized to speak to the media, you will be asked to fill out information for a media contact in the event of press releases and press inquiries regarding approved projects.</a:t>
            </a:r>
          </a:p>
          <a:p>
            <a:endParaRPr lang="en-US" sz="1600" b="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Would you like to designate a media contact?</a:t>
            </a:r>
          </a:p>
          <a:p>
            <a:endParaRPr lang="en-US" sz="1600" b="1" dirty="0">
              <a:latin typeface="Calibri" panose="020F0502020204030204" pitchFamily="34" charset="0"/>
              <a:cs typeface="Calibri" panose="020F0502020204030204" pitchFamily="34" charset="0"/>
            </a:endParaRPr>
          </a:p>
          <a:p>
            <a:r>
              <a:rPr lang="en-US" sz="1600" b="1" dirty="0">
                <a:solidFill>
                  <a:srgbClr val="C00000"/>
                </a:solidFill>
                <a:latin typeface="Calibri" panose="020F0502020204030204" pitchFamily="34" charset="0"/>
                <a:cs typeface="Calibri" panose="020F0502020204030204" pitchFamily="34" charset="0"/>
              </a:rPr>
              <a:t>IF YES, </a:t>
            </a:r>
            <a:r>
              <a:rPr lang="en-US" sz="1600" b="1" dirty="0">
                <a:latin typeface="Calibri" panose="020F0502020204030204" pitchFamily="34" charset="0"/>
                <a:cs typeface="Calibri" panose="020F0502020204030204" pitchFamily="34" charset="0"/>
              </a:rPr>
              <a:t>you will be asked to fill out the contact information for the media contact.</a:t>
            </a: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DE95C4F-FFB9-4BBA-ADE2-EC2AF1A77FE6}"/>
              </a:ext>
            </a:extLst>
          </p:cNvPr>
          <p:cNvPicPr>
            <a:picLocks noChangeAspect="1"/>
          </p:cNvPicPr>
          <p:nvPr/>
        </p:nvPicPr>
        <p:blipFill rotWithShape="1">
          <a:blip r:embed="rId2"/>
          <a:srcRect b="22246"/>
          <a:stretch/>
        </p:blipFill>
        <p:spPr>
          <a:xfrm>
            <a:off x="6410006" y="1041265"/>
            <a:ext cx="4918176" cy="5332396"/>
          </a:xfrm>
          <a:prstGeom prst="rect">
            <a:avLst/>
          </a:prstGeom>
          <a:ln>
            <a:solidFill>
              <a:schemeClr val="tx1"/>
            </a:solidFill>
          </a:ln>
        </p:spPr>
      </p:pic>
    </p:spTree>
    <p:extLst>
      <p:ext uri="{BB962C8B-B14F-4D97-AF65-F5344CB8AC3E}">
        <p14:creationId xmlns:p14="http://schemas.microsoft.com/office/powerpoint/2010/main" val="2860051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53321F-5EFF-4919-854E-6727E5BCE6C8}"/>
              </a:ext>
            </a:extLst>
          </p:cNvPr>
          <p:cNvSpPr>
            <a:spLocks noGrp="1"/>
          </p:cNvSpPr>
          <p:nvPr>
            <p:ph type="body" sz="quarter" idx="10"/>
          </p:nvPr>
        </p:nvSpPr>
        <p:spPr/>
        <p:txBody>
          <a:bodyPr/>
          <a:lstStyle/>
          <a:p>
            <a:r>
              <a:rPr lang="en-US" dirty="0"/>
              <a:t>Applicant Organization</a:t>
            </a:r>
            <a:r>
              <a:rPr lang="en-US" dirty="0">
                <a:solidFill>
                  <a:srgbClr val="C00000"/>
                </a:solidFill>
              </a:rPr>
              <a:t> </a:t>
            </a:r>
          </a:p>
        </p:txBody>
      </p:sp>
      <p:sp>
        <p:nvSpPr>
          <p:cNvPr id="5" name="TextBox 4">
            <a:extLst>
              <a:ext uri="{FF2B5EF4-FFF2-40B4-BE49-F238E27FC236}">
                <a16:creationId xmlns:a16="http://schemas.microsoft.com/office/drawing/2014/main" id="{A11B68F2-4981-4209-AA8A-2FEE98E6837E}"/>
              </a:ext>
            </a:extLst>
          </p:cNvPr>
          <p:cNvSpPr txBox="1"/>
          <p:nvPr/>
        </p:nvSpPr>
        <p:spPr>
          <a:xfrm>
            <a:off x="482895" y="1208313"/>
            <a:ext cx="5351847" cy="5262979"/>
          </a:xfrm>
          <a:prstGeom prst="rect">
            <a:avLst/>
          </a:prstGeom>
          <a:noFill/>
        </p:spPr>
        <p:txBody>
          <a:bodyPr wrap="square" rtlCol="0">
            <a:spAutoFit/>
          </a:bodyPr>
          <a:lstStyle/>
          <a:p>
            <a:r>
              <a:rPr lang="en-US" sz="1600" b="1" i="0" dirty="0">
                <a:solidFill>
                  <a:srgbClr val="000000"/>
                </a:solidFill>
                <a:effectLst/>
                <a:latin typeface="Calibri" panose="020F0502020204030204" pitchFamily="34" charset="0"/>
                <a:cs typeface="Calibri" panose="020F0502020204030204" pitchFamily="34" charset="0"/>
              </a:rPr>
              <a:t>In this section, we are collecting information about the registered business that is applying for this program. </a:t>
            </a:r>
          </a:p>
          <a:p>
            <a:endParaRPr lang="en-US" sz="1600" b="1" dirty="0">
              <a:solidFill>
                <a:srgbClr val="000000"/>
              </a:solidFill>
              <a:latin typeface="Calibri" panose="020F0502020204030204" pitchFamily="34" charset="0"/>
              <a:cs typeface="Calibri" panose="020F0502020204030204" pitchFamily="34" charset="0"/>
            </a:endParaRPr>
          </a:p>
          <a:p>
            <a:r>
              <a:rPr lang="en-US" sz="1600" b="1" dirty="0">
                <a:solidFill>
                  <a:srgbClr val="000000"/>
                </a:solidFill>
                <a:latin typeface="Calibri" panose="020F0502020204030204" pitchFamily="34" charset="0"/>
                <a:cs typeface="Calibri" panose="020F0502020204030204" pitchFamily="34" charset="0"/>
              </a:rPr>
              <a:t>This page will request applicant organization information including but not limited to… </a:t>
            </a:r>
          </a:p>
          <a:p>
            <a:pPr marL="285750" indent="-285750">
              <a:buFontTx/>
              <a:buChar char="-"/>
            </a:pPr>
            <a:r>
              <a:rPr lang="en-US" sz="1600" b="1" dirty="0">
                <a:solidFill>
                  <a:srgbClr val="000000"/>
                </a:solidFill>
                <a:latin typeface="Calibri" panose="020F0502020204030204" pitchFamily="34" charset="0"/>
                <a:cs typeface="Calibri" panose="020F0502020204030204" pitchFamily="34" charset="0"/>
              </a:rPr>
              <a:t>Entity Type</a:t>
            </a:r>
          </a:p>
          <a:p>
            <a:pPr marL="285750" indent="-285750">
              <a:buFontTx/>
              <a:buChar char="-"/>
            </a:pPr>
            <a:r>
              <a:rPr lang="en-US" sz="1600" b="1" dirty="0">
                <a:solidFill>
                  <a:srgbClr val="000000"/>
                </a:solidFill>
                <a:latin typeface="Calibri" panose="020F0502020204030204" pitchFamily="34" charset="0"/>
                <a:cs typeface="Calibri" panose="020F0502020204030204" pitchFamily="34" charset="0"/>
              </a:rPr>
              <a:t>Date Established </a:t>
            </a:r>
          </a:p>
          <a:p>
            <a:pPr marL="285750" indent="-285750">
              <a:buFontTx/>
              <a:buChar char="-"/>
            </a:pPr>
            <a:r>
              <a:rPr lang="en-US" sz="1600" b="1" dirty="0">
                <a:solidFill>
                  <a:srgbClr val="000000"/>
                </a:solidFill>
                <a:latin typeface="Calibri" panose="020F0502020204030204" pitchFamily="34" charset="0"/>
                <a:cs typeface="Calibri" panose="020F0502020204030204" pitchFamily="34" charset="0"/>
              </a:rPr>
              <a:t>Entity Formation Documents </a:t>
            </a:r>
          </a:p>
          <a:p>
            <a:pPr marL="285750" indent="-285750">
              <a:buFontTx/>
              <a:buChar char="-"/>
            </a:pPr>
            <a:r>
              <a:rPr lang="en-US" sz="1600" b="1" dirty="0">
                <a:solidFill>
                  <a:srgbClr val="000000"/>
                </a:solidFill>
                <a:latin typeface="Calibri" panose="020F0502020204030204" pitchFamily="34" charset="0"/>
                <a:cs typeface="Calibri" panose="020F0502020204030204" pitchFamily="34" charset="0"/>
              </a:rPr>
              <a:t>Federal Tax Identification Number (FEIN)</a:t>
            </a:r>
          </a:p>
          <a:p>
            <a:pPr marL="285750" indent="-285750">
              <a:buFontTx/>
              <a:buChar char="-"/>
            </a:pPr>
            <a:r>
              <a:rPr lang="en-US" sz="1600" b="1" dirty="0">
                <a:solidFill>
                  <a:srgbClr val="000000"/>
                </a:solidFill>
                <a:latin typeface="Calibri" panose="020F0502020204030204" pitchFamily="34" charset="0"/>
                <a:cs typeface="Calibri" panose="020F0502020204030204" pitchFamily="34" charset="0"/>
              </a:rPr>
              <a:t>NJ Tax Identification Number</a:t>
            </a:r>
          </a:p>
          <a:p>
            <a:pPr marL="285750" indent="-285750">
              <a:buFontTx/>
              <a:buChar char="-"/>
            </a:pPr>
            <a:r>
              <a:rPr lang="en-US" sz="1600" b="1" dirty="0">
                <a:solidFill>
                  <a:srgbClr val="000000"/>
                </a:solidFill>
                <a:latin typeface="Calibri" panose="020F0502020204030204" pitchFamily="34" charset="0"/>
                <a:cs typeface="Calibri" panose="020F0502020204030204" pitchFamily="34" charset="0"/>
              </a:rPr>
              <a:t>NAICS Code</a:t>
            </a:r>
          </a:p>
          <a:p>
            <a:pPr marL="285750" indent="-285750">
              <a:buFontTx/>
              <a:buChar char="-"/>
            </a:pPr>
            <a:r>
              <a:rPr lang="en-US" sz="1600" b="1" dirty="0">
                <a:solidFill>
                  <a:srgbClr val="000000"/>
                </a:solidFill>
                <a:latin typeface="Calibri" panose="020F0502020204030204" pitchFamily="34" charset="0"/>
                <a:cs typeface="Calibri" panose="020F0502020204030204" pitchFamily="34" charset="0"/>
              </a:rPr>
              <a:t>NJ Tax Clearance Certificate</a:t>
            </a:r>
          </a:p>
          <a:p>
            <a:endParaRPr lang="en-US" sz="1600" b="1" dirty="0">
              <a:solidFill>
                <a:srgbClr val="000000"/>
              </a:solidFill>
              <a:latin typeface="Calibri" panose="020F0502020204030204" pitchFamily="34" charset="0"/>
              <a:cs typeface="Calibri" panose="020F0502020204030204" pitchFamily="34" charset="0"/>
            </a:endParaRPr>
          </a:p>
          <a:p>
            <a:endParaRPr lang="en-US" sz="1600" b="1" dirty="0">
              <a:solidFill>
                <a:srgbClr val="000000"/>
              </a:solidFill>
              <a:latin typeface="Calibri" panose="020F0502020204030204" pitchFamily="34" charset="0"/>
              <a:cs typeface="Calibri" panose="020F0502020204030204" pitchFamily="34" charset="0"/>
            </a:endParaRPr>
          </a:p>
          <a:p>
            <a:r>
              <a:rPr lang="en-US" sz="1600" b="1" dirty="0">
                <a:solidFill>
                  <a:srgbClr val="000000"/>
                </a:solidFill>
                <a:latin typeface="Calibri" panose="020F0502020204030204" pitchFamily="34" charset="0"/>
                <a:cs typeface="Calibri" panose="020F0502020204030204" pitchFamily="34" charset="0"/>
              </a:rPr>
              <a:t>If the applicant is involved in religious activities or is religiously affiliated, an additional </a:t>
            </a:r>
            <a:r>
              <a:rPr lang="en-US" sz="1600" b="1" dirty="0">
                <a:solidFill>
                  <a:srgbClr val="000000"/>
                </a:solidFill>
                <a:latin typeface="Calibri" panose="020F0502020204030204" pitchFamily="34" charset="0"/>
                <a:cs typeface="Calibri" panose="020F0502020204030204" pitchFamily="34" charset="0"/>
                <a:hlinkClick r:id="rId2"/>
              </a:rPr>
              <a:t>Religious Activity  Questionnaire </a:t>
            </a:r>
            <a:r>
              <a:rPr lang="en-US" sz="1600" b="1" dirty="0">
                <a:solidFill>
                  <a:srgbClr val="000000"/>
                </a:solidFill>
                <a:latin typeface="Calibri" panose="020F0502020204030204" pitchFamily="34" charset="0"/>
                <a:cs typeface="Calibri" panose="020F0502020204030204" pitchFamily="34" charset="0"/>
              </a:rPr>
              <a:t>will be required. </a:t>
            </a:r>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C05C532-5FC6-4367-86F4-846F86DAE80E}"/>
              </a:ext>
            </a:extLst>
          </p:cNvPr>
          <p:cNvPicPr>
            <a:picLocks noChangeAspect="1"/>
          </p:cNvPicPr>
          <p:nvPr/>
        </p:nvPicPr>
        <p:blipFill rotWithShape="1">
          <a:blip r:embed="rId3"/>
          <a:srcRect l="32053" r="33392"/>
          <a:stretch/>
        </p:blipFill>
        <p:spPr>
          <a:xfrm>
            <a:off x="6970203" y="994689"/>
            <a:ext cx="3418116" cy="5564373"/>
          </a:xfrm>
          <a:prstGeom prst="rect">
            <a:avLst/>
          </a:prstGeom>
          <a:ln>
            <a:solidFill>
              <a:schemeClr val="tx1">
                <a:lumMod val="75000"/>
                <a:lumOff val="25000"/>
              </a:schemeClr>
            </a:solidFill>
          </a:ln>
        </p:spPr>
      </p:pic>
      <p:sp>
        <p:nvSpPr>
          <p:cNvPr id="3" name="TextBox 2">
            <a:extLst>
              <a:ext uri="{FF2B5EF4-FFF2-40B4-BE49-F238E27FC236}">
                <a16:creationId xmlns:a16="http://schemas.microsoft.com/office/drawing/2014/main" id="{5366354C-8CED-41F8-ABEF-DE4A6FA89426}"/>
              </a:ext>
            </a:extLst>
          </p:cNvPr>
          <p:cNvSpPr txBox="1"/>
          <p:nvPr/>
        </p:nvSpPr>
        <p:spPr>
          <a:xfrm>
            <a:off x="4333921" y="2404590"/>
            <a:ext cx="2279566" cy="707886"/>
          </a:xfrm>
          <a:prstGeom prst="rect">
            <a:avLst/>
          </a:prstGeom>
          <a:noFill/>
          <a:ln>
            <a:solidFill>
              <a:schemeClr val="tx1"/>
            </a:solidFill>
            <a:prstDash val="lgDash"/>
          </a:ln>
        </p:spPr>
        <p:txBody>
          <a:bodyPr wrap="square" rtlCol="0">
            <a:spAutoFit/>
          </a:bodyPr>
          <a:lstStyle/>
          <a:p>
            <a:r>
              <a:rPr lang="en-US" sz="1000" b="1" i="0" dirty="0">
                <a:solidFill>
                  <a:srgbClr val="FF0000"/>
                </a:solidFill>
                <a:effectLst/>
                <a:latin typeface="Arial" panose="020B0604020202020204" pitchFamily="34" charset="0"/>
              </a:rPr>
              <a:t>Applicants must be in existence for at least two years at the time of application to be considered eligible for this program. </a:t>
            </a:r>
            <a:endParaRPr lang="en-US" sz="1000" dirty="0">
              <a:solidFill>
                <a:srgbClr val="FF0000"/>
              </a:solidFill>
            </a:endParaRPr>
          </a:p>
        </p:txBody>
      </p:sp>
      <p:cxnSp>
        <p:nvCxnSpPr>
          <p:cNvPr id="6" name="Straight Arrow Connector 5">
            <a:extLst>
              <a:ext uri="{FF2B5EF4-FFF2-40B4-BE49-F238E27FC236}">
                <a16:creationId xmlns:a16="http://schemas.microsoft.com/office/drawing/2014/main" id="{2EE63AA6-69C8-4BC1-A588-DFE84FD65EAB}"/>
              </a:ext>
            </a:extLst>
          </p:cNvPr>
          <p:cNvCxnSpPr>
            <a:cxnSpLocks/>
          </p:cNvCxnSpPr>
          <p:nvPr/>
        </p:nvCxnSpPr>
        <p:spPr>
          <a:xfrm>
            <a:off x="2309446" y="2895600"/>
            <a:ext cx="1989306"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18CD1C2-B401-434A-A3A7-50C726602456}"/>
              </a:ext>
            </a:extLst>
          </p:cNvPr>
          <p:cNvCxnSpPr>
            <a:cxnSpLocks/>
          </p:cNvCxnSpPr>
          <p:nvPr/>
        </p:nvCxnSpPr>
        <p:spPr>
          <a:xfrm>
            <a:off x="6646986" y="3036277"/>
            <a:ext cx="504087"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864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C6809A-5548-4E10-B32D-E6854B9FBAA5}"/>
              </a:ext>
            </a:extLst>
          </p:cNvPr>
          <p:cNvSpPr>
            <a:spLocks noGrp="1"/>
          </p:cNvSpPr>
          <p:nvPr>
            <p:ph type="body" sz="quarter" idx="10"/>
          </p:nvPr>
        </p:nvSpPr>
        <p:spPr/>
        <p:txBody>
          <a:bodyPr/>
          <a:lstStyle/>
          <a:p>
            <a:r>
              <a:rPr lang="en-US" dirty="0"/>
              <a:t>Cannabis Questionnaire </a:t>
            </a:r>
          </a:p>
        </p:txBody>
      </p:sp>
      <p:pic>
        <p:nvPicPr>
          <p:cNvPr id="4" name="Picture 3">
            <a:extLst>
              <a:ext uri="{FF2B5EF4-FFF2-40B4-BE49-F238E27FC236}">
                <a16:creationId xmlns:a16="http://schemas.microsoft.com/office/drawing/2014/main" id="{B6E378FD-F1CA-43EB-A1E6-00D953DD60C2}"/>
              </a:ext>
            </a:extLst>
          </p:cNvPr>
          <p:cNvPicPr>
            <a:picLocks noChangeAspect="1"/>
          </p:cNvPicPr>
          <p:nvPr/>
        </p:nvPicPr>
        <p:blipFill rotWithShape="1">
          <a:blip r:embed="rId2"/>
          <a:srcRect l="26875" t="28254" r="26607" b="14127"/>
          <a:stretch/>
        </p:blipFill>
        <p:spPr>
          <a:xfrm>
            <a:off x="2906488" y="1148443"/>
            <a:ext cx="5442856" cy="3792240"/>
          </a:xfrm>
          <a:prstGeom prst="rect">
            <a:avLst/>
          </a:prstGeom>
          <a:ln>
            <a:solidFill>
              <a:schemeClr val="tx1">
                <a:lumMod val="75000"/>
                <a:lumOff val="25000"/>
              </a:schemeClr>
            </a:solidFill>
          </a:ln>
        </p:spPr>
      </p:pic>
      <p:sp>
        <p:nvSpPr>
          <p:cNvPr id="6" name="TextBox 5">
            <a:extLst>
              <a:ext uri="{FF2B5EF4-FFF2-40B4-BE49-F238E27FC236}">
                <a16:creationId xmlns:a16="http://schemas.microsoft.com/office/drawing/2014/main" id="{D23136F3-44BB-4CBF-8DDD-03EF58F7530F}"/>
              </a:ext>
            </a:extLst>
          </p:cNvPr>
          <p:cNvSpPr txBox="1"/>
          <p:nvPr/>
        </p:nvSpPr>
        <p:spPr>
          <a:xfrm>
            <a:off x="381000" y="5306528"/>
            <a:ext cx="10831286" cy="646331"/>
          </a:xfrm>
          <a:prstGeom prst="rect">
            <a:avLst/>
          </a:prstGeom>
          <a:noFill/>
        </p:spPr>
        <p:txBody>
          <a:bodyPr wrap="square">
            <a:spAutoFit/>
          </a:bodyPr>
          <a:lstStyle/>
          <a:p>
            <a:r>
              <a:rPr lang="en-US" b="1" i="0">
                <a:solidFill>
                  <a:srgbClr val="000000"/>
                </a:solidFill>
                <a:effectLst/>
                <a:latin typeface="Calibri" panose="020F0502020204030204" pitchFamily="34" charset="0"/>
                <a:cs typeface="Calibri" panose="020F0502020204030204" pitchFamily="34" charset="0"/>
              </a:rPr>
              <a:t>New Jersey State law prohibits certain cannabis licensees and certified personal use cannabis handlers’ employers from receiving or continuing to receive most financial incentive awards.</a:t>
            </a: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6954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AFFF69-A3FB-4576-AA54-73F3DDB19460}"/>
              </a:ext>
            </a:extLst>
          </p:cNvPr>
          <p:cNvSpPr/>
          <p:nvPr/>
        </p:nvSpPr>
        <p:spPr>
          <a:xfrm>
            <a:off x="10189029" y="5672629"/>
            <a:ext cx="2395869" cy="174171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 name="Text Placeholder 1">
            <a:extLst>
              <a:ext uri="{FF2B5EF4-FFF2-40B4-BE49-F238E27FC236}">
                <a16:creationId xmlns:a16="http://schemas.microsoft.com/office/drawing/2014/main" id="{E9D184F6-5A7D-4A13-8701-A9F2163D91F8}"/>
              </a:ext>
            </a:extLst>
          </p:cNvPr>
          <p:cNvSpPr>
            <a:spLocks noGrp="1"/>
          </p:cNvSpPr>
          <p:nvPr>
            <p:ph type="body" sz="quarter" idx="10"/>
          </p:nvPr>
        </p:nvSpPr>
        <p:spPr/>
        <p:txBody>
          <a:bodyPr/>
          <a:lstStyle/>
          <a:p>
            <a:r>
              <a:rPr lang="en-US" dirty="0"/>
              <a:t>Diversity Equity and Inclusion</a:t>
            </a:r>
          </a:p>
        </p:txBody>
      </p:sp>
      <p:pic>
        <p:nvPicPr>
          <p:cNvPr id="4" name="Picture 3">
            <a:extLst>
              <a:ext uri="{FF2B5EF4-FFF2-40B4-BE49-F238E27FC236}">
                <a16:creationId xmlns:a16="http://schemas.microsoft.com/office/drawing/2014/main" id="{0B041B5D-3581-4144-B5F0-D03F0822DA30}"/>
              </a:ext>
            </a:extLst>
          </p:cNvPr>
          <p:cNvPicPr>
            <a:picLocks noChangeAspect="1"/>
          </p:cNvPicPr>
          <p:nvPr/>
        </p:nvPicPr>
        <p:blipFill rotWithShape="1">
          <a:blip r:embed="rId2"/>
          <a:srcRect l="26161" r="27678"/>
          <a:stretch/>
        </p:blipFill>
        <p:spPr>
          <a:xfrm>
            <a:off x="6096000" y="1078857"/>
            <a:ext cx="4484466" cy="5464629"/>
          </a:xfrm>
          <a:prstGeom prst="rect">
            <a:avLst/>
          </a:prstGeom>
          <a:ln>
            <a:solidFill>
              <a:schemeClr val="tx1">
                <a:lumMod val="75000"/>
                <a:lumOff val="25000"/>
              </a:schemeClr>
            </a:solidFill>
          </a:ln>
        </p:spPr>
      </p:pic>
      <p:sp>
        <p:nvSpPr>
          <p:cNvPr id="7" name="TextBox 6">
            <a:extLst>
              <a:ext uri="{FF2B5EF4-FFF2-40B4-BE49-F238E27FC236}">
                <a16:creationId xmlns:a16="http://schemas.microsoft.com/office/drawing/2014/main" id="{15ADF796-BD27-4CD4-BCB0-E13B607DEB2C}"/>
              </a:ext>
            </a:extLst>
          </p:cNvPr>
          <p:cNvSpPr txBox="1"/>
          <p:nvPr/>
        </p:nvSpPr>
        <p:spPr>
          <a:xfrm>
            <a:off x="503465" y="1335652"/>
            <a:ext cx="4786993" cy="2554545"/>
          </a:xfrm>
          <a:prstGeom prst="rect">
            <a:avLst/>
          </a:prstGeom>
          <a:noFill/>
        </p:spPr>
        <p:txBody>
          <a:bodyPr wrap="square">
            <a:spAutoFit/>
          </a:bodyPr>
          <a:lstStyle/>
          <a:p>
            <a:r>
              <a:rPr lang="en-US" sz="1600" b="1" i="0" dirty="0">
                <a:solidFill>
                  <a:srgbClr val="000000"/>
                </a:solidFill>
                <a:effectLst/>
                <a:latin typeface="Calibri" panose="020F0502020204030204" pitchFamily="34" charset="0"/>
                <a:cs typeface="Calibri" panose="020F0502020204030204" pitchFamily="34" charset="0"/>
              </a:rPr>
              <a:t>In this section, we would like more information about the diversity of your organization. </a:t>
            </a:r>
          </a:p>
          <a:p>
            <a:endParaRPr lang="en-US" sz="1600" b="1" dirty="0">
              <a:solidFill>
                <a:srgbClr val="000000"/>
              </a:solidFill>
              <a:latin typeface="Calibri" panose="020F0502020204030204" pitchFamily="34" charset="0"/>
              <a:cs typeface="Calibri" panose="020F0502020204030204" pitchFamily="34" charset="0"/>
            </a:endParaRPr>
          </a:p>
          <a:p>
            <a:r>
              <a:rPr lang="en-US" sz="1600" i="0" dirty="0">
                <a:solidFill>
                  <a:srgbClr val="000000"/>
                </a:solidFill>
                <a:effectLst/>
                <a:latin typeface="Calibri" panose="020F0502020204030204" pitchFamily="34" charset="0"/>
                <a:cs typeface="Calibri" panose="020F0502020204030204" pitchFamily="34" charset="0"/>
              </a:rPr>
              <a:t>Answers have no impact on eligibility for assistance and providing information is optional, to be used for tracking purposes only. </a:t>
            </a:r>
          </a:p>
          <a:p>
            <a:endParaRPr lang="en-US" sz="1600" dirty="0">
              <a:solidFill>
                <a:srgbClr val="000000"/>
              </a:solidFill>
              <a:latin typeface="Calibri" panose="020F0502020204030204" pitchFamily="34" charset="0"/>
              <a:cs typeface="Calibri" panose="020F0502020204030204" pitchFamily="34" charset="0"/>
            </a:endParaRPr>
          </a:p>
          <a:p>
            <a:r>
              <a:rPr lang="en-US" sz="1600" i="0" dirty="0">
                <a:solidFill>
                  <a:srgbClr val="000000"/>
                </a:solidFill>
                <a:effectLst/>
                <a:latin typeface="Calibri" panose="020F0502020204030204" pitchFamily="34" charset="0"/>
                <a:cs typeface="Calibri" panose="020F0502020204030204" pitchFamily="34" charset="0"/>
              </a:rPr>
              <a:t>Within each of these questions, “Prefer not to answer” can be selected if that is the case OR if the question is not applicable to your organization.</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7524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FF830B-CFB0-4982-A748-13DAF35D31F9}"/>
              </a:ext>
            </a:extLst>
          </p:cNvPr>
          <p:cNvSpPr>
            <a:spLocks noGrp="1"/>
          </p:cNvSpPr>
          <p:nvPr>
            <p:ph type="body" sz="quarter" idx="10"/>
          </p:nvPr>
        </p:nvSpPr>
        <p:spPr>
          <a:xfrm>
            <a:off x="381000" y="228600"/>
            <a:ext cx="10725150" cy="553998"/>
          </a:xfrm>
        </p:spPr>
        <p:txBody>
          <a:bodyPr/>
          <a:lstStyle/>
          <a:p>
            <a:r>
              <a:rPr lang="en-US" dirty="0"/>
              <a:t>Project Description – Up to 30 Points (1/2)</a:t>
            </a:r>
          </a:p>
        </p:txBody>
      </p:sp>
      <p:sp>
        <p:nvSpPr>
          <p:cNvPr id="5" name="Rectangle 4">
            <a:extLst>
              <a:ext uri="{FF2B5EF4-FFF2-40B4-BE49-F238E27FC236}">
                <a16:creationId xmlns:a16="http://schemas.microsoft.com/office/drawing/2014/main" id="{D971EBC3-3F1B-40DB-AFBC-C43770427F90}"/>
              </a:ext>
            </a:extLst>
          </p:cNvPr>
          <p:cNvSpPr/>
          <p:nvPr/>
        </p:nvSpPr>
        <p:spPr>
          <a:xfrm>
            <a:off x="10189029" y="5672629"/>
            <a:ext cx="1852407" cy="10696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 name="TextBox 7">
            <a:extLst>
              <a:ext uri="{FF2B5EF4-FFF2-40B4-BE49-F238E27FC236}">
                <a16:creationId xmlns:a16="http://schemas.microsoft.com/office/drawing/2014/main" id="{ED251E27-5015-4BED-A018-E04E45A10A4D}"/>
              </a:ext>
            </a:extLst>
          </p:cNvPr>
          <p:cNvSpPr txBox="1"/>
          <p:nvPr/>
        </p:nvSpPr>
        <p:spPr>
          <a:xfrm>
            <a:off x="623571" y="1183249"/>
            <a:ext cx="5378644" cy="5262979"/>
          </a:xfrm>
          <a:prstGeom prst="rect">
            <a:avLst/>
          </a:prstGeom>
          <a:noFill/>
        </p:spPr>
        <p:txBody>
          <a:bodyPr wrap="square" rtlCol="0">
            <a:spAutoFit/>
          </a:bodyPr>
          <a:lstStyle/>
          <a:p>
            <a:r>
              <a:rPr lang="en-US" sz="1600" b="1" i="1" dirty="0">
                <a:solidFill>
                  <a:srgbClr val="000000"/>
                </a:solidFill>
                <a:effectLst/>
                <a:latin typeface="Calibri" panose="020F0502020204030204" pitchFamily="34" charset="0"/>
                <a:cs typeface="Calibri" panose="020F0502020204030204" pitchFamily="34" charset="0"/>
              </a:rPr>
              <a:t>Applications demonstrating a more detailed, comprehensive, feasible plan will receive higher scores. </a:t>
            </a:r>
            <a:r>
              <a:rPr lang="en-US" sz="1600" i="1" dirty="0">
                <a:solidFill>
                  <a:srgbClr val="000000"/>
                </a:solidFill>
                <a:effectLst/>
                <a:latin typeface="Calibri" panose="020F0502020204030204" pitchFamily="34" charset="0"/>
                <a:cs typeface="Calibri" panose="020F0502020204030204" pitchFamily="34" charset="0"/>
              </a:rPr>
              <a:t>For any required question(s) that do not apply to your project, please write “Not Applicable" in the corresponding box that is below the question.  </a:t>
            </a:r>
            <a:endParaRPr lang="en-US" sz="1600" i="1" dirty="0">
              <a:solidFill>
                <a:schemeClr val="accent4">
                  <a:lumMod val="75000"/>
                </a:schemeClr>
              </a:solidFill>
              <a:latin typeface="Calibri" panose="020F0502020204030204" pitchFamily="34" charset="0"/>
              <a:cs typeface="Calibri" panose="020F0502020204030204" pitchFamily="34" charset="0"/>
            </a:endParaRPr>
          </a:p>
          <a:p>
            <a:endParaRPr lang="en-US" sz="1600" b="1" i="0" dirty="0">
              <a:solidFill>
                <a:schemeClr val="accent4">
                  <a:lumMod val="75000"/>
                </a:schemeClr>
              </a:solidFill>
              <a:effectLst/>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In 500 words or less, </a:t>
            </a:r>
            <a:r>
              <a:rPr lang="en-US" sz="1600" b="1" i="0" dirty="0">
                <a:effectLst/>
                <a:latin typeface="Calibri" panose="020F0502020204030204" pitchFamily="34" charset="0"/>
                <a:cs typeface="Calibri" panose="020F0502020204030204" pitchFamily="34" charset="0"/>
              </a:rPr>
              <a:t>provide a description of your proposed project </a:t>
            </a:r>
            <a:r>
              <a:rPr lang="en-US" sz="1600" b="1" i="0" u="sng" dirty="0">
                <a:effectLst/>
                <a:latin typeface="Calibri" panose="020F0502020204030204" pitchFamily="34" charset="0"/>
                <a:cs typeface="Calibri" panose="020F0502020204030204" pitchFamily="34" charset="0"/>
              </a:rPr>
              <a:t>that also includes</a:t>
            </a:r>
            <a:r>
              <a:rPr lang="en-US" sz="1600" b="1" i="0" dirty="0">
                <a:effectLst/>
                <a:latin typeface="Calibri" panose="020F0502020204030204" pitchFamily="34" charset="0"/>
                <a:cs typeface="Calibri" panose="020F0502020204030204" pitchFamily="34" charset="0"/>
              </a:rPr>
              <a:t>: </a:t>
            </a:r>
          </a:p>
          <a:p>
            <a:pPr marL="800071" lvl="1" indent="-342900">
              <a:buAutoNum type="alphaLcPeriod"/>
            </a:pPr>
            <a:r>
              <a:rPr lang="en-US" sz="1600" b="1" i="0" dirty="0">
                <a:effectLst/>
                <a:latin typeface="Calibri" panose="020F0502020204030204" pitchFamily="34" charset="0"/>
                <a:cs typeface="Calibri" panose="020F0502020204030204" pitchFamily="34" charset="0"/>
              </a:rPr>
              <a:t> </a:t>
            </a:r>
            <a:r>
              <a:rPr lang="en-US" sz="1600" i="0" dirty="0">
                <a:effectLst/>
                <a:latin typeface="Calibri" panose="020F0502020204030204" pitchFamily="34" charset="0"/>
                <a:cs typeface="Calibri" panose="020F0502020204030204" pitchFamily="34" charset="0"/>
              </a:rPr>
              <a:t>Your understanding of Atlantic City’s food access and food security challenges.</a:t>
            </a:r>
          </a:p>
          <a:p>
            <a:pPr marL="800071" lvl="1" indent="-342900">
              <a:buAutoNum type="alphaLcPeriod"/>
            </a:pPr>
            <a:r>
              <a:rPr lang="en-US" sz="1600" b="1" i="0" dirty="0">
                <a:effectLst/>
                <a:latin typeface="Calibri" panose="020F0502020204030204" pitchFamily="34" charset="0"/>
                <a:cs typeface="Calibri" panose="020F0502020204030204" pitchFamily="34" charset="0"/>
              </a:rPr>
              <a:t> </a:t>
            </a:r>
            <a:r>
              <a:rPr lang="en-US" sz="1600" i="0" dirty="0">
                <a:effectLst/>
                <a:latin typeface="Calibri" panose="020F0502020204030204" pitchFamily="34" charset="0"/>
                <a:cs typeface="Calibri" panose="020F0502020204030204" pitchFamily="34" charset="0"/>
              </a:rPr>
              <a:t>How</a:t>
            </a:r>
            <a:r>
              <a:rPr lang="en-US" sz="1600" b="1" i="0" dirty="0">
                <a:effectLst/>
                <a:latin typeface="Calibri" panose="020F0502020204030204" pitchFamily="34" charset="0"/>
                <a:cs typeface="Calibri" panose="020F0502020204030204" pitchFamily="34" charset="0"/>
              </a:rPr>
              <a:t> </a:t>
            </a:r>
            <a:r>
              <a:rPr lang="en-US" sz="1600" i="0" dirty="0">
                <a:effectLst/>
                <a:latin typeface="Calibri" panose="020F0502020204030204" pitchFamily="34" charset="0"/>
                <a:cs typeface="Calibri" panose="020F0502020204030204" pitchFamily="34" charset="0"/>
              </a:rPr>
              <a:t>your project will improve food access and food security for Atlantic City residents</a:t>
            </a:r>
            <a:endParaRPr lang="en-US" sz="1600" dirty="0">
              <a:latin typeface="Calibri" panose="020F0502020204030204" pitchFamily="34" charset="0"/>
              <a:cs typeface="Calibri" panose="020F0502020204030204" pitchFamily="34" charset="0"/>
            </a:endParaRPr>
          </a:p>
          <a:p>
            <a:pPr lvl="1"/>
            <a:endParaRPr lang="en-US" sz="1600" b="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How many Atlantic City residents do you estimate your project will impact?</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In 200 words or less,</a:t>
            </a:r>
            <a:r>
              <a:rPr lang="en-US" sz="1600" b="1" dirty="0">
                <a:latin typeface="Calibri" panose="020F0502020204030204" pitchFamily="34" charset="0"/>
                <a:cs typeface="Calibri" panose="020F0502020204030204" pitchFamily="34" charset="0"/>
              </a:rPr>
              <a:t> if your project will support recipients of federal and state nutrition benefits (SNAP, WIC) and/or any additional sub-populations (seniors, immigrant families, </a:t>
            </a:r>
            <a:r>
              <a:rPr lang="en-US" sz="1600" b="1" dirty="0" err="1">
                <a:latin typeface="Calibri" panose="020F0502020204030204" pitchFamily="34" charset="0"/>
                <a:cs typeface="Calibri" panose="020F0502020204030204" pitchFamily="34" charset="0"/>
              </a:rPr>
              <a:t>etc</a:t>
            </a:r>
            <a:r>
              <a:rPr lang="en-US" sz="1600" b="1" dirty="0">
                <a:latin typeface="Calibri" panose="020F0502020204030204" pitchFamily="34" charset="0"/>
                <a:cs typeface="Calibri" panose="020F0502020204030204" pitchFamily="34" charset="0"/>
              </a:rPr>
              <a:t>), explain how </a:t>
            </a:r>
            <a:r>
              <a:rPr lang="en-US" sz="1600" dirty="0">
                <a:latin typeface="Calibri" panose="020F0502020204030204" pitchFamily="34" charset="0"/>
                <a:cs typeface="Calibri" panose="020F0502020204030204" pitchFamily="34" charset="0"/>
              </a:rPr>
              <a:t>or write “Not Applicable” in the corresponding box below. </a:t>
            </a:r>
          </a:p>
        </p:txBody>
      </p:sp>
      <p:pic>
        <p:nvPicPr>
          <p:cNvPr id="4" name="Picture 3">
            <a:extLst>
              <a:ext uri="{FF2B5EF4-FFF2-40B4-BE49-F238E27FC236}">
                <a16:creationId xmlns:a16="http://schemas.microsoft.com/office/drawing/2014/main" id="{12F6910C-2232-4664-98E7-8E10AA79F803}"/>
              </a:ext>
            </a:extLst>
          </p:cNvPr>
          <p:cNvPicPr>
            <a:picLocks noChangeAspect="1"/>
          </p:cNvPicPr>
          <p:nvPr/>
        </p:nvPicPr>
        <p:blipFill>
          <a:blip r:embed="rId2"/>
          <a:stretch>
            <a:fillRect/>
          </a:stretch>
        </p:blipFill>
        <p:spPr>
          <a:xfrm>
            <a:off x="6424150" y="1230925"/>
            <a:ext cx="5166229" cy="4485618"/>
          </a:xfrm>
          <a:prstGeom prst="rect">
            <a:avLst/>
          </a:prstGeom>
          <a:ln>
            <a:solidFill>
              <a:schemeClr val="tx1"/>
            </a:solidFill>
          </a:ln>
        </p:spPr>
      </p:pic>
    </p:spTree>
    <p:extLst>
      <p:ext uri="{BB962C8B-B14F-4D97-AF65-F5344CB8AC3E}">
        <p14:creationId xmlns:p14="http://schemas.microsoft.com/office/powerpoint/2010/main" val="2658857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3184D-B8F2-499C-8550-E4C84786BD6E}"/>
              </a:ext>
            </a:extLst>
          </p:cNvPr>
          <p:cNvSpPr>
            <a:spLocks noGrp="1"/>
          </p:cNvSpPr>
          <p:nvPr>
            <p:ph type="title"/>
          </p:nvPr>
        </p:nvSpPr>
        <p:spPr>
          <a:xfrm>
            <a:off x="414072" y="452842"/>
            <a:ext cx="11365688" cy="680198"/>
          </a:xfrm>
        </p:spPr>
        <p:txBody>
          <a:bodyPr/>
          <a:lstStyle/>
          <a:p>
            <a:r>
              <a:rPr lang="en-US">
                <a:solidFill>
                  <a:schemeClr val="tx1"/>
                </a:solidFill>
              </a:rPr>
              <a:t>WELCOME</a:t>
            </a:r>
          </a:p>
        </p:txBody>
      </p:sp>
      <p:grpSp>
        <p:nvGrpSpPr>
          <p:cNvPr id="14" name="Group 13">
            <a:extLst>
              <a:ext uri="{FF2B5EF4-FFF2-40B4-BE49-F238E27FC236}">
                <a16:creationId xmlns:a16="http://schemas.microsoft.com/office/drawing/2014/main" id="{5993D429-282E-444B-92BF-C16AED081509}"/>
              </a:ext>
            </a:extLst>
          </p:cNvPr>
          <p:cNvGrpSpPr/>
          <p:nvPr/>
        </p:nvGrpSpPr>
        <p:grpSpPr>
          <a:xfrm>
            <a:off x="3282377" y="1581846"/>
            <a:ext cx="2872126" cy="3419863"/>
            <a:chOff x="2613610" y="1618543"/>
            <a:chExt cx="2872126" cy="3419863"/>
          </a:xfrm>
        </p:grpSpPr>
        <p:sp>
          <p:nvSpPr>
            <p:cNvPr id="15" name="TextBox 14">
              <a:extLst>
                <a:ext uri="{FF2B5EF4-FFF2-40B4-BE49-F238E27FC236}">
                  <a16:creationId xmlns:a16="http://schemas.microsoft.com/office/drawing/2014/main" id="{E181F55D-500F-49C6-B407-171B421EC050}"/>
                </a:ext>
              </a:extLst>
            </p:cNvPr>
            <p:cNvSpPr txBox="1"/>
            <p:nvPr/>
          </p:nvSpPr>
          <p:spPr>
            <a:xfrm>
              <a:off x="2613610" y="3714967"/>
              <a:ext cx="2872126" cy="1323439"/>
            </a:xfrm>
            <a:prstGeom prst="rect">
              <a:avLst/>
            </a:prstGeom>
            <a:noFill/>
          </p:spPr>
          <p:txBody>
            <a:bodyPr wrap="square" rtlCol="0">
              <a:spAutoFit/>
            </a:bodyPr>
            <a:lstStyle/>
            <a:p>
              <a:pPr algn="ctr"/>
              <a:r>
                <a:rPr lang="en-US" sz="2000" b="1">
                  <a:solidFill>
                    <a:schemeClr val="accent1"/>
                  </a:solidFill>
                </a:rPr>
                <a:t>Riley Edwards</a:t>
              </a:r>
            </a:p>
            <a:p>
              <a:pPr algn="ctr"/>
              <a:r>
                <a:rPr lang="en-US" sz="2000">
                  <a:solidFill>
                    <a:schemeClr val="accent1"/>
                  </a:solidFill>
                </a:rPr>
                <a:t>Senior Advisor, </a:t>
              </a:r>
            </a:p>
            <a:p>
              <a:pPr algn="ctr"/>
              <a:r>
                <a:rPr lang="en-US" sz="2000">
                  <a:solidFill>
                    <a:schemeClr val="accent1"/>
                  </a:solidFill>
                </a:rPr>
                <a:t>Economic Security</a:t>
              </a:r>
            </a:p>
            <a:p>
              <a:pPr algn="ctr"/>
              <a:r>
                <a:rPr lang="en-US" sz="2000">
                  <a:solidFill>
                    <a:srgbClr val="000000"/>
                  </a:solidFill>
                  <a:hlinkClick r:id="rId3"/>
                </a:rPr>
                <a:t>Riley.Edwards@njeda.gov</a:t>
              </a:r>
              <a:endParaRPr lang="en-US" sz="2000">
                <a:solidFill>
                  <a:srgbClr val="000000"/>
                </a:solidFill>
              </a:endParaRPr>
            </a:p>
          </p:txBody>
        </p:sp>
        <p:pic>
          <p:nvPicPr>
            <p:cNvPr id="17" name="Picture 2">
              <a:extLst>
                <a:ext uri="{FF2B5EF4-FFF2-40B4-BE49-F238E27FC236}">
                  <a16:creationId xmlns:a16="http://schemas.microsoft.com/office/drawing/2014/main" id="{5F75A6AE-2592-4771-A713-E3A9DA1FB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066361" y="1618543"/>
              <a:ext cx="1828800" cy="182880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0FC147D4-89A2-490F-AF73-D86F87FC7EFA}"/>
              </a:ext>
            </a:extLst>
          </p:cNvPr>
          <p:cNvGrpSpPr/>
          <p:nvPr/>
        </p:nvGrpSpPr>
        <p:grpSpPr>
          <a:xfrm>
            <a:off x="193940" y="1581716"/>
            <a:ext cx="2872125" cy="3427602"/>
            <a:chOff x="5543457" y="1624102"/>
            <a:chExt cx="2872125" cy="3427602"/>
          </a:xfrm>
        </p:grpSpPr>
        <p:pic>
          <p:nvPicPr>
            <p:cNvPr id="16" name="Picture 2">
              <a:extLst>
                <a:ext uri="{FF2B5EF4-FFF2-40B4-BE49-F238E27FC236}">
                  <a16:creationId xmlns:a16="http://schemas.microsoft.com/office/drawing/2014/main" id="{22181226-4C93-4BBA-814F-98FCE1038E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996054" y="1624102"/>
              <a:ext cx="1828800" cy="182880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EBEF55-392B-6EB2-B384-868953B52294}"/>
                </a:ext>
              </a:extLst>
            </p:cNvPr>
            <p:cNvSpPr txBox="1"/>
            <p:nvPr/>
          </p:nvSpPr>
          <p:spPr>
            <a:xfrm>
              <a:off x="5543457" y="3728265"/>
              <a:ext cx="2872125" cy="1323439"/>
            </a:xfrm>
            <a:prstGeom prst="rect">
              <a:avLst/>
            </a:prstGeom>
            <a:noFill/>
          </p:spPr>
          <p:txBody>
            <a:bodyPr wrap="square" rtlCol="0">
              <a:spAutoFit/>
            </a:bodyPr>
            <a:lstStyle/>
            <a:p>
              <a:pPr algn="ctr"/>
              <a:r>
                <a:rPr lang="en-US" sz="2000" b="1">
                  <a:solidFill>
                    <a:schemeClr val="accent1"/>
                  </a:solidFill>
                </a:rPr>
                <a:t>Tara Colton</a:t>
              </a:r>
            </a:p>
            <a:p>
              <a:pPr algn="ctr"/>
              <a:r>
                <a:rPr lang="en-US" sz="2000">
                  <a:solidFill>
                    <a:schemeClr val="accent1"/>
                  </a:solidFill>
                </a:rPr>
                <a:t>Chief Economic Security Officer</a:t>
              </a:r>
            </a:p>
            <a:p>
              <a:pPr algn="ctr"/>
              <a:r>
                <a:rPr lang="en-US" sz="2000">
                  <a:solidFill>
                    <a:srgbClr val="000000"/>
                  </a:solidFill>
                  <a:hlinkClick r:id="rId6"/>
                </a:rPr>
                <a:t>Tara.Colton@njeda.gov</a:t>
              </a:r>
              <a:endParaRPr lang="en-US" sz="2000">
                <a:solidFill>
                  <a:srgbClr val="000000"/>
                </a:solidFill>
              </a:endParaRPr>
            </a:p>
          </p:txBody>
        </p:sp>
      </p:grpSp>
      <p:grpSp>
        <p:nvGrpSpPr>
          <p:cNvPr id="24" name="Group 23">
            <a:extLst>
              <a:ext uri="{FF2B5EF4-FFF2-40B4-BE49-F238E27FC236}">
                <a16:creationId xmlns:a16="http://schemas.microsoft.com/office/drawing/2014/main" id="{F96C00A9-DB20-D436-16C7-FF2F1EF25ED6}"/>
              </a:ext>
            </a:extLst>
          </p:cNvPr>
          <p:cNvGrpSpPr/>
          <p:nvPr/>
        </p:nvGrpSpPr>
        <p:grpSpPr>
          <a:xfrm>
            <a:off x="6370815" y="1585652"/>
            <a:ext cx="2872125" cy="3427602"/>
            <a:chOff x="5543457" y="1624102"/>
            <a:chExt cx="2872125" cy="3427602"/>
          </a:xfrm>
        </p:grpSpPr>
        <p:pic>
          <p:nvPicPr>
            <p:cNvPr id="25" name="Picture 2">
              <a:extLst>
                <a:ext uri="{FF2B5EF4-FFF2-40B4-BE49-F238E27FC236}">
                  <a16:creationId xmlns:a16="http://schemas.microsoft.com/office/drawing/2014/main" id="{3F17A298-DFA2-FA69-48DC-C63F0BB49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996054" y="1624102"/>
              <a:ext cx="1828800" cy="182880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FBE9D91-B59C-F8F6-4154-A4F07DAB54C8}"/>
                </a:ext>
              </a:extLst>
            </p:cNvPr>
            <p:cNvSpPr txBox="1"/>
            <p:nvPr/>
          </p:nvSpPr>
          <p:spPr>
            <a:xfrm>
              <a:off x="5543457" y="3728265"/>
              <a:ext cx="2872125" cy="1323439"/>
            </a:xfrm>
            <a:prstGeom prst="rect">
              <a:avLst/>
            </a:prstGeom>
            <a:noFill/>
          </p:spPr>
          <p:txBody>
            <a:bodyPr wrap="square" rtlCol="0">
              <a:spAutoFit/>
            </a:bodyPr>
            <a:lstStyle/>
            <a:p>
              <a:pPr algn="ctr"/>
              <a:r>
                <a:rPr lang="en-US" sz="2000" b="1">
                  <a:solidFill>
                    <a:schemeClr val="accent1"/>
                  </a:solidFill>
                </a:rPr>
                <a:t>Rucha Gadre</a:t>
              </a:r>
            </a:p>
            <a:p>
              <a:pPr algn="ctr"/>
              <a:r>
                <a:rPr lang="en-US" sz="2000">
                  <a:solidFill>
                    <a:schemeClr val="accent1"/>
                  </a:solidFill>
                </a:rPr>
                <a:t>Director, </a:t>
              </a:r>
            </a:p>
            <a:p>
              <a:pPr algn="ctr"/>
              <a:r>
                <a:rPr lang="en-US" sz="2000">
                  <a:solidFill>
                    <a:schemeClr val="accent1"/>
                  </a:solidFill>
                </a:rPr>
                <a:t>Food Security</a:t>
              </a:r>
            </a:p>
            <a:p>
              <a:pPr algn="ctr"/>
              <a:r>
                <a:rPr lang="en-US" sz="2000">
                  <a:solidFill>
                    <a:srgbClr val="000000"/>
                  </a:solidFill>
                  <a:hlinkClick r:id="rId8"/>
                </a:rPr>
                <a:t>Rucha.Gadre@njeda.gov</a:t>
              </a:r>
              <a:endParaRPr lang="en-US" sz="2000">
                <a:solidFill>
                  <a:srgbClr val="000000"/>
                </a:solidFill>
              </a:endParaRPr>
            </a:p>
          </p:txBody>
        </p:sp>
      </p:grpSp>
      <p:grpSp>
        <p:nvGrpSpPr>
          <p:cNvPr id="27" name="Group 26">
            <a:extLst>
              <a:ext uri="{FF2B5EF4-FFF2-40B4-BE49-F238E27FC236}">
                <a16:creationId xmlns:a16="http://schemas.microsoft.com/office/drawing/2014/main" id="{63024B01-DA2B-CCD0-F594-B80B6A641D68}"/>
              </a:ext>
            </a:extLst>
          </p:cNvPr>
          <p:cNvGrpSpPr/>
          <p:nvPr/>
        </p:nvGrpSpPr>
        <p:grpSpPr>
          <a:xfrm>
            <a:off x="9459253" y="1581716"/>
            <a:ext cx="2872125" cy="3427602"/>
            <a:chOff x="5543457" y="1624102"/>
            <a:chExt cx="2872125" cy="3427602"/>
          </a:xfrm>
        </p:grpSpPr>
        <p:pic>
          <p:nvPicPr>
            <p:cNvPr id="28" name="Picture 2">
              <a:extLst>
                <a:ext uri="{FF2B5EF4-FFF2-40B4-BE49-F238E27FC236}">
                  <a16:creationId xmlns:a16="http://schemas.microsoft.com/office/drawing/2014/main" id="{A5E53C5F-DAB3-7891-FCFD-A16F505B49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5996054" y="1624102"/>
              <a:ext cx="1828800" cy="182880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73A93DD-64BE-A646-BA15-4A899A56C2D1}"/>
                </a:ext>
              </a:extLst>
            </p:cNvPr>
            <p:cNvSpPr txBox="1"/>
            <p:nvPr/>
          </p:nvSpPr>
          <p:spPr>
            <a:xfrm>
              <a:off x="5543457" y="3728265"/>
              <a:ext cx="2872125" cy="1323439"/>
            </a:xfrm>
            <a:prstGeom prst="rect">
              <a:avLst/>
            </a:prstGeom>
            <a:noFill/>
          </p:spPr>
          <p:txBody>
            <a:bodyPr wrap="square" rtlCol="0">
              <a:spAutoFit/>
            </a:bodyPr>
            <a:lstStyle/>
            <a:p>
              <a:pPr algn="ctr"/>
              <a:r>
                <a:rPr lang="en-US" sz="2000" b="1">
                  <a:solidFill>
                    <a:schemeClr val="accent1"/>
                  </a:solidFill>
                </a:rPr>
                <a:t>Brian Todd</a:t>
              </a:r>
            </a:p>
            <a:p>
              <a:pPr algn="ctr"/>
              <a:r>
                <a:rPr lang="en-US" sz="2000">
                  <a:solidFill>
                    <a:schemeClr val="accent1"/>
                  </a:solidFill>
                </a:rPr>
                <a:t>Senior Advisor, </a:t>
              </a:r>
            </a:p>
            <a:p>
              <a:pPr algn="ctr"/>
              <a:r>
                <a:rPr lang="en-US" sz="2000">
                  <a:solidFill>
                    <a:schemeClr val="accent1"/>
                  </a:solidFill>
                </a:rPr>
                <a:t>Food Desert Relief</a:t>
              </a:r>
            </a:p>
            <a:p>
              <a:pPr algn="ctr"/>
              <a:r>
                <a:rPr lang="en-US" sz="2000">
                  <a:solidFill>
                    <a:srgbClr val="000000"/>
                  </a:solidFill>
                  <a:hlinkClick r:id="rId10"/>
                </a:rPr>
                <a:t>Brian.Todd@njeda.gov</a:t>
              </a:r>
              <a:endParaRPr lang="en-US" sz="2000">
                <a:solidFill>
                  <a:srgbClr val="000000"/>
                </a:solidFill>
              </a:endParaRPr>
            </a:p>
          </p:txBody>
        </p:sp>
      </p:grpSp>
    </p:spTree>
    <p:extLst>
      <p:ext uri="{BB962C8B-B14F-4D97-AF65-F5344CB8AC3E}">
        <p14:creationId xmlns:p14="http://schemas.microsoft.com/office/powerpoint/2010/main" val="3454692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FF830B-CFB0-4982-A748-13DAF35D31F9}"/>
              </a:ext>
            </a:extLst>
          </p:cNvPr>
          <p:cNvSpPr>
            <a:spLocks noGrp="1"/>
          </p:cNvSpPr>
          <p:nvPr>
            <p:ph type="body" sz="quarter" idx="10"/>
          </p:nvPr>
        </p:nvSpPr>
        <p:spPr>
          <a:xfrm>
            <a:off x="381000" y="228600"/>
            <a:ext cx="10725150" cy="553998"/>
          </a:xfrm>
        </p:spPr>
        <p:txBody>
          <a:bodyPr/>
          <a:lstStyle/>
          <a:p>
            <a:r>
              <a:rPr lang="en-US" dirty="0"/>
              <a:t>Project Description – Up to 30 Points (2/2)</a:t>
            </a:r>
          </a:p>
        </p:txBody>
      </p:sp>
      <p:sp>
        <p:nvSpPr>
          <p:cNvPr id="5" name="Rectangle 4">
            <a:extLst>
              <a:ext uri="{FF2B5EF4-FFF2-40B4-BE49-F238E27FC236}">
                <a16:creationId xmlns:a16="http://schemas.microsoft.com/office/drawing/2014/main" id="{D971EBC3-3F1B-40DB-AFBC-C43770427F90}"/>
              </a:ext>
            </a:extLst>
          </p:cNvPr>
          <p:cNvSpPr/>
          <p:nvPr/>
        </p:nvSpPr>
        <p:spPr>
          <a:xfrm>
            <a:off x="10189029" y="5672629"/>
            <a:ext cx="1852407" cy="10696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 name="TextBox 7">
            <a:extLst>
              <a:ext uri="{FF2B5EF4-FFF2-40B4-BE49-F238E27FC236}">
                <a16:creationId xmlns:a16="http://schemas.microsoft.com/office/drawing/2014/main" id="{ED251E27-5015-4BED-A018-E04E45A10A4D}"/>
              </a:ext>
            </a:extLst>
          </p:cNvPr>
          <p:cNvSpPr txBox="1"/>
          <p:nvPr/>
        </p:nvSpPr>
        <p:spPr>
          <a:xfrm>
            <a:off x="608751" y="1194972"/>
            <a:ext cx="5518156" cy="5216813"/>
          </a:xfrm>
          <a:prstGeom prst="rect">
            <a:avLst/>
          </a:prstGeom>
          <a:noFill/>
        </p:spPr>
        <p:txBody>
          <a:bodyPr wrap="square" rtlCol="0">
            <a:spAutoFit/>
          </a:bodyPr>
          <a:lstStyle/>
          <a:p>
            <a:r>
              <a:rPr lang="en-US" sz="1600" b="1" dirty="0">
                <a:solidFill>
                  <a:srgbClr val="000000"/>
                </a:solidFill>
                <a:effectLst/>
                <a:latin typeface="Calibri" panose="020F0502020204030204" pitchFamily="34" charset="0"/>
                <a:cs typeface="Calibri" panose="020F0502020204030204" pitchFamily="34" charset="0"/>
              </a:rPr>
              <a:t>Which</a:t>
            </a:r>
            <a:r>
              <a:rPr lang="en-US" sz="1600" b="1" dirty="0">
                <a:solidFill>
                  <a:srgbClr val="000000"/>
                </a:solidFill>
                <a:latin typeface="Calibri" panose="020F0502020204030204" pitchFamily="34" charset="0"/>
                <a:cs typeface="Calibri" panose="020F0502020204030204" pitchFamily="34" charset="0"/>
              </a:rPr>
              <a:t> area(s) of Atlantic City will your proposed project serve:</a:t>
            </a:r>
          </a:p>
          <a:p>
            <a:endParaRPr lang="en-US" sz="1600" b="1" dirty="0">
              <a:solidFill>
                <a:srgbClr val="000000"/>
              </a:solidFill>
              <a:latin typeface="Calibri" panose="020F0502020204030204" pitchFamily="34" charset="0"/>
              <a:cs typeface="Calibri" panose="020F0502020204030204" pitchFamily="34" charset="0"/>
            </a:endParaRPr>
          </a:p>
          <a:p>
            <a:endParaRPr lang="en-US" sz="1600" b="1" dirty="0">
              <a:solidFill>
                <a:srgbClr val="000000"/>
              </a:solidFill>
              <a:latin typeface="Calibri" panose="020F0502020204030204" pitchFamily="34" charset="0"/>
              <a:cs typeface="Calibri" panose="020F0502020204030204" pitchFamily="34" charset="0"/>
            </a:endParaRPr>
          </a:p>
          <a:p>
            <a:endParaRPr lang="en-US" sz="1600" b="1" dirty="0">
              <a:solidFill>
                <a:srgbClr val="000000"/>
              </a:solidFill>
              <a:latin typeface="Calibri" panose="020F0502020204030204" pitchFamily="34" charset="0"/>
              <a:cs typeface="Calibri" panose="020F0502020204030204" pitchFamily="34" charset="0"/>
            </a:endParaRPr>
          </a:p>
          <a:p>
            <a:endParaRPr lang="en-US" sz="1600" b="1" dirty="0">
              <a:solidFill>
                <a:srgbClr val="000000"/>
              </a:solidFill>
              <a:latin typeface="Calibri" panose="020F0502020204030204" pitchFamily="34" charset="0"/>
              <a:cs typeface="Calibri" panose="020F0502020204030204" pitchFamily="34" charset="0"/>
            </a:endParaRPr>
          </a:p>
          <a:p>
            <a:endParaRPr lang="en-US" sz="1600" b="1" dirty="0">
              <a:solidFill>
                <a:srgbClr val="000000"/>
              </a:solidFill>
              <a:latin typeface="Calibri" panose="020F0502020204030204" pitchFamily="34" charset="0"/>
              <a:cs typeface="Calibri" panose="020F0502020204030204" pitchFamily="34" charset="0"/>
            </a:endParaRPr>
          </a:p>
          <a:p>
            <a:endParaRPr lang="en-US" sz="1600" b="1" dirty="0">
              <a:solidFill>
                <a:srgbClr val="000000"/>
              </a:solidFill>
              <a:latin typeface="Calibri" panose="020F0502020204030204" pitchFamily="34" charset="0"/>
              <a:cs typeface="Calibri" panose="020F0502020204030204" pitchFamily="34" charset="0"/>
            </a:endParaRPr>
          </a:p>
          <a:p>
            <a:endParaRPr lang="en-US" sz="1600" b="1"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b="1" dirty="0">
                <a:solidFill>
                  <a:srgbClr val="000000"/>
                </a:solidFill>
                <a:latin typeface="Calibri" panose="020F0502020204030204" pitchFamily="34" charset="0"/>
                <a:cs typeface="Calibri" panose="020F0502020204030204" pitchFamily="34" charset="0"/>
              </a:rPr>
              <a:t>All of the above </a:t>
            </a:r>
            <a:r>
              <a:rPr lang="en-US" sz="1400" dirty="0">
                <a:solidFill>
                  <a:srgbClr val="000000"/>
                </a:solidFill>
                <a:latin typeface="Calibri" panose="020F0502020204030204" pitchFamily="34" charset="0"/>
                <a:cs typeface="Calibri" panose="020F0502020204030204" pitchFamily="34" charset="0"/>
              </a:rPr>
              <a:t>(1-10)</a:t>
            </a:r>
          </a:p>
          <a:p>
            <a:pPr marL="285750" indent="-285750">
              <a:buFont typeface="Arial" panose="020B0604020202020204" pitchFamily="34" charset="0"/>
              <a:buChar char="•"/>
            </a:pPr>
            <a:r>
              <a:rPr lang="en-US" sz="1400" b="1" dirty="0">
                <a:solidFill>
                  <a:srgbClr val="000000"/>
                </a:solidFill>
                <a:latin typeface="Calibri" panose="020F0502020204030204" pitchFamily="34" charset="0"/>
                <a:cs typeface="Calibri" panose="020F0502020204030204" pitchFamily="34" charset="0"/>
              </a:rPr>
              <a:t>Other</a:t>
            </a:r>
            <a:r>
              <a:rPr lang="en-US" sz="1400" dirty="0">
                <a:solidFill>
                  <a:srgbClr val="000000"/>
                </a:solidFill>
                <a:latin typeface="Calibri" panose="020F0502020204030204" pitchFamily="34" charset="0"/>
                <a:cs typeface="Calibri" panose="020F0502020204030204" pitchFamily="34" charset="0"/>
              </a:rPr>
              <a:t> - </a:t>
            </a:r>
            <a:r>
              <a:rPr lang="en-US" sz="1400" i="1" dirty="0">
                <a:solidFill>
                  <a:srgbClr val="000000"/>
                </a:solidFill>
                <a:latin typeface="Calibri" panose="020F0502020204030204" pitchFamily="34" charset="0"/>
                <a:cs typeface="Calibri" panose="020F0502020204030204" pitchFamily="34" charset="0"/>
              </a:rPr>
              <a:t>i</a:t>
            </a:r>
            <a:r>
              <a:rPr lang="en-US" sz="1400" i="1" dirty="0">
                <a:effectLst/>
                <a:latin typeface="Calibri" panose="020F0502020204030204" pitchFamily="34" charset="0"/>
                <a:cs typeface="Calibri" panose="020F0502020204030204" pitchFamily="34" charset="0"/>
              </a:rPr>
              <a:t>f “Other” is selected, a box will appear asking the applicant to please describe</a:t>
            </a:r>
          </a:p>
          <a:p>
            <a:r>
              <a:rPr lang="en-US" sz="1400" b="1" u="sng" dirty="0">
                <a:solidFill>
                  <a:srgbClr val="FF0000"/>
                </a:solidFill>
                <a:latin typeface="Calibri" panose="020F0502020204030204" pitchFamily="34" charset="0"/>
                <a:cs typeface="Calibri" panose="020F0502020204030204" pitchFamily="34" charset="0"/>
              </a:rPr>
              <a:t>Please note</a:t>
            </a:r>
            <a:r>
              <a:rPr lang="en-US" sz="1400" b="1" dirty="0">
                <a:solidFill>
                  <a:srgbClr val="FF0000"/>
                </a:solidFill>
                <a:latin typeface="Calibri" panose="020F0502020204030204" pitchFamily="34" charset="0"/>
                <a:cs typeface="Calibri" panose="020F0502020204030204" pitchFamily="34" charset="0"/>
              </a:rPr>
              <a:t>: </a:t>
            </a:r>
            <a:r>
              <a:rPr lang="en-US" sz="1400" dirty="0">
                <a:solidFill>
                  <a:srgbClr val="FF0000"/>
                </a:solidFill>
                <a:latin typeface="Calibri" panose="020F0502020204030204" pitchFamily="34" charset="0"/>
                <a:cs typeface="Calibri" panose="020F0502020204030204" pitchFamily="34" charset="0"/>
              </a:rPr>
              <a:t>Projects serving only the Ventnor portion of the Atlantic City/Ventnor Food Desert Community are ineligible for funding through this grant program.</a:t>
            </a:r>
          </a:p>
          <a:p>
            <a:endParaRPr lang="en-US" sz="1600" b="1" i="0" dirty="0">
              <a:solidFill>
                <a:schemeClr val="accent4">
                  <a:lumMod val="75000"/>
                </a:schemeClr>
              </a:solidFill>
              <a:effectLst/>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In 200 words or less, </a:t>
            </a:r>
            <a:r>
              <a:rPr lang="en-US" sz="1500" b="1" i="0" dirty="0">
                <a:effectLst/>
                <a:latin typeface="Calibri" panose="020F0502020204030204" pitchFamily="34" charset="0"/>
                <a:cs typeface="Calibri" panose="020F0502020204030204" pitchFamily="34" charset="0"/>
              </a:rPr>
              <a:t>describe how the proposed project could potentially be sustained after the end of the NJEDA grant.</a:t>
            </a:r>
          </a:p>
          <a:p>
            <a:endParaRPr lang="en-US" sz="1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In 200 words or less, describe </a:t>
            </a:r>
            <a:r>
              <a:rPr lang="en-US" sz="1500" b="1" dirty="0">
                <a:latin typeface="Calibri" panose="020F0502020204030204" pitchFamily="34" charset="0"/>
                <a:cs typeface="Calibri" panose="020F0502020204030204" pitchFamily="34" charset="0"/>
              </a:rPr>
              <a:t>how your project could potentially be scaled or adapted to improve food access and food security needs in other Food Desert Communities in New Jersey </a:t>
            </a:r>
            <a:r>
              <a:rPr lang="en-US" sz="1500" dirty="0">
                <a:latin typeface="Calibri" panose="020F0502020204030204" pitchFamily="34" charset="0"/>
                <a:cs typeface="Calibri" panose="020F0502020204030204" pitchFamily="34" charset="0"/>
              </a:rPr>
              <a:t>and any special considerations needed for this. </a:t>
            </a:r>
          </a:p>
        </p:txBody>
      </p:sp>
      <p:pic>
        <p:nvPicPr>
          <p:cNvPr id="6" name="Picture 5">
            <a:extLst>
              <a:ext uri="{FF2B5EF4-FFF2-40B4-BE49-F238E27FC236}">
                <a16:creationId xmlns:a16="http://schemas.microsoft.com/office/drawing/2014/main" id="{6ECADA18-ABE4-4335-838C-FDEB50148915}"/>
              </a:ext>
            </a:extLst>
          </p:cNvPr>
          <p:cNvPicPr>
            <a:picLocks noChangeAspect="1"/>
          </p:cNvPicPr>
          <p:nvPr/>
        </p:nvPicPr>
        <p:blipFill>
          <a:blip r:embed="rId3"/>
          <a:stretch>
            <a:fillRect/>
          </a:stretch>
        </p:blipFill>
        <p:spPr>
          <a:xfrm>
            <a:off x="6369627" y="1218664"/>
            <a:ext cx="5213622" cy="5065171"/>
          </a:xfrm>
          <a:prstGeom prst="rect">
            <a:avLst/>
          </a:prstGeom>
          <a:ln>
            <a:solidFill>
              <a:schemeClr val="tx1"/>
            </a:solidFill>
          </a:ln>
        </p:spPr>
      </p:pic>
      <p:graphicFrame>
        <p:nvGraphicFramePr>
          <p:cNvPr id="22" name="Table 22">
            <a:extLst>
              <a:ext uri="{FF2B5EF4-FFF2-40B4-BE49-F238E27FC236}">
                <a16:creationId xmlns:a16="http://schemas.microsoft.com/office/drawing/2014/main" id="{0A98A221-132E-48F1-91D9-7657115D5FB9}"/>
              </a:ext>
            </a:extLst>
          </p:cNvPr>
          <p:cNvGraphicFramePr>
            <a:graphicFrameLocks noGrp="1"/>
          </p:cNvGraphicFramePr>
          <p:nvPr/>
        </p:nvGraphicFramePr>
        <p:xfrm>
          <a:off x="795482" y="1550936"/>
          <a:ext cx="4867564" cy="1524000"/>
        </p:xfrm>
        <a:graphic>
          <a:graphicData uri="http://schemas.openxmlformats.org/drawingml/2006/table">
            <a:tbl>
              <a:tblPr>
                <a:tableStyleId>{5C22544A-7EE6-4342-B048-85BDC9FD1C3A}</a:tableStyleId>
              </a:tblPr>
              <a:tblGrid>
                <a:gridCol w="2433782">
                  <a:extLst>
                    <a:ext uri="{9D8B030D-6E8A-4147-A177-3AD203B41FA5}">
                      <a16:colId xmlns:a16="http://schemas.microsoft.com/office/drawing/2014/main" val="2634665053"/>
                    </a:ext>
                  </a:extLst>
                </a:gridCol>
                <a:gridCol w="2433782">
                  <a:extLst>
                    <a:ext uri="{9D8B030D-6E8A-4147-A177-3AD203B41FA5}">
                      <a16:colId xmlns:a16="http://schemas.microsoft.com/office/drawing/2014/main" val="2572668410"/>
                    </a:ext>
                  </a:extLst>
                </a:gridCol>
              </a:tblGrid>
              <a:tr h="300798">
                <a:tc>
                  <a:txBody>
                    <a:bodyPr/>
                    <a:lstStyle/>
                    <a:p>
                      <a:pPr marL="0" lvl="0" indent="0" algn="l">
                        <a:buFont typeface="+mj-lt"/>
                        <a:buNone/>
                      </a:pPr>
                      <a:r>
                        <a:rPr lang="en-US" sz="1400" dirty="0">
                          <a:latin typeface="Calibri" panose="020F0502020204030204" pitchFamily="34" charset="0"/>
                          <a:cs typeface="Calibri" panose="020F0502020204030204" pitchFamily="34" charset="0"/>
                        </a:rPr>
                        <a:t>1. Bungalow Park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a:buFont typeface="+mj-lt"/>
                        <a:buNone/>
                      </a:pPr>
                      <a:r>
                        <a:rPr lang="en-US" sz="1400" dirty="0">
                          <a:latin typeface="Calibri" panose="020F0502020204030204" pitchFamily="34" charset="0"/>
                          <a:cs typeface="Calibri" panose="020F0502020204030204" pitchFamily="34" charset="0"/>
                        </a:rPr>
                        <a:t>6. Ducktown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5759596"/>
                  </a:ext>
                </a:extLst>
              </a:tr>
              <a:tr h="300798">
                <a:tc>
                  <a:txBody>
                    <a:bodyPr/>
                    <a:lstStyle/>
                    <a:p>
                      <a:pPr marL="0" lvl="0" indent="0" algn="l">
                        <a:buFont typeface="+mj-lt"/>
                        <a:buNone/>
                      </a:pPr>
                      <a:r>
                        <a:rPr lang="en-US" sz="1400" dirty="0">
                          <a:latin typeface="Calibri" panose="020F0502020204030204" pitchFamily="34" charset="0"/>
                          <a:cs typeface="Calibri" panose="020F0502020204030204" pitchFamily="34" charset="0"/>
                        </a:rPr>
                        <a:t>2. Chelsea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a:buFont typeface="+mj-lt"/>
                        <a:buNone/>
                      </a:pPr>
                      <a:r>
                        <a:rPr lang="en-US" sz="1400" dirty="0">
                          <a:latin typeface="Calibri" panose="020F0502020204030204" pitchFamily="34" charset="0"/>
                          <a:cs typeface="Calibri" panose="020F0502020204030204" pitchFamily="34" charset="0"/>
                        </a:rPr>
                        <a:t>7. Inlet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5895804"/>
                  </a:ext>
                </a:extLst>
              </a:tr>
              <a:tr h="300798">
                <a:tc>
                  <a:txBody>
                    <a:bodyPr/>
                    <a:lstStyle/>
                    <a:p>
                      <a:pPr marL="0" lvl="0" indent="0" algn="l">
                        <a:buFont typeface="+mj-lt"/>
                        <a:buNone/>
                      </a:pPr>
                      <a:r>
                        <a:rPr lang="en-US" sz="1400" dirty="0">
                          <a:latin typeface="Calibri" panose="020F0502020204030204" pitchFamily="34" charset="0"/>
                          <a:cs typeface="Calibri" panose="020F0502020204030204" pitchFamily="34" charset="0"/>
                        </a:rPr>
                        <a:t>3. Chelsea Heights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a:buFont typeface="+mj-lt"/>
                        <a:buNone/>
                      </a:pPr>
                      <a:r>
                        <a:rPr lang="en-US" sz="1400" dirty="0">
                          <a:latin typeface="Calibri" panose="020F0502020204030204" pitchFamily="34" charset="0"/>
                          <a:cs typeface="Calibri" panose="020F0502020204030204" pitchFamily="34" charset="0"/>
                        </a:rPr>
                        <a:t>8. Marina District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8984603"/>
                  </a:ext>
                </a:extLst>
              </a:tr>
              <a:tr h="300798">
                <a:tc>
                  <a:txBody>
                    <a:bodyPr/>
                    <a:lstStyle/>
                    <a:p>
                      <a:pPr marL="0" lvl="0" indent="0" algn="l">
                        <a:buFont typeface="+mj-lt"/>
                        <a:buNone/>
                      </a:pPr>
                      <a:r>
                        <a:rPr lang="en-US" sz="1400" dirty="0">
                          <a:latin typeface="Calibri" panose="020F0502020204030204" pitchFamily="34" charset="0"/>
                          <a:cs typeface="Calibri" panose="020F0502020204030204" pitchFamily="34" charset="0"/>
                        </a:rPr>
                        <a:t>4. Venice Park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a:buFont typeface="+mj-lt"/>
                        <a:buNone/>
                      </a:pPr>
                      <a:r>
                        <a:rPr lang="en-US" sz="1400" dirty="0">
                          <a:latin typeface="Calibri" panose="020F0502020204030204" pitchFamily="34" charset="0"/>
                          <a:cs typeface="Calibri" panose="020F0502020204030204" pitchFamily="34" charset="0"/>
                        </a:rPr>
                        <a:t>9. Westside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4460486"/>
                  </a:ext>
                </a:extLst>
              </a:tr>
              <a:tr h="300798">
                <a:tc>
                  <a:txBody>
                    <a:bodyPr/>
                    <a:lstStyle/>
                    <a:p>
                      <a:pPr marL="0" lvl="0" indent="0" algn="l">
                        <a:buFont typeface="+mj-lt"/>
                        <a:buNone/>
                      </a:pPr>
                      <a:r>
                        <a:rPr lang="en-US" sz="1400" dirty="0">
                          <a:latin typeface="Calibri" panose="020F0502020204030204" pitchFamily="34" charset="0"/>
                          <a:cs typeface="Calibri" panose="020F0502020204030204" pitchFamily="34" charset="0"/>
                        </a:rPr>
                        <a:t>5. Midtown South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a:buFont typeface="+mj-lt"/>
                        <a:buNone/>
                      </a:pPr>
                      <a:r>
                        <a:rPr lang="en-US" sz="1400" dirty="0">
                          <a:latin typeface="Calibri" panose="020F0502020204030204" pitchFamily="34" charset="0"/>
                          <a:cs typeface="Calibri" panose="020F0502020204030204" pitchFamily="34" charset="0"/>
                        </a:rPr>
                        <a:t>10. Midtown North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232068"/>
                  </a:ext>
                </a:extLst>
              </a:tr>
            </a:tbl>
          </a:graphicData>
        </a:graphic>
      </p:graphicFrame>
    </p:spTree>
    <p:extLst>
      <p:ext uri="{BB962C8B-B14F-4D97-AF65-F5344CB8AC3E}">
        <p14:creationId xmlns:p14="http://schemas.microsoft.com/office/powerpoint/2010/main" val="2212739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FF830B-CFB0-4982-A748-13DAF35D31F9}"/>
              </a:ext>
            </a:extLst>
          </p:cNvPr>
          <p:cNvSpPr>
            <a:spLocks noGrp="1"/>
          </p:cNvSpPr>
          <p:nvPr>
            <p:ph type="body" sz="quarter" idx="10"/>
          </p:nvPr>
        </p:nvSpPr>
        <p:spPr>
          <a:xfrm>
            <a:off x="381000" y="228600"/>
            <a:ext cx="10725150" cy="553998"/>
          </a:xfrm>
        </p:spPr>
        <p:txBody>
          <a:bodyPr/>
          <a:lstStyle/>
          <a:p>
            <a:r>
              <a:rPr lang="en-US" dirty="0"/>
              <a:t>Community Engagement – Up to 20 Points (1/2)</a:t>
            </a:r>
          </a:p>
        </p:txBody>
      </p:sp>
      <p:sp>
        <p:nvSpPr>
          <p:cNvPr id="5" name="Rectangle 4">
            <a:extLst>
              <a:ext uri="{FF2B5EF4-FFF2-40B4-BE49-F238E27FC236}">
                <a16:creationId xmlns:a16="http://schemas.microsoft.com/office/drawing/2014/main" id="{D971EBC3-3F1B-40DB-AFBC-C43770427F90}"/>
              </a:ext>
            </a:extLst>
          </p:cNvPr>
          <p:cNvSpPr/>
          <p:nvPr/>
        </p:nvSpPr>
        <p:spPr>
          <a:xfrm>
            <a:off x="10189029" y="5672629"/>
            <a:ext cx="1852407" cy="10696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 name="TextBox 7">
            <a:extLst>
              <a:ext uri="{FF2B5EF4-FFF2-40B4-BE49-F238E27FC236}">
                <a16:creationId xmlns:a16="http://schemas.microsoft.com/office/drawing/2014/main" id="{ED251E27-5015-4BED-A018-E04E45A10A4D}"/>
              </a:ext>
            </a:extLst>
          </p:cNvPr>
          <p:cNvSpPr txBox="1"/>
          <p:nvPr/>
        </p:nvSpPr>
        <p:spPr>
          <a:xfrm>
            <a:off x="381000" y="1028716"/>
            <a:ext cx="5621215" cy="4770537"/>
          </a:xfrm>
          <a:prstGeom prst="rect">
            <a:avLst/>
          </a:prstGeom>
          <a:noFill/>
        </p:spPr>
        <p:txBody>
          <a:bodyPr wrap="square" rtlCol="0">
            <a:spAutoFit/>
          </a:bodyPr>
          <a:lstStyle/>
          <a:p>
            <a:r>
              <a:rPr lang="en-US" sz="1600" b="1" i="1" dirty="0">
                <a:solidFill>
                  <a:srgbClr val="000000"/>
                </a:solidFill>
                <a:effectLst/>
                <a:latin typeface="Calibri" panose="020F0502020204030204" pitchFamily="34" charset="0"/>
                <a:cs typeface="Calibri" panose="020F0502020204030204" pitchFamily="34" charset="0"/>
              </a:rPr>
              <a:t>In this section, applicants are asked to provide information related to community engagement efforts, including experience serving Atlantic City residents, soliciting and responding to feedback, providing equitable services, and mitigating previous challenges. </a:t>
            </a:r>
            <a:r>
              <a:rPr lang="en-US" sz="1600" i="1" dirty="0">
                <a:solidFill>
                  <a:srgbClr val="000000"/>
                </a:solidFill>
                <a:effectLst/>
                <a:latin typeface="Calibri" panose="020F0502020204030204" pitchFamily="34" charset="0"/>
                <a:cs typeface="Calibri" panose="020F0502020204030204" pitchFamily="34" charset="0"/>
              </a:rPr>
              <a:t>For any required question(s) that do not apply, please write “Not Applicable" in the corresponding box that is below the question. </a:t>
            </a:r>
            <a:endParaRPr lang="en-US" sz="1600" i="1" dirty="0">
              <a:solidFill>
                <a:srgbClr val="000000"/>
              </a:solidFill>
              <a:latin typeface="Calibri" panose="020F0502020204030204" pitchFamily="34" charset="0"/>
              <a:cs typeface="Calibri" panose="020F0502020204030204" pitchFamily="34" charset="0"/>
            </a:endParaRPr>
          </a:p>
          <a:p>
            <a:endParaRPr lang="en-US" sz="1600" b="1" dirty="0">
              <a:solidFill>
                <a:srgbClr val="000000"/>
              </a:solidFill>
              <a:latin typeface="Calibri" panose="020F0502020204030204" pitchFamily="34" charset="0"/>
              <a:cs typeface="Calibri" panose="020F0502020204030204" pitchFamily="34" charset="0"/>
            </a:endParaRPr>
          </a:p>
          <a:p>
            <a:r>
              <a:rPr lang="en-US" sz="1600" u="sng" dirty="0">
                <a:latin typeface="Calibri" panose="020F0502020204030204" pitchFamily="34" charset="0"/>
                <a:cs typeface="Calibri" panose="020F0502020204030204" pitchFamily="34" charset="0"/>
              </a:rPr>
              <a:t>In </a:t>
            </a:r>
            <a:r>
              <a:rPr lang="en-US" sz="1600" b="1" u="sng" dirty="0">
                <a:latin typeface="Calibri" panose="020F0502020204030204" pitchFamily="34" charset="0"/>
                <a:cs typeface="Calibri" panose="020F0502020204030204" pitchFamily="34" charset="0"/>
              </a:rPr>
              <a:t>200 words or less for each</a:t>
            </a:r>
            <a:r>
              <a:rPr lang="en-US" sz="1600" u="sng" dirty="0">
                <a:latin typeface="Calibri" panose="020F0502020204030204" pitchFamily="34" charset="0"/>
                <a:cs typeface="Calibri" panose="020F0502020204030204" pitchFamily="34" charset="0"/>
              </a:rPr>
              <a:t> of the following, describe your organization’s</a:t>
            </a:r>
            <a:r>
              <a:rPr lang="en-US" sz="16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600" b="1" dirty="0">
                <a:latin typeface="Calibri" panose="020F0502020204030204" pitchFamily="34" charset="0"/>
                <a:cs typeface="Calibri" panose="020F0502020204030204" pitchFamily="34" charset="0"/>
              </a:rPr>
              <a:t>History of serving Atlantic City residents</a:t>
            </a:r>
            <a:r>
              <a:rPr lang="en-US" sz="16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600" b="1" dirty="0">
                <a:solidFill>
                  <a:srgbClr val="000000"/>
                </a:solidFill>
                <a:latin typeface="Calibri" panose="020F0502020204030204" pitchFamily="34" charset="0"/>
                <a:cs typeface="Calibri" panose="020F0502020204030204" pitchFamily="34" charset="0"/>
              </a:rPr>
              <a:t>Planned outreach and engagement activities to connect Atlantic City residents with your proposed project</a:t>
            </a:r>
          </a:p>
          <a:p>
            <a:pPr marL="285750" indent="-285750">
              <a:buFont typeface="Arial" panose="020B0604020202020204" pitchFamily="34" charset="0"/>
              <a:buChar char="•"/>
            </a:pPr>
            <a:endParaRPr lang="en-US" sz="1600" b="1" dirty="0">
              <a:solidFill>
                <a:srgbClr val="000000"/>
              </a:solidFill>
              <a:latin typeface="Calibri" panose="020F0502020204030204" pitchFamily="34" charset="0"/>
              <a:cs typeface="Calibri" panose="020F0502020204030204" pitchFamily="34" charset="0"/>
            </a:endParaRPr>
          </a:p>
          <a:p>
            <a:r>
              <a:rPr lang="en-US" sz="1600" u="sng" dirty="0">
                <a:latin typeface="Calibri" panose="020F0502020204030204" pitchFamily="34" charset="0"/>
                <a:cs typeface="Calibri" panose="020F0502020204030204" pitchFamily="34" charset="0"/>
              </a:rPr>
              <a:t>In </a:t>
            </a:r>
            <a:r>
              <a:rPr lang="en-US" sz="1600" b="1" u="sng" dirty="0">
                <a:latin typeface="Calibri" panose="020F0502020204030204" pitchFamily="34" charset="0"/>
                <a:cs typeface="Calibri" panose="020F0502020204030204" pitchFamily="34" charset="0"/>
              </a:rPr>
              <a:t>200 words or less for each</a:t>
            </a:r>
            <a:r>
              <a:rPr lang="en-US" sz="1600" u="sng" dirty="0">
                <a:latin typeface="Calibri" panose="020F0502020204030204" pitchFamily="34" charset="0"/>
                <a:cs typeface="Calibri" panose="020F0502020204030204" pitchFamily="34" charset="0"/>
              </a:rPr>
              <a:t> of the following, describe your organization’s approach to and experience with</a:t>
            </a:r>
            <a:r>
              <a:rPr lang="en-US" sz="1600" dirty="0">
                <a:latin typeface="Calibri" panose="020F0502020204030204" pitchFamily="34" charset="0"/>
                <a:cs typeface="Calibri" panose="020F0502020204030204" pitchFamily="34" charset="0"/>
              </a:rPr>
              <a:t>:</a:t>
            </a:r>
            <a:endParaRPr lang="en-US" sz="1600" b="1" i="0" dirty="0">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1600" b="1" i="0" dirty="0">
                <a:effectLst/>
                <a:latin typeface="Calibri" panose="020F0502020204030204" pitchFamily="34" charset="0"/>
                <a:cs typeface="Calibri" panose="020F0502020204030204" pitchFamily="34" charset="0"/>
              </a:rPr>
              <a:t>Soliciting feedback from community members and/​or customers and using that feedback to inform your services.</a:t>
            </a:r>
          </a:p>
          <a:p>
            <a:pPr marL="342900"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Providing services that promote social and economic equity</a:t>
            </a:r>
          </a:p>
        </p:txBody>
      </p:sp>
      <p:pic>
        <p:nvPicPr>
          <p:cNvPr id="4" name="Picture 3">
            <a:extLst>
              <a:ext uri="{FF2B5EF4-FFF2-40B4-BE49-F238E27FC236}">
                <a16:creationId xmlns:a16="http://schemas.microsoft.com/office/drawing/2014/main" id="{E88EE83A-E2FD-4103-A020-90828F2B8B8E}"/>
              </a:ext>
            </a:extLst>
          </p:cNvPr>
          <p:cNvPicPr>
            <a:picLocks noChangeAspect="1"/>
          </p:cNvPicPr>
          <p:nvPr/>
        </p:nvPicPr>
        <p:blipFill>
          <a:blip r:embed="rId3"/>
          <a:stretch>
            <a:fillRect/>
          </a:stretch>
        </p:blipFill>
        <p:spPr>
          <a:xfrm>
            <a:off x="6124416" y="1288464"/>
            <a:ext cx="5451534" cy="4561615"/>
          </a:xfrm>
          <a:prstGeom prst="rect">
            <a:avLst/>
          </a:prstGeom>
          <a:ln>
            <a:solidFill>
              <a:schemeClr val="tx1"/>
            </a:solidFill>
          </a:ln>
        </p:spPr>
      </p:pic>
    </p:spTree>
    <p:extLst>
      <p:ext uri="{BB962C8B-B14F-4D97-AF65-F5344CB8AC3E}">
        <p14:creationId xmlns:p14="http://schemas.microsoft.com/office/powerpoint/2010/main" val="1524516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FF830B-CFB0-4982-A748-13DAF35D31F9}"/>
              </a:ext>
            </a:extLst>
          </p:cNvPr>
          <p:cNvSpPr>
            <a:spLocks noGrp="1"/>
          </p:cNvSpPr>
          <p:nvPr>
            <p:ph type="body" sz="quarter" idx="10"/>
          </p:nvPr>
        </p:nvSpPr>
        <p:spPr>
          <a:xfrm>
            <a:off x="381000" y="228600"/>
            <a:ext cx="10725150" cy="553998"/>
          </a:xfrm>
        </p:spPr>
        <p:txBody>
          <a:bodyPr/>
          <a:lstStyle/>
          <a:p>
            <a:r>
              <a:rPr lang="en-US" dirty="0"/>
              <a:t>Community Engagement – Up to 20 Points (2/2)</a:t>
            </a:r>
          </a:p>
        </p:txBody>
      </p:sp>
      <p:sp>
        <p:nvSpPr>
          <p:cNvPr id="5" name="Rectangle 4">
            <a:extLst>
              <a:ext uri="{FF2B5EF4-FFF2-40B4-BE49-F238E27FC236}">
                <a16:creationId xmlns:a16="http://schemas.microsoft.com/office/drawing/2014/main" id="{D971EBC3-3F1B-40DB-AFBC-C43770427F90}"/>
              </a:ext>
            </a:extLst>
          </p:cNvPr>
          <p:cNvSpPr/>
          <p:nvPr/>
        </p:nvSpPr>
        <p:spPr>
          <a:xfrm>
            <a:off x="10189029" y="5672629"/>
            <a:ext cx="1852407" cy="10696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 name="TextBox 7">
            <a:extLst>
              <a:ext uri="{FF2B5EF4-FFF2-40B4-BE49-F238E27FC236}">
                <a16:creationId xmlns:a16="http://schemas.microsoft.com/office/drawing/2014/main" id="{ED251E27-5015-4BED-A018-E04E45A10A4D}"/>
              </a:ext>
            </a:extLst>
          </p:cNvPr>
          <p:cNvSpPr txBox="1"/>
          <p:nvPr/>
        </p:nvSpPr>
        <p:spPr>
          <a:xfrm>
            <a:off x="380999" y="1028716"/>
            <a:ext cx="6043659" cy="544764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Food security work comes with challenges. In 200 words or less, </a:t>
            </a:r>
            <a:r>
              <a:rPr lang="en-US" sz="1600" b="1" dirty="0">
                <a:latin typeface="Calibri" panose="020F0502020204030204" pitchFamily="34" charset="0"/>
                <a:cs typeface="Calibri" panose="020F0502020204030204" pitchFamily="34" charset="0"/>
              </a:rPr>
              <a:t>describe an obstacle that your organization has faced and how your addressed it</a:t>
            </a:r>
            <a:r>
              <a:rPr lang="en-US" sz="1600" dirty="0">
                <a:latin typeface="Calibri" panose="020F0502020204030204" pitchFamily="34" charset="0"/>
                <a:cs typeface="Calibri" panose="020F0502020204030204" pitchFamily="34" charset="0"/>
              </a:rPr>
              <a:t>. </a:t>
            </a:r>
          </a:p>
          <a:p>
            <a:endParaRPr lang="en-US" sz="1600" dirty="0">
              <a:latin typeface="Calibri" panose="020F0502020204030204" pitchFamily="34" charset="0"/>
              <a:cs typeface="Calibri" panose="020F0502020204030204" pitchFamily="34" charset="0"/>
            </a:endParaRPr>
          </a:p>
          <a:p>
            <a:endParaRPr lang="en-US" sz="1600" b="1" i="0" dirty="0">
              <a:solidFill>
                <a:srgbClr val="000000"/>
              </a:solidFill>
              <a:effectLst/>
              <a:latin typeface="Calibri" panose="020F0502020204030204" pitchFamily="34" charset="0"/>
              <a:cs typeface="Calibri" panose="020F0502020204030204" pitchFamily="34" charset="0"/>
            </a:endParaRPr>
          </a:p>
          <a:p>
            <a:endParaRPr lang="en-US" sz="1600" b="1" dirty="0">
              <a:solidFill>
                <a:srgbClr val="000000"/>
              </a:solidFill>
              <a:latin typeface="Calibri" panose="020F0502020204030204" pitchFamily="34" charset="0"/>
              <a:cs typeface="Calibri" panose="020F0502020204030204" pitchFamily="34" charset="0"/>
            </a:endParaRPr>
          </a:p>
          <a:p>
            <a:r>
              <a:rPr lang="en-US" b="1" i="0" dirty="0">
                <a:solidFill>
                  <a:srgbClr val="000000"/>
                </a:solidFill>
                <a:effectLst/>
                <a:latin typeface="Calibri" panose="020F0502020204030204" pitchFamily="34" charset="0"/>
                <a:cs typeface="Calibri" panose="020F0502020204030204" pitchFamily="34" charset="0"/>
              </a:rPr>
              <a:t>Will your organization collaborate with any additional partners to execute your proposed project?</a:t>
            </a:r>
          </a:p>
          <a:p>
            <a:endParaRPr lang="en-US" sz="600" b="1" i="1"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b="1" dirty="0">
                <a:solidFill>
                  <a:srgbClr val="000000"/>
                </a:solidFill>
                <a:latin typeface="Calibri" panose="020F0502020204030204" pitchFamily="34" charset="0"/>
                <a:cs typeface="Calibri" panose="020F0502020204030204" pitchFamily="34" charset="0"/>
              </a:rPr>
              <a:t>If yes, </a:t>
            </a:r>
            <a:r>
              <a:rPr lang="en-US" sz="1600" dirty="0">
                <a:solidFill>
                  <a:srgbClr val="000000"/>
                </a:solidFill>
                <a:latin typeface="Calibri" panose="020F0502020204030204" pitchFamily="34" charset="0"/>
                <a:cs typeface="Calibri" panose="020F0502020204030204" pitchFamily="34" charset="0"/>
              </a:rPr>
              <a:t>the following repeating table will appear asking you to provide the following details for one or more collaborators:</a:t>
            </a:r>
            <a:r>
              <a:rPr lang="en-US" sz="1600" i="1" dirty="0">
                <a:solidFill>
                  <a:srgbClr val="000000"/>
                </a:solidFill>
                <a:latin typeface="Calibri" panose="020F0502020204030204" pitchFamily="34" charset="0"/>
                <a:cs typeface="Calibri" panose="020F0502020204030204" pitchFamily="34" charset="0"/>
              </a:rPr>
              <a:t> </a:t>
            </a:r>
            <a:endParaRPr lang="en-US" sz="800" i="1" dirty="0">
              <a:solidFill>
                <a:srgbClr val="000000"/>
              </a:solidFill>
              <a:latin typeface="Calibri" panose="020F0502020204030204" pitchFamily="34" charset="0"/>
              <a:cs typeface="Calibri" panose="020F0502020204030204" pitchFamily="34" charset="0"/>
            </a:endParaRPr>
          </a:p>
          <a:p>
            <a:pPr marL="742921" lvl="1" indent="-285750">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Name of Organization</a:t>
            </a:r>
          </a:p>
          <a:p>
            <a:pPr marL="742921" lvl="1" indent="-285750">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Point of Contact Name (First and Last)</a:t>
            </a:r>
          </a:p>
          <a:p>
            <a:pPr marL="742921" lvl="1" indent="-285750">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Point of Contact Email</a:t>
            </a:r>
          </a:p>
          <a:p>
            <a:pPr marL="742921" lvl="1" indent="-285750">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Collaborating Organization’s Role in Your Proposed Project</a:t>
            </a:r>
          </a:p>
          <a:p>
            <a:pPr marL="742921" lvl="1" indent="-285750">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Letter of Support (from collaborator) </a:t>
            </a:r>
          </a:p>
          <a:p>
            <a:endParaRPr lang="en-US" b="1" i="0" dirty="0">
              <a:solidFill>
                <a:srgbClr val="000000"/>
              </a:solidFill>
              <a:effectLst/>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If your organization plans to collaborate with more than one partner:</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Please click the </a:t>
            </a:r>
            <a:r>
              <a:rPr lang="en-US" sz="1600" dirty="0">
                <a:solidFill>
                  <a:srgbClr val="0070C0"/>
                </a:solidFill>
                <a:latin typeface="Calibri" panose="020F0502020204030204" pitchFamily="34" charset="0"/>
                <a:cs typeface="Calibri" panose="020F0502020204030204" pitchFamily="34" charset="0"/>
              </a:rPr>
              <a:t>+Add Collaborator</a:t>
            </a:r>
            <a:r>
              <a:rPr lang="en-US" sz="1600" dirty="0">
                <a:latin typeface="Calibri" panose="020F0502020204030204" pitchFamily="34" charset="0"/>
                <a:cs typeface="Calibri" panose="020F0502020204030204" pitchFamily="34" charset="0"/>
              </a:rPr>
              <a:t> button the number of times needed to provide the appropriate details for each collaborator </a:t>
            </a:r>
            <a:br>
              <a:rPr lang="en-US" sz="1600" dirty="0">
                <a:latin typeface="Calibri" panose="020F0502020204030204" pitchFamily="34" charset="0"/>
                <a:cs typeface="Calibri" panose="020F0502020204030204" pitchFamily="34" charset="0"/>
              </a:rPr>
            </a:br>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F0DE6AC-50B5-4EA3-9751-09691E86BF3B}"/>
              </a:ext>
            </a:extLst>
          </p:cNvPr>
          <p:cNvPicPr>
            <a:picLocks noChangeAspect="1"/>
          </p:cNvPicPr>
          <p:nvPr/>
        </p:nvPicPr>
        <p:blipFill rotWithShape="1">
          <a:blip r:embed="rId3"/>
          <a:srcRect l="2126" b="1155"/>
          <a:stretch/>
        </p:blipFill>
        <p:spPr>
          <a:xfrm>
            <a:off x="6889172" y="1015030"/>
            <a:ext cx="4687751" cy="5758466"/>
          </a:xfrm>
          <a:prstGeom prst="rect">
            <a:avLst/>
          </a:prstGeom>
          <a:ln>
            <a:solidFill>
              <a:schemeClr val="tx1"/>
            </a:solidFill>
          </a:ln>
        </p:spPr>
      </p:pic>
      <p:cxnSp>
        <p:nvCxnSpPr>
          <p:cNvPr id="9" name="Straight Arrow Connector 8">
            <a:extLst>
              <a:ext uri="{FF2B5EF4-FFF2-40B4-BE49-F238E27FC236}">
                <a16:creationId xmlns:a16="http://schemas.microsoft.com/office/drawing/2014/main" id="{CCE96D8B-E4AD-481A-A520-CCD43E070DD9}"/>
              </a:ext>
            </a:extLst>
          </p:cNvPr>
          <p:cNvCxnSpPr>
            <a:cxnSpLocks/>
          </p:cNvCxnSpPr>
          <p:nvPr/>
        </p:nvCxnSpPr>
        <p:spPr>
          <a:xfrm>
            <a:off x="1325217" y="3429000"/>
            <a:ext cx="5428874"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E68702D-0719-42E0-A868-CD11D6E9E135}"/>
              </a:ext>
            </a:extLst>
          </p:cNvPr>
          <p:cNvSpPr/>
          <p:nvPr/>
        </p:nvSpPr>
        <p:spPr>
          <a:xfrm>
            <a:off x="2027583" y="5406887"/>
            <a:ext cx="1563756" cy="212033"/>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cxnSp>
        <p:nvCxnSpPr>
          <p:cNvPr id="14" name="Connector: Elbow 13">
            <a:extLst>
              <a:ext uri="{FF2B5EF4-FFF2-40B4-BE49-F238E27FC236}">
                <a16:creationId xmlns:a16="http://schemas.microsoft.com/office/drawing/2014/main" id="{10AA1F23-123C-4AEB-9F44-2CBD1C3385B2}"/>
              </a:ext>
            </a:extLst>
          </p:cNvPr>
          <p:cNvCxnSpPr>
            <a:cxnSpLocks/>
          </p:cNvCxnSpPr>
          <p:nvPr/>
        </p:nvCxnSpPr>
        <p:spPr>
          <a:xfrm>
            <a:off x="3737113" y="5659354"/>
            <a:ext cx="3016978" cy="956794"/>
          </a:xfrm>
          <a:prstGeom prst="bentConnector3">
            <a:avLst>
              <a:gd name="adj1" fmla="val 75916"/>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66360F1-5147-4D72-877B-462B68728486}"/>
              </a:ext>
            </a:extLst>
          </p:cNvPr>
          <p:cNvSpPr/>
          <p:nvPr/>
        </p:nvSpPr>
        <p:spPr>
          <a:xfrm>
            <a:off x="6791746" y="6374296"/>
            <a:ext cx="1066793" cy="43069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Tree>
    <p:extLst>
      <p:ext uri="{BB962C8B-B14F-4D97-AF65-F5344CB8AC3E}">
        <p14:creationId xmlns:p14="http://schemas.microsoft.com/office/powerpoint/2010/main" val="839676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FF830B-CFB0-4982-A748-13DAF35D31F9}"/>
              </a:ext>
            </a:extLst>
          </p:cNvPr>
          <p:cNvSpPr>
            <a:spLocks noGrp="1"/>
          </p:cNvSpPr>
          <p:nvPr>
            <p:ph type="body" sz="quarter" idx="10"/>
          </p:nvPr>
        </p:nvSpPr>
        <p:spPr>
          <a:xfrm>
            <a:off x="381000" y="228600"/>
            <a:ext cx="10725150" cy="553998"/>
          </a:xfrm>
        </p:spPr>
        <p:txBody>
          <a:bodyPr/>
          <a:lstStyle/>
          <a:p>
            <a:r>
              <a:rPr lang="en-US" dirty="0"/>
              <a:t>Scope of Work – Up to 30 Points (1/3)</a:t>
            </a:r>
          </a:p>
        </p:txBody>
      </p:sp>
      <p:sp>
        <p:nvSpPr>
          <p:cNvPr id="5" name="Rectangle 4">
            <a:extLst>
              <a:ext uri="{FF2B5EF4-FFF2-40B4-BE49-F238E27FC236}">
                <a16:creationId xmlns:a16="http://schemas.microsoft.com/office/drawing/2014/main" id="{D971EBC3-3F1B-40DB-AFBC-C43770427F90}"/>
              </a:ext>
            </a:extLst>
          </p:cNvPr>
          <p:cNvSpPr/>
          <p:nvPr/>
        </p:nvSpPr>
        <p:spPr>
          <a:xfrm>
            <a:off x="10189029" y="5672629"/>
            <a:ext cx="1852407" cy="10696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 name="TextBox 7">
            <a:extLst>
              <a:ext uri="{FF2B5EF4-FFF2-40B4-BE49-F238E27FC236}">
                <a16:creationId xmlns:a16="http://schemas.microsoft.com/office/drawing/2014/main" id="{ED251E27-5015-4BED-A018-E04E45A10A4D}"/>
              </a:ext>
            </a:extLst>
          </p:cNvPr>
          <p:cNvSpPr txBox="1"/>
          <p:nvPr/>
        </p:nvSpPr>
        <p:spPr>
          <a:xfrm>
            <a:off x="4301842" y="1015642"/>
            <a:ext cx="2722413" cy="338554"/>
          </a:xfrm>
          <a:prstGeom prst="rect">
            <a:avLst/>
          </a:prstGeom>
          <a:noFill/>
          <a:ln w="28575">
            <a:solidFill>
              <a:schemeClr val="accent2"/>
            </a:solidFill>
          </a:ln>
        </p:spPr>
        <p:txBody>
          <a:bodyPr wrap="square" rtlCol="0">
            <a:spAutoFit/>
          </a:bodyPr>
          <a:lstStyle/>
          <a:p>
            <a:pPr algn="ctr"/>
            <a:r>
              <a:rPr lang="en-US" sz="1600" b="1" dirty="0">
                <a:solidFill>
                  <a:srgbClr val="000000"/>
                </a:solidFill>
                <a:effectLst/>
                <a:latin typeface="Calibri" panose="020F0502020204030204" pitchFamily="34" charset="0"/>
                <a:cs typeface="Calibri" panose="020F0502020204030204" pitchFamily="34" charset="0"/>
              </a:rPr>
              <a:t>Work Plan – Up to 20 Points</a:t>
            </a:r>
          </a:p>
        </p:txBody>
      </p:sp>
      <p:pic>
        <p:nvPicPr>
          <p:cNvPr id="9" name="Picture 8">
            <a:extLst>
              <a:ext uri="{FF2B5EF4-FFF2-40B4-BE49-F238E27FC236}">
                <a16:creationId xmlns:a16="http://schemas.microsoft.com/office/drawing/2014/main" id="{F5FB2A55-3082-4D73-AA06-64EE9B345DE9}"/>
              </a:ext>
            </a:extLst>
          </p:cNvPr>
          <p:cNvPicPr>
            <a:picLocks noChangeAspect="1"/>
          </p:cNvPicPr>
          <p:nvPr/>
        </p:nvPicPr>
        <p:blipFill>
          <a:blip r:embed="rId3"/>
          <a:stretch>
            <a:fillRect/>
          </a:stretch>
        </p:blipFill>
        <p:spPr>
          <a:xfrm>
            <a:off x="2213112" y="1439523"/>
            <a:ext cx="7983558" cy="4121426"/>
          </a:xfrm>
          <a:prstGeom prst="rect">
            <a:avLst/>
          </a:prstGeom>
          <a:ln>
            <a:solidFill>
              <a:schemeClr val="tx1"/>
            </a:solidFill>
          </a:ln>
        </p:spPr>
      </p:pic>
      <p:sp>
        <p:nvSpPr>
          <p:cNvPr id="10" name="TextBox 9">
            <a:extLst>
              <a:ext uri="{FF2B5EF4-FFF2-40B4-BE49-F238E27FC236}">
                <a16:creationId xmlns:a16="http://schemas.microsoft.com/office/drawing/2014/main" id="{D3E6F0F4-3A7D-4C50-8BD8-0E28A57F95FE}"/>
              </a:ext>
            </a:extLst>
          </p:cNvPr>
          <p:cNvSpPr txBox="1"/>
          <p:nvPr/>
        </p:nvSpPr>
        <p:spPr>
          <a:xfrm>
            <a:off x="533400" y="5602857"/>
            <a:ext cx="11227904" cy="1077218"/>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000000"/>
                </a:solidFill>
                <a:latin typeface="Calibri" panose="020F0502020204030204" pitchFamily="34" charset="0"/>
                <a:cs typeface="Calibri" panose="020F0502020204030204" pitchFamily="34" charset="0"/>
              </a:rPr>
              <a:t>Download the </a:t>
            </a:r>
            <a:r>
              <a:rPr lang="en-US" sz="1600" b="1" dirty="0">
                <a:solidFill>
                  <a:srgbClr val="000000"/>
                </a:solidFill>
                <a:latin typeface="Calibri" panose="020F0502020204030204" pitchFamily="34" charset="0"/>
                <a:cs typeface="Calibri" panose="020F0502020204030204" pitchFamily="34" charset="0"/>
                <a:hlinkClick r:id="rId4"/>
              </a:rPr>
              <a:t>Work Plan template</a:t>
            </a:r>
            <a:r>
              <a:rPr lang="en-US" sz="1600" b="1" dirty="0">
                <a:solidFill>
                  <a:srgbClr val="000000"/>
                </a:solidFill>
                <a:latin typeface="Calibri" panose="020F0502020204030204" pitchFamily="34" charset="0"/>
                <a:cs typeface="Calibri" panose="020F0502020204030204" pitchFamily="34" charset="0"/>
              </a:rPr>
              <a:t> provided in the application and input milestones before uploading as an excel file.</a:t>
            </a:r>
          </a:p>
          <a:p>
            <a:pPr marL="285750" indent="-285750">
              <a:buFont typeface="Arial" panose="020B0604020202020204" pitchFamily="34" charset="0"/>
              <a:buChar char="•"/>
            </a:pPr>
            <a:endParaRPr lang="en-US" sz="1600" b="1"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b="1" u="sng" dirty="0">
                <a:solidFill>
                  <a:srgbClr val="FF0000"/>
                </a:solidFill>
                <a:latin typeface="Calibri" panose="020F0502020204030204" pitchFamily="34" charset="0"/>
                <a:cs typeface="Calibri" panose="020F0502020204030204" pitchFamily="34" charset="0"/>
              </a:rPr>
              <a:t>Note</a:t>
            </a:r>
            <a:r>
              <a:rPr lang="en-US" sz="1600" b="1" dirty="0">
                <a:solidFill>
                  <a:srgbClr val="FF0000"/>
                </a:solidFill>
                <a:latin typeface="Calibri" panose="020F0502020204030204" pitchFamily="34" charset="0"/>
                <a:cs typeface="Calibri" panose="020F0502020204030204" pitchFamily="34" charset="0"/>
              </a:rPr>
              <a:t>: Start date and end date should be less than two (2) years apart and/or end date should be on or before September 30, 2026, whichever is earlier. </a:t>
            </a:r>
          </a:p>
        </p:txBody>
      </p:sp>
    </p:spTree>
    <p:extLst>
      <p:ext uri="{BB962C8B-B14F-4D97-AF65-F5344CB8AC3E}">
        <p14:creationId xmlns:p14="http://schemas.microsoft.com/office/powerpoint/2010/main" val="1781304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FF830B-CFB0-4982-A748-13DAF35D31F9}"/>
              </a:ext>
            </a:extLst>
          </p:cNvPr>
          <p:cNvSpPr>
            <a:spLocks noGrp="1"/>
          </p:cNvSpPr>
          <p:nvPr>
            <p:ph type="body" sz="quarter" idx="10"/>
          </p:nvPr>
        </p:nvSpPr>
        <p:spPr>
          <a:xfrm>
            <a:off x="381000" y="228600"/>
            <a:ext cx="10725150" cy="553998"/>
          </a:xfrm>
        </p:spPr>
        <p:txBody>
          <a:bodyPr/>
          <a:lstStyle/>
          <a:p>
            <a:r>
              <a:rPr lang="en-US" dirty="0"/>
              <a:t>Scope of Work – Up to 30 Points (2/3)</a:t>
            </a:r>
          </a:p>
        </p:txBody>
      </p:sp>
      <p:sp>
        <p:nvSpPr>
          <p:cNvPr id="5" name="Rectangle 4">
            <a:extLst>
              <a:ext uri="{FF2B5EF4-FFF2-40B4-BE49-F238E27FC236}">
                <a16:creationId xmlns:a16="http://schemas.microsoft.com/office/drawing/2014/main" id="{D971EBC3-3F1B-40DB-AFBC-C43770427F90}"/>
              </a:ext>
            </a:extLst>
          </p:cNvPr>
          <p:cNvSpPr/>
          <p:nvPr/>
        </p:nvSpPr>
        <p:spPr>
          <a:xfrm>
            <a:off x="10189029" y="5672629"/>
            <a:ext cx="1852407" cy="10696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6" name="TextBox 5">
            <a:extLst>
              <a:ext uri="{FF2B5EF4-FFF2-40B4-BE49-F238E27FC236}">
                <a16:creationId xmlns:a16="http://schemas.microsoft.com/office/drawing/2014/main" id="{D339854E-AA22-4876-A37C-ADB4F4AC7577}"/>
              </a:ext>
            </a:extLst>
          </p:cNvPr>
          <p:cNvSpPr txBox="1"/>
          <p:nvPr/>
        </p:nvSpPr>
        <p:spPr>
          <a:xfrm>
            <a:off x="3366654" y="1015642"/>
            <a:ext cx="4540827" cy="338554"/>
          </a:xfrm>
          <a:prstGeom prst="rect">
            <a:avLst/>
          </a:prstGeom>
          <a:noFill/>
          <a:ln w="28575">
            <a:solidFill>
              <a:schemeClr val="accent2"/>
            </a:solidFill>
          </a:ln>
        </p:spPr>
        <p:txBody>
          <a:bodyPr wrap="square" rtlCol="0">
            <a:spAutoFit/>
          </a:bodyPr>
          <a:lstStyle/>
          <a:p>
            <a:pPr algn="ctr"/>
            <a:r>
              <a:rPr lang="en-US" sz="1600" b="1" dirty="0">
                <a:solidFill>
                  <a:srgbClr val="000000"/>
                </a:solidFill>
                <a:effectLst/>
                <a:latin typeface="Calibri" panose="020F0502020204030204" pitchFamily="34" charset="0"/>
                <a:cs typeface="Calibri" panose="020F0502020204030204" pitchFamily="34" charset="0"/>
              </a:rPr>
              <a:t>Budget/Budget Narrative – Up to 10 Points</a:t>
            </a:r>
          </a:p>
        </p:txBody>
      </p:sp>
      <p:pic>
        <p:nvPicPr>
          <p:cNvPr id="4" name="Picture 3">
            <a:extLst>
              <a:ext uri="{FF2B5EF4-FFF2-40B4-BE49-F238E27FC236}">
                <a16:creationId xmlns:a16="http://schemas.microsoft.com/office/drawing/2014/main" id="{F88F2500-9F94-449C-A937-F16970BE3705}"/>
              </a:ext>
            </a:extLst>
          </p:cNvPr>
          <p:cNvPicPr>
            <a:picLocks noChangeAspect="1"/>
          </p:cNvPicPr>
          <p:nvPr/>
        </p:nvPicPr>
        <p:blipFill rotWithShape="1">
          <a:blip r:embed="rId3"/>
          <a:srcRect r="10948"/>
          <a:stretch/>
        </p:blipFill>
        <p:spPr>
          <a:xfrm>
            <a:off x="5891016" y="1608022"/>
            <a:ext cx="5694852" cy="4468493"/>
          </a:xfrm>
          <a:prstGeom prst="rect">
            <a:avLst/>
          </a:prstGeom>
          <a:ln>
            <a:solidFill>
              <a:schemeClr val="tx1"/>
            </a:solidFill>
          </a:ln>
        </p:spPr>
      </p:pic>
      <p:sp>
        <p:nvSpPr>
          <p:cNvPr id="11" name="TextBox 10">
            <a:extLst>
              <a:ext uri="{FF2B5EF4-FFF2-40B4-BE49-F238E27FC236}">
                <a16:creationId xmlns:a16="http://schemas.microsoft.com/office/drawing/2014/main" id="{10C2CCC6-EE77-41F1-AD3E-94FFD7CB4B4B}"/>
              </a:ext>
            </a:extLst>
          </p:cNvPr>
          <p:cNvSpPr txBox="1"/>
          <p:nvPr/>
        </p:nvSpPr>
        <p:spPr>
          <a:xfrm>
            <a:off x="623572" y="1609277"/>
            <a:ext cx="4540828" cy="4462760"/>
          </a:xfrm>
          <a:prstGeom prst="rect">
            <a:avLst/>
          </a:prstGeom>
          <a:noFill/>
        </p:spPr>
        <p:txBody>
          <a:bodyPr wrap="square" rtlCol="0">
            <a:spAutoFit/>
          </a:bodyPr>
          <a:lstStyle/>
          <a:p>
            <a:r>
              <a:rPr lang="en-US" sz="1600" b="1" dirty="0">
                <a:solidFill>
                  <a:srgbClr val="000000"/>
                </a:solidFill>
                <a:effectLst/>
                <a:latin typeface="Calibri" panose="020F0502020204030204" pitchFamily="34" charset="0"/>
                <a:cs typeface="Calibri" panose="020F0502020204030204" pitchFamily="34" charset="0"/>
              </a:rPr>
              <a:t>Download the </a:t>
            </a:r>
            <a:r>
              <a:rPr lang="en-US" sz="1600" b="1" dirty="0">
                <a:solidFill>
                  <a:srgbClr val="000000"/>
                </a:solidFill>
                <a:effectLst/>
                <a:latin typeface="Calibri" panose="020F0502020204030204" pitchFamily="34" charset="0"/>
                <a:cs typeface="Calibri" panose="020F0502020204030204" pitchFamily="34" charset="0"/>
                <a:hlinkClick r:id="rId4"/>
              </a:rPr>
              <a:t>Budget template</a:t>
            </a:r>
            <a:r>
              <a:rPr lang="en-US" sz="1600" b="1" dirty="0">
                <a:solidFill>
                  <a:srgbClr val="000000"/>
                </a:solidFill>
                <a:latin typeface="Calibri" panose="020F0502020204030204" pitchFamily="34" charset="0"/>
                <a:cs typeface="Calibri" panose="020F0502020204030204" pitchFamily="34" charset="0"/>
              </a:rPr>
              <a:t> provided in the application and complete before uploading as an excel file.</a:t>
            </a:r>
          </a:p>
          <a:p>
            <a:endParaRPr lang="en-US" sz="1600" b="1" dirty="0">
              <a:solidFill>
                <a:srgbClr val="000000"/>
              </a:solidFill>
              <a:latin typeface="Calibri" panose="020F0502020204030204" pitchFamily="34" charset="0"/>
              <a:cs typeface="Calibri" panose="020F0502020204030204" pitchFamily="34" charset="0"/>
            </a:endParaRPr>
          </a:p>
          <a:p>
            <a:r>
              <a:rPr lang="en-US" sz="1600" b="1" dirty="0">
                <a:solidFill>
                  <a:srgbClr val="000000"/>
                </a:solidFill>
                <a:latin typeface="Calibri" panose="020F0502020204030204" pitchFamily="34" charset="0"/>
                <a:cs typeface="Calibri" panose="020F0502020204030204" pitchFamily="34" charset="0"/>
              </a:rPr>
              <a:t>Download the </a:t>
            </a:r>
            <a:r>
              <a:rPr lang="en-US" sz="1600" b="1" dirty="0">
                <a:solidFill>
                  <a:srgbClr val="000000"/>
                </a:solidFill>
                <a:latin typeface="Calibri" panose="020F0502020204030204" pitchFamily="34" charset="0"/>
                <a:cs typeface="Calibri" panose="020F0502020204030204" pitchFamily="34" charset="0"/>
                <a:hlinkClick r:id="rId5"/>
              </a:rPr>
              <a:t>Budget Narrative template</a:t>
            </a:r>
            <a:r>
              <a:rPr lang="en-US" sz="1600" b="1" dirty="0">
                <a:solidFill>
                  <a:srgbClr val="000000"/>
                </a:solidFill>
                <a:latin typeface="Calibri" panose="020F0502020204030204" pitchFamily="34" charset="0"/>
                <a:cs typeface="Calibri" panose="020F0502020204030204" pitchFamily="34" charset="0"/>
              </a:rPr>
              <a:t> provided in the application and complete before uploading as a PDF file.</a:t>
            </a:r>
          </a:p>
          <a:p>
            <a:endParaRPr lang="en-US" sz="1600" b="1" dirty="0">
              <a:solidFill>
                <a:srgbClr val="000000"/>
              </a:solidFill>
              <a:latin typeface="Calibri" panose="020F0502020204030204" pitchFamily="34" charset="0"/>
              <a:cs typeface="Calibri" panose="020F0502020204030204" pitchFamily="34" charset="0"/>
            </a:endParaRPr>
          </a:p>
          <a:p>
            <a:endParaRPr lang="en-US" sz="1600" b="1" dirty="0">
              <a:solidFill>
                <a:srgbClr val="000000"/>
              </a:solidFill>
              <a:latin typeface="Calibri" panose="020F0502020204030204" pitchFamily="34" charset="0"/>
              <a:cs typeface="Calibri" panose="020F0502020204030204" pitchFamily="34" charset="0"/>
            </a:endParaRPr>
          </a:p>
          <a:p>
            <a:r>
              <a:rPr lang="en-US" sz="1600" b="1" dirty="0">
                <a:solidFill>
                  <a:srgbClr val="000000"/>
                </a:solidFill>
                <a:latin typeface="Calibri" panose="020F0502020204030204" pitchFamily="34" charset="0"/>
                <a:cs typeface="Calibri" panose="020F0502020204030204" pitchFamily="34" charset="0"/>
              </a:rPr>
              <a:t>How much do you estimate the total project will cost? </a:t>
            </a:r>
            <a:r>
              <a:rPr lang="en-US" sz="1400" b="0" dirty="0">
                <a:solidFill>
                  <a:srgbClr val="000000"/>
                </a:solidFill>
                <a:effectLst/>
                <a:latin typeface="Calibri" panose="020F0502020204030204" pitchFamily="34" charset="0"/>
                <a:cs typeface="Calibri" panose="020F0502020204030204" pitchFamily="34" charset="0"/>
              </a:rPr>
              <a:t>Please include the complete project cost in your estimate, including any costs that will be funded through other sources.*</a:t>
            </a:r>
            <a:endParaRPr lang="en-US" sz="1600" b="1" dirty="0">
              <a:solidFill>
                <a:srgbClr val="000000"/>
              </a:solidFill>
              <a:latin typeface="Calibri" panose="020F0502020204030204" pitchFamily="34" charset="0"/>
              <a:cs typeface="Calibri" panose="020F0502020204030204" pitchFamily="34" charset="0"/>
            </a:endParaRPr>
          </a:p>
          <a:p>
            <a:endParaRPr lang="en-US" sz="1600" b="1" dirty="0">
              <a:solidFill>
                <a:srgbClr val="000000"/>
              </a:solidFill>
              <a:latin typeface="Calibri" panose="020F0502020204030204" pitchFamily="34" charset="0"/>
              <a:cs typeface="Calibri" panose="020F0502020204030204" pitchFamily="34" charset="0"/>
            </a:endParaRPr>
          </a:p>
          <a:p>
            <a:endParaRPr lang="en-US" sz="1600" b="1" dirty="0">
              <a:solidFill>
                <a:srgbClr val="000000"/>
              </a:solidFill>
              <a:latin typeface="Calibri" panose="020F0502020204030204" pitchFamily="34" charset="0"/>
              <a:cs typeface="Calibri" panose="020F0502020204030204" pitchFamily="34" charset="0"/>
            </a:endParaRPr>
          </a:p>
          <a:p>
            <a:endParaRPr lang="en-US" sz="1600" b="1" dirty="0">
              <a:solidFill>
                <a:srgbClr val="000000"/>
              </a:solidFill>
              <a:latin typeface="Calibri" panose="020F0502020204030204" pitchFamily="34" charset="0"/>
              <a:cs typeface="Calibri" panose="020F0502020204030204" pitchFamily="34" charset="0"/>
            </a:endParaRPr>
          </a:p>
          <a:p>
            <a:r>
              <a:rPr lang="en-US" sz="1600" b="1" dirty="0">
                <a:solidFill>
                  <a:srgbClr val="000000"/>
                </a:solidFill>
                <a:latin typeface="Calibri" panose="020F0502020204030204" pitchFamily="34" charset="0"/>
                <a:cs typeface="Calibri" panose="020F0502020204030204" pitchFamily="34" charset="0"/>
              </a:rPr>
              <a:t>Total Grant Amount Requested must be between $50,000.00 and $500,000.00. </a:t>
            </a:r>
          </a:p>
        </p:txBody>
      </p:sp>
      <p:sp>
        <p:nvSpPr>
          <p:cNvPr id="12" name="TextBox 11">
            <a:extLst>
              <a:ext uri="{FF2B5EF4-FFF2-40B4-BE49-F238E27FC236}">
                <a16:creationId xmlns:a16="http://schemas.microsoft.com/office/drawing/2014/main" id="{67584B8C-7802-4904-BAAA-15185CF60B23}"/>
              </a:ext>
            </a:extLst>
          </p:cNvPr>
          <p:cNvSpPr txBox="1"/>
          <p:nvPr/>
        </p:nvSpPr>
        <p:spPr>
          <a:xfrm>
            <a:off x="0" y="6267877"/>
            <a:ext cx="12192000" cy="584775"/>
          </a:xfrm>
          <a:prstGeom prst="rect">
            <a:avLst/>
          </a:prstGeom>
          <a:noFill/>
        </p:spPr>
        <p:txBody>
          <a:bodyPr wrap="square" rtlCol="0">
            <a:spAutoFit/>
          </a:bodyPr>
          <a:lstStyle/>
          <a:p>
            <a:r>
              <a:rPr lang="en-US" sz="1600" dirty="0">
                <a:solidFill>
                  <a:srgbClr val="FF0000"/>
                </a:solidFill>
                <a:latin typeface="Calibri" panose="020F0502020204030204" pitchFamily="34" charset="0"/>
                <a:cs typeface="Calibri" panose="020F0502020204030204" pitchFamily="34" charset="0"/>
              </a:rPr>
              <a:t>*If estimated total project costs exceeds total grant amount being requested, the applicant will be asked to </a:t>
            </a:r>
            <a:r>
              <a:rPr lang="en-US" sz="1600" b="1" dirty="0">
                <a:solidFill>
                  <a:srgbClr val="FF0000"/>
                </a:solidFill>
                <a:latin typeface="Calibri" panose="020F0502020204030204" pitchFamily="34" charset="0"/>
                <a:cs typeface="Calibri" panose="020F0502020204030204" pitchFamily="34" charset="0"/>
              </a:rPr>
              <a:t>list the source(s) and amount(s) of any additional funding sources that will cover the remaining project cost </a:t>
            </a:r>
            <a:r>
              <a:rPr lang="en-US" sz="1600" dirty="0">
                <a:solidFill>
                  <a:srgbClr val="FF0000"/>
                </a:solidFill>
                <a:latin typeface="Calibri" panose="020F0502020204030204" pitchFamily="34" charset="0"/>
                <a:cs typeface="Calibri" panose="020F0502020204030204" pitchFamily="34" charset="0"/>
              </a:rPr>
              <a:t>in this section.</a:t>
            </a:r>
          </a:p>
        </p:txBody>
      </p:sp>
      <p:cxnSp>
        <p:nvCxnSpPr>
          <p:cNvPr id="13" name="Straight Arrow Connector 12">
            <a:extLst>
              <a:ext uri="{FF2B5EF4-FFF2-40B4-BE49-F238E27FC236}">
                <a16:creationId xmlns:a16="http://schemas.microsoft.com/office/drawing/2014/main" id="{A9AE6FF0-0E28-42C6-8C07-B84D8F38C42A}"/>
              </a:ext>
            </a:extLst>
          </p:cNvPr>
          <p:cNvCxnSpPr>
            <a:cxnSpLocks/>
          </p:cNvCxnSpPr>
          <p:nvPr/>
        </p:nvCxnSpPr>
        <p:spPr>
          <a:xfrm>
            <a:off x="3241962" y="5832534"/>
            <a:ext cx="2774374"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17851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FF830B-CFB0-4982-A748-13DAF35D31F9}"/>
              </a:ext>
            </a:extLst>
          </p:cNvPr>
          <p:cNvSpPr>
            <a:spLocks noGrp="1"/>
          </p:cNvSpPr>
          <p:nvPr>
            <p:ph type="body" sz="quarter" idx="10"/>
          </p:nvPr>
        </p:nvSpPr>
        <p:spPr>
          <a:xfrm>
            <a:off x="381000" y="228600"/>
            <a:ext cx="10725150" cy="553998"/>
          </a:xfrm>
        </p:spPr>
        <p:txBody>
          <a:bodyPr/>
          <a:lstStyle/>
          <a:p>
            <a:r>
              <a:rPr lang="en-US" dirty="0"/>
              <a:t>Scope of Work – Up to 30 Points (3/3)</a:t>
            </a:r>
          </a:p>
        </p:txBody>
      </p:sp>
      <p:sp>
        <p:nvSpPr>
          <p:cNvPr id="5" name="Rectangle 4">
            <a:extLst>
              <a:ext uri="{FF2B5EF4-FFF2-40B4-BE49-F238E27FC236}">
                <a16:creationId xmlns:a16="http://schemas.microsoft.com/office/drawing/2014/main" id="{D971EBC3-3F1B-40DB-AFBC-C43770427F90}"/>
              </a:ext>
            </a:extLst>
          </p:cNvPr>
          <p:cNvSpPr/>
          <p:nvPr/>
        </p:nvSpPr>
        <p:spPr>
          <a:xfrm>
            <a:off x="10189029" y="5672629"/>
            <a:ext cx="1852407" cy="10696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1" name="TextBox 10">
            <a:extLst>
              <a:ext uri="{FF2B5EF4-FFF2-40B4-BE49-F238E27FC236}">
                <a16:creationId xmlns:a16="http://schemas.microsoft.com/office/drawing/2014/main" id="{10C2CCC6-EE77-41F1-AD3E-94FFD7CB4B4B}"/>
              </a:ext>
            </a:extLst>
          </p:cNvPr>
          <p:cNvSpPr txBox="1"/>
          <p:nvPr/>
        </p:nvSpPr>
        <p:spPr>
          <a:xfrm>
            <a:off x="623571" y="1183246"/>
            <a:ext cx="5119570" cy="4739759"/>
          </a:xfrm>
          <a:prstGeom prst="rect">
            <a:avLst/>
          </a:prstGeom>
          <a:noFill/>
        </p:spPr>
        <p:txBody>
          <a:bodyPr wrap="square" rtlCol="0">
            <a:spAutoFit/>
          </a:bodyPr>
          <a:lstStyle/>
          <a:p>
            <a:r>
              <a:rPr lang="en-US" sz="1600" b="1" dirty="0">
                <a:solidFill>
                  <a:srgbClr val="000000"/>
                </a:solidFill>
                <a:effectLst/>
                <a:latin typeface="Calibri" panose="020F0502020204030204" pitchFamily="34" charset="0"/>
                <a:cs typeface="Calibri" panose="020F0502020204030204" pitchFamily="34" charset="0"/>
              </a:rPr>
              <a:t>Does your proposed plan include any of the following expenses: </a:t>
            </a:r>
          </a:p>
          <a:p>
            <a:pPr marL="800071" lvl="1" indent="-342900">
              <a:buFont typeface="+mj-lt"/>
              <a:buAutoNum type="arabicPeriod"/>
            </a:pPr>
            <a:r>
              <a:rPr lang="en-US" sz="1400" dirty="0">
                <a:solidFill>
                  <a:srgbClr val="000000"/>
                </a:solidFill>
                <a:latin typeface="Calibri" panose="020F0502020204030204" pitchFamily="34" charset="0"/>
                <a:cs typeface="Calibri" panose="020F0502020204030204" pitchFamily="34" charset="0"/>
              </a:rPr>
              <a:t>Land Acquisition</a:t>
            </a:r>
            <a:r>
              <a:rPr lang="en-US" sz="1400" dirty="0">
                <a:solidFill>
                  <a:srgbClr val="FF0000"/>
                </a:solidFill>
                <a:latin typeface="Calibri" panose="020F0502020204030204" pitchFamily="34" charset="0"/>
                <a:cs typeface="Calibri" panose="020F0502020204030204" pitchFamily="34" charset="0"/>
              </a:rPr>
              <a:t>*</a:t>
            </a:r>
          </a:p>
          <a:p>
            <a:pPr marL="800071" lvl="1" indent="-342900">
              <a:buFont typeface="+mj-lt"/>
              <a:buAutoNum type="arabicPeriod"/>
            </a:pPr>
            <a:r>
              <a:rPr lang="en-US" sz="1400" dirty="0">
                <a:solidFill>
                  <a:srgbClr val="000000"/>
                </a:solidFill>
                <a:latin typeface="Calibri" panose="020F0502020204030204" pitchFamily="34" charset="0"/>
                <a:cs typeface="Calibri" panose="020F0502020204030204" pitchFamily="34" charset="0"/>
              </a:rPr>
              <a:t>Property Purchase </a:t>
            </a:r>
            <a:r>
              <a:rPr lang="en-US" sz="1200" dirty="0">
                <a:solidFill>
                  <a:srgbClr val="000000"/>
                </a:solidFill>
                <a:latin typeface="Calibri" panose="020F0502020204030204" pitchFamily="34" charset="0"/>
                <a:cs typeface="Calibri" panose="020F0502020204030204" pitchFamily="34" charset="0"/>
              </a:rPr>
              <a:t>(such as building, commercial space, etc.)</a:t>
            </a:r>
            <a:r>
              <a:rPr lang="en-US" sz="1600" dirty="0">
                <a:solidFill>
                  <a:srgbClr val="FF0000"/>
                </a:solidFill>
                <a:latin typeface="Calibri" panose="020F0502020204030204" pitchFamily="34" charset="0"/>
                <a:cs typeface="Calibri" panose="020F0502020204030204" pitchFamily="34" charset="0"/>
              </a:rPr>
              <a:t>*</a:t>
            </a:r>
            <a:endParaRPr lang="en-US" sz="1200" dirty="0">
              <a:solidFill>
                <a:srgbClr val="FF0000"/>
              </a:solidFill>
              <a:latin typeface="Calibri" panose="020F0502020204030204" pitchFamily="34" charset="0"/>
              <a:cs typeface="Calibri" panose="020F0502020204030204" pitchFamily="34" charset="0"/>
            </a:endParaRPr>
          </a:p>
          <a:p>
            <a:pPr marL="800071" lvl="1" indent="-342900">
              <a:buFont typeface="+mj-lt"/>
              <a:buAutoNum type="arabicPeriod"/>
            </a:pPr>
            <a:r>
              <a:rPr lang="en-US" sz="1400" dirty="0">
                <a:solidFill>
                  <a:srgbClr val="000000"/>
                </a:solidFill>
                <a:latin typeface="Calibri" panose="020F0502020204030204" pitchFamily="34" charset="0"/>
                <a:cs typeface="Calibri" panose="020F0502020204030204" pitchFamily="34" charset="0"/>
              </a:rPr>
              <a:t>Installation of equipment</a:t>
            </a:r>
            <a:r>
              <a:rPr lang="en-US" sz="1400" dirty="0">
                <a:solidFill>
                  <a:srgbClr val="FF0000"/>
                </a:solidFill>
                <a:latin typeface="Calibri" panose="020F0502020204030204" pitchFamily="34" charset="0"/>
                <a:cs typeface="Calibri" panose="020F0502020204030204" pitchFamily="34" charset="0"/>
              </a:rPr>
              <a:t>**</a:t>
            </a:r>
          </a:p>
          <a:p>
            <a:pPr marL="800071" lvl="1" indent="-342900">
              <a:buFont typeface="+mj-lt"/>
              <a:buAutoNum type="arabicPeriod"/>
            </a:pPr>
            <a:r>
              <a:rPr lang="en-US" sz="1400" dirty="0">
                <a:solidFill>
                  <a:srgbClr val="000000"/>
                </a:solidFill>
                <a:latin typeface="Calibri" panose="020F0502020204030204" pitchFamily="34" charset="0"/>
                <a:cs typeface="Calibri" panose="020F0502020204030204" pitchFamily="34" charset="0"/>
              </a:rPr>
              <a:t>Construction or renovation</a:t>
            </a:r>
            <a:r>
              <a:rPr lang="en-US" sz="1400" dirty="0">
                <a:solidFill>
                  <a:srgbClr val="FF0000"/>
                </a:solidFill>
                <a:latin typeface="Calibri" panose="020F0502020204030204" pitchFamily="34" charset="0"/>
                <a:cs typeface="Calibri" panose="020F0502020204030204" pitchFamily="34" charset="0"/>
              </a:rPr>
              <a:t>**</a:t>
            </a:r>
          </a:p>
          <a:p>
            <a:pPr marL="800071" lvl="1" indent="-342900">
              <a:buFont typeface="+mj-lt"/>
              <a:buAutoNum type="arabicPeriod"/>
            </a:pPr>
            <a:endParaRPr lang="en-US" sz="1400" dirty="0">
              <a:solidFill>
                <a:srgbClr val="000000"/>
              </a:solidFill>
              <a:latin typeface="Calibri" panose="020F0502020204030204" pitchFamily="34" charset="0"/>
              <a:cs typeface="Calibri" panose="020F0502020204030204" pitchFamily="34" charset="0"/>
            </a:endParaRPr>
          </a:p>
          <a:p>
            <a:r>
              <a:rPr lang="en-US" sz="1600" dirty="0">
                <a:solidFill>
                  <a:srgbClr val="000000"/>
                </a:solidFill>
                <a:latin typeface="Calibri" panose="020F0502020204030204" pitchFamily="34" charset="0"/>
                <a:cs typeface="Calibri" panose="020F0502020204030204" pitchFamily="34" charset="0"/>
              </a:rPr>
              <a:t>If the proposed plan </a:t>
            </a:r>
            <a:r>
              <a:rPr lang="en-US" sz="1600" b="1" u="sng" dirty="0">
                <a:solidFill>
                  <a:srgbClr val="000000"/>
                </a:solidFill>
                <a:latin typeface="Calibri" panose="020F0502020204030204" pitchFamily="34" charset="0"/>
                <a:cs typeface="Calibri" panose="020F0502020204030204" pitchFamily="34" charset="0"/>
              </a:rPr>
              <a:t>does not </a:t>
            </a:r>
            <a:r>
              <a:rPr lang="en-US" sz="1600" dirty="0">
                <a:solidFill>
                  <a:srgbClr val="000000"/>
                </a:solidFill>
                <a:latin typeface="Calibri" panose="020F0502020204030204" pitchFamily="34" charset="0"/>
                <a:cs typeface="Calibri" panose="020F0502020204030204" pitchFamily="34" charset="0"/>
              </a:rPr>
              <a:t>include any of the above expenses, applicant must select “None of the above” to proceed with the rest of the application. </a:t>
            </a:r>
          </a:p>
          <a:p>
            <a:endParaRPr lang="en-US" sz="1600" dirty="0">
              <a:solidFill>
                <a:srgbClr val="000000"/>
              </a:solidFill>
              <a:latin typeface="Calibri" panose="020F0502020204030204" pitchFamily="34" charset="0"/>
              <a:cs typeface="Calibri" panose="020F0502020204030204" pitchFamily="34" charset="0"/>
            </a:endParaRPr>
          </a:p>
          <a:p>
            <a:r>
              <a:rPr lang="en-US" sz="1600" dirty="0">
                <a:solidFill>
                  <a:srgbClr val="FF0000"/>
                </a:solidFill>
                <a:latin typeface="Calibri" panose="020F0502020204030204" pitchFamily="34" charset="0"/>
                <a:cs typeface="Calibri" panose="020F0502020204030204" pitchFamily="34" charset="0"/>
              </a:rPr>
              <a:t>*</a:t>
            </a:r>
            <a:r>
              <a:rPr lang="en-US" sz="1600" b="1" u="sng" dirty="0">
                <a:solidFill>
                  <a:srgbClr val="FF0000"/>
                </a:solidFill>
                <a:latin typeface="Calibri" panose="020F0502020204030204" pitchFamily="34" charset="0"/>
                <a:cs typeface="Calibri" panose="020F0502020204030204" pitchFamily="34" charset="0"/>
              </a:rPr>
              <a:t>Please note</a:t>
            </a:r>
            <a:r>
              <a:rPr lang="en-US" sz="1600" dirty="0">
                <a:solidFill>
                  <a:srgbClr val="FF0000"/>
                </a:solidFill>
                <a:latin typeface="Calibri" panose="020F0502020204030204" pitchFamily="34" charset="0"/>
                <a:cs typeface="Calibri" panose="020F0502020204030204" pitchFamily="34" charset="0"/>
              </a:rPr>
              <a:t>: </a:t>
            </a:r>
          </a:p>
          <a:p>
            <a:pPr marL="800071" lvl="1" indent="-342900">
              <a:buAutoNum type="arabicPeriod"/>
            </a:pPr>
            <a:r>
              <a:rPr lang="en-US" sz="1400" dirty="0">
                <a:solidFill>
                  <a:srgbClr val="FF0000"/>
                </a:solidFill>
                <a:latin typeface="Calibri" panose="020F0502020204030204" pitchFamily="34" charset="0"/>
                <a:cs typeface="Calibri" panose="020F0502020204030204" pitchFamily="34" charset="0"/>
              </a:rPr>
              <a:t>Land acquisition is a nonallowable cost under this grant. </a:t>
            </a:r>
            <a:r>
              <a:rPr lang="en-US" sz="1400" dirty="0">
                <a:latin typeface="Calibri" panose="020F0502020204030204" pitchFamily="34" charset="0"/>
                <a:cs typeface="Calibri" panose="020F0502020204030204" pitchFamily="34" charset="0"/>
              </a:rPr>
              <a:t>If your proposed project includes land acquisition expenses, please revise your project plan.</a:t>
            </a:r>
          </a:p>
          <a:p>
            <a:pPr marL="800071" lvl="1" indent="-342900">
              <a:buAutoNum type="arabicPeriod"/>
            </a:pPr>
            <a:endParaRPr lang="en-US" sz="600" dirty="0">
              <a:solidFill>
                <a:srgbClr val="FF0000"/>
              </a:solidFill>
              <a:latin typeface="Calibri" panose="020F0502020204030204" pitchFamily="34" charset="0"/>
              <a:cs typeface="Calibri" panose="020F0502020204030204" pitchFamily="34" charset="0"/>
            </a:endParaRPr>
          </a:p>
          <a:p>
            <a:pPr marL="800071" lvl="1" indent="-342900">
              <a:buAutoNum type="arabicPeriod"/>
            </a:pPr>
            <a:r>
              <a:rPr lang="en-US" sz="1400" dirty="0">
                <a:solidFill>
                  <a:srgbClr val="FF0000"/>
                </a:solidFill>
                <a:latin typeface="Calibri" panose="020F0502020204030204" pitchFamily="34" charset="0"/>
                <a:cs typeface="Calibri" panose="020F0502020204030204" pitchFamily="34" charset="0"/>
              </a:rPr>
              <a:t>Purchasing property is a nonallowable cost under this grant. </a:t>
            </a:r>
            <a:r>
              <a:rPr lang="en-US" sz="1400" dirty="0">
                <a:latin typeface="Calibri" panose="020F0502020204030204" pitchFamily="34" charset="0"/>
                <a:cs typeface="Calibri" panose="020F0502020204030204" pitchFamily="34" charset="0"/>
              </a:rPr>
              <a:t>If your proposed project includes property purchases, please revise your project plan.</a:t>
            </a:r>
            <a:r>
              <a:rPr lang="en-US" sz="1400" dirty="0">
                <a:solidFill>
                  <a:srgbClr val="FF0000"/>
                </a:solidFill>
                <a:latin typeface="Calibri" panose="020F0502020204030204" pitchFamily="34" charset="0"/>
                <a:cs typeface="Calibri" panose="020F0502020204030204" pitchFamily="34" charset="0"/>
              </a:rPr>
              <a:t>*</a:t>
            </a:r>
          </a:p>
          <a:p>
            <a:pPr lvl="1"/>
            <a:endParaRPr lang="en-US" sz="1400" dirty="0">
              <a:solidFill>
                <a:srgbClr val="000000"/>
              </a:solidFill>
              <a:latin typeface="Calibri" panose="020F0502020204030204" pitchFamily="34" charset="0"/>
              <a:cs typeface="Calibri" panose="020F0502020204030204" pitchFamily="34" charset="0"/>
            </a:endParaRPr>
          </a:p>
          <a:p>
            <a:pPr marL="800071" lvl="1" indent="-342900">
              <a:buFont typeface="+mj-lt"/>
              <a:buAutoNum type="arabicPeriod"/>
            </a:pPr>
            <a:endParaRPr lang="en-US" sz="1400" dirty="0">
              <a:solidFill>
                <a:srgbClr val="00000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2368E6F-3A9D-4FBE-8386-C02164F1E85E}"/>
              </a:ext>
            </a:extLst>
          </p:cNvPr>
          <p:cNvPicPr>
            <a:picLocks noChangeAspect="1"/>
          </p:cNvPicPr>
          <p:nvPr/>
        </p:nvPicPr>
        <p:blipFill>
          <a:blip r:embed="rId3"/>
          <a:stretch>
            <a:fillRect/>
          </a:stretch>
        </p:blipFill>
        <p:spPr>
          <a:xfrm>
            <a:off x="6448860" y="1212702"/>
            <a:ext cx="5133975" cy="3248025"/>
          </a:xfrm>
          <a:prstGeom prst="rect">
            <a:avLst/>
          </a:prstGeom>
          <a:ln>
            <a:solidFill>
              <a:schemeClr val="tx1"/>
            </a:solidFill>
          </a:ln>
        </p:spPr>
      </p:pic>
      <p:sp>
        <p:nvSpPr>
          <p:cNvPr id="14" name="TextBox 13">
            <a:extLst>
              <a:ext uri="{FF2B5EF4-FFF2-40B4-BE49-F238E27FC236}">
                <a16:creationId xmlns:a16="http://schemas.microsoft.com/office/drawing/2014/main" id="{15869120-48C2-406E-8158-5FDD0A71E948}"/>
              </a:ext>
            </a:extLst>
          </p:cNvPr>
          <p:cNvSpPr txBox="1"/>
          <p:nvPr/>
        </p:nvSpPr>
        <p:spPr>
          <a:xfrm>
            <a:off x="6096000" y="4607667"/>
            <a:ext cx="5487262" cy="2062103"/>
          </a:xfrm>
          <a:prstGeom prst="rect">
            <a:avLst/>
          </a:prstGeom>
          <a:noFill/>
        </p:spPr>
        <p:txBody>
          <a:bodyPr wrap="square">
            <a:spAutoFit/>
          </a:bodyPr>
          <a:lstStyle/>
          <a:p>
            <a:r>
              <a:rPr lang="en-US" sz="1600" dirty="0">
                <a:solidFill>
                  <a:srgbClr val="FF0000"/>
                </a:solidFill>
                <a:latin typeface="Calibri" panose="020F0502020204030204" pitchFamily="34" charset="0"/>
                <a:cs typeface="Calibri" panose="020F0502020204030204" pitchFamily="34" charset="0"/>
              </a:rPr>
              <a:t>**</a:t>
            </a:r>
            <a:r>
              <a:rPr lang="en-US" sz="1600" b="1" u="sng" dirty="0">
                <a:solidFill>
                  <a:srgbClr val="FF0000"/>
                </a:solidFill>
                <a:latin typeface="Calibri" panose="020F0502020204030204" pitchFamily="34" charset="0"/>
                <a:cs typeface="Calibri" panose="020F0502020204030204" pitchFamily="34" charset="0"/>
              </a:rPr>
              <a:t>Please note: </a:t>
            </a:r>
          </a:p>
          <a:p>
            <a:pPr lvl="1"/>
            <a:r>
              <a:rPr lang="en-US" sz="14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For installation costs requiring site construction or site modification that exceeds $1999 </a:t>
            </a: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AND/OR</a:t>
            </a:r>
          </a:p>
          <a:p>
            <a:pPr lvl="1"/>
            <a:r>
              <a:rPr lang="en-US" sz="1400" dirty="0">
                <a:solidFill>
                  <a:srgbClr val="FF0000"/>
                </a:solidFill>
                <a:latin typeface="Calibri" panose="020F0502020204030204" pitchFamily="34" charset="0"/>
                <a:ea typeface="Calibri" panose="020F0502020204030204" pitchFamily="34" charset="0"/>
                <a:cs typeface="Calibri" panose="020F0502020204030204" pitchFamily="34" charset="0"/>
              </a:rPr>
              <a:t>F</a:t>
            </a:r>
            <a:r>
              <a:rPr lang="en-US" sz="14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or installation costs that require a contract with a trade worker and that exceed $1999:</a:t>
            </a:r>
          </a:p>
          <a:p>
            <a:pPr lvl="1"/>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These must be performed by a New Jersey Department of Labor and Workforce Development (DOL) Public Works Registered Contractor and must abide by NJ prevailing wage and affirmative action requirements. See next page (if applicable).</a:t>
            </a: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endParaRPr lang="en-US"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56599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FF830B-CFB0-4982-A748-13DAF35D31F9}"/>
              </a:ext>
            </a:extLst>
          </p:cNvPr>
          <p:cNvSpPr>
            <a:spLocks noGrp="1"/>
          </p:cNvSpPr>
          <p:nvPr>
            <p:ph type="body" sz="quarter" idx="10"/>
          </p:nvPr>
        </p:nvSpPr>
        <p:spPr>
          <a:xfrm>
            <a:off x="390082" y="-24484"/>
            <a:ext cx="10725150" cy="492443"/>
          </a:xfrm>
        </p:spPr>
        <p:txBody>
          <a:bodyPr/>
          <a:lstStyle/>
          <a:p>
            <a:r>
              <a:rPr lang="en-US" sz="3000" dirty="0"/>
              <a:t>Construction, Renovation, or Installation </a:t>
            </a:r>
          </a:p>
          <a:p>
            <a:r>
              <a:rPr lang="en-US" sz="3000" dirty="0"/>
              <a:t>of Equipment (1/2)</a:t>
            </a:r>
            <a:r>
              <a:rPr lang="en-US" sz="3000" dirty="0">
                <a:solidFill>
                  <a:srgbClr val="FF0000"/>
                </a:solidFill>
              </a:rPr>
              <a:t>**</a:t>
            </a:r>
          </a:p>
        </p:txBody>
      </p:sp>
      <p:sp>
        <p:nvSpPr>
          <p:cNvPr id="5" name="Rectangle 4">
            <a:extLst>
              <a:ext uri="{FF2B5EF4-FFF2-40B4-BE49-F238E27FC236}">
                <a16:creationId xmlns:a16="http://schemas.microsoft.com/office/drawing/2014/main" id="{D971EBC3-3F1B-40DB-AFBC-C43770427F90}"/>
              </a:ext>
            </a:extLst>
          </p:cNvPr>
          <p:cNvSpPr/>
          <p:nvPr/>
        </p:nvSpPr>
        <p:spPr>
          <a:xfrm>
            <a:off x="10189029" y="5672629"/>
            <a:ext cx="1852407" cy="10696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pic>
        <p:nvPicPr>
          <p:cNvPr id="4" name="Picture 3">
            <a:extLst>
              <a:ext uri="{FF2B5EF4-FFF2-40B4-BE49-F238E27FC236}">
                <a16:creationId xmlns:a16="http://schemas.microsoft.com/office/drawing/2014/main" id="{42AA4AF5-BEF1-47CD-9218-4B3E2616871D}"/>
              </a:ext>
            </a:extLst>
          </p:cNvPr>
          <p:cNvPicPr>
            <a:picLocks noChangeAspect="1"/>
          </p:cNvPicPr>
          <p:nvPr/>
        </p:nvPicPr>
        <p:blipFill>
          <a:blip r:embed="rId3"/>
          <a:stretch>
            <a:fillRect/>
          </a:stretch>
        </p:blipFill>
        <p:spPr>
          <a:xfrm>
            <a:off x="5216235" y="1192100"/>
            <a:ext cx="6365303" cy="3638367"/>
          </a:xfrm>
          <a:prstGeom prst="rect">
            <a:avLst/>
          </a:prstGeom>
          <a:ln>
            <a:solidFill>
              <a:schemeClr val="tx1"/>
            </a:solidFill>
          </a:ln>
        </p:spPr>
      </p:pic>
      <p:sp>
        <p:nvSpPr>
          <p:cNvPr id="7" name="TextBox 6">
            <a:extLst>
              <a:ext uri="{FF2B5EF4-FFF2-40B4-BE49-F238E27FC236}">
                <a16:creationId xmlns:a16="http://schemas.microsoft.com/office/drawing/2014/main" id="{923F3664-D985-49CE-AA38-339D0064BB44}"/>
              </a:ext>
            </a:extLst>
          </p:cNvPr>
          <p:cNvSpPr txBox="1"/>
          <p:nvPr/>
        </p:nvSpPr>
        <p:spPr>
          <a:xfrm>
            <a:off x="636440" y="1150536"/>
            <a:ext cx="4361583" cy="4478149"/>
          </a:xfrm>
          <a:prstGeom prst="rect">
            <a:avLst/>
          </a:prstGeom>
          <a:noFill/>
        </p:spPr>
        <p:txBody>
          <a:bodyPr wrap="square">
            <a:spAutoFit/>
          </a:bodyPr>
          <a:lstStyle/>
          <a:p>
            <a:pPr algn="l" fontAlgn="base"/>
            <a:r>
              <a:rPr lang="en-US" sz="1500" b="1" u="sng" dirty="0">
                <a:effectLst/>
                <a:latin typeface="Calibri" panose="020F0502020204030204" pitchFamily="34" charset="0"/>
                <a:cs typeface="Calibri" panose="020F0502020204030204" pitchFamily="34" charset="0"/>
              </a:rPr>
              <a:t>NJDOL Public Works Registered Contractor/Subcontractor</a:t>
            </a:r>
            <a:r>
              <a:rPr lang="en-US" sz="1500" b="1" dirty="0">
                <a:effectLst/>
                <a:latin typeface="Calibri" panose="020F0502020204030204" pitchFamily="34" charset="0"/>
                <a:cs typeface="Calibri" panose="020F0502020204030204" pitchFamily="34" charset="0"/>
              </a:rPr>
              <a:t>: </a:t>
            </a:r>
          </a:p>
          <a:p>
            <a:pPr algn="l" fontAlgn="base"/>
            <a:r>
              <a:rPr lang="en-US" sz="1500" b="0" dirty="0">
                <a:effectLst/>
                <a:latin typeface="Calibri" panose="020F0502020204030204" pitchFamily="34" charset="0"/>
                <a:cs typeface="Calibri" panose="020F0502020204030204" pitchFamily="34" charset="0"/>
              </a:rPr>
              <a:t>All contractors used for any construction costs more than $1999 must be registered as a New Jersey Department of Labor and Workforce Development (DOL) Public Works Registered Contractor and must abide by NJ prevailing wage and affirmative action requirements. Any quotes submitted from contractors/subcontractors that are not NJDOL Public Works Registered Contractors at the time of application </a:t>
            </a:r>
            <a:r>
              <a:rPr lang="en-US" sz="1500" b="0" u="sng" dirty="0">
                <a:effectLst/>
                <a:latin typeface="Calibri" panose="020F0502020204030204" pitchFamily="34" charset="0"/>
                <a:cs typeface="Calibri" panose="020F0502020204030204" pitchFamily="34" charset="0"/>
              </a:rPr>
              <a:t>will not be eligible</a:t>
            </a:r>
            <a:r>
              <a:rPr lang="en-US" sz="1500" b="0" dirty="0">
                <a:effectLst/>
                <a:latin typeface="Calibri" panose="020F0502020204030204" pitchFamily="34" charset="0"/>
                <a:cs typeface="Calibri" panose="020F0502020204030204" pitchFamily="34" charset="0"/>
              </a:rPr>
              <a:t> to be used in your proposed project.</a:t>
            </a:r>
            <a:br>
              <a:rPr lang="en-US" sz="1500" b="0" dirty="0">
                <a:effectLst/>
                <a:latin typeface="Calibri" panose="020F0502020204030204" pitchFamily="34" charset="0"/>
                <a:cs typeface="Calibri" panose="020F0502020204030204" pitchFamily="34" charset="0"/>
              </a:rPr>
            </a:br>
            <a:endParaRPr lang="en-US" sz="1500" b="0" dirty="0">
              <a:effectLst/>
              <a:latin typeface="Calibri" panose="020F0502020204030204" pitchFamily="34" charset="0"/>
              <a:cs typeface="Calibri" panose="020F0502020204030204" pitchFamily="34" charset="0"/>
            </a:endParaRPr>
          </a:p>
          <a:p>
            <a:pPr algn="l" fontAlgn="base"/>
            <a:r>
              <a:rPr lang="en-US" sz="1500" b="1" u="sng" dirty="0">
                <a:effectLst/>
                <a:latin typeface="Calibri" panose="020F0502020204030204" pitchFamily="34" charset="0"/>
                <a:cs typeface="Calibri" panose="020F0502020204030204" pitchFamily="34" charset="0"/>
              </a:rPr>
              <a:t>Professional Services</a:t>
            </a:r>
            <a:r>
              <a:rPr lang="en-US" sz="1500" b="1" dirty="0">
                <a:effectLst/>
                <a:latin typeface="Calibri" panose="020F0502020204030204" pitchFamily="34" charset="0"/>
                <a:cs typeface="Calibri" panose="020F0502020204030204" pitchFamily="34" charset="0"/>
              </a:rPr>
              <a:t>: </a:t>
            </a:r>
          </a:p>
          <a:p>
            <a:pPr algn="l" fontAlgn="base"/>
            <a:r>
              <a:rPr lang="en-US" sz="1500" b="0" dirty="0">
                <a:effectLst/>
                <a:latin typeface="Calibri" panose="020F0502020204030204" pitchFamily="34" charset="0"/>
                <a:cs typeface="Calibri" panose="020F0502020204030204" pitchFamily="34" charset="0"/>
              </a:rPr>
              <a:t>All professional services including, but not limited to, architectural, engineering, construction management services must provide verification proof of NJ Business Registration and a Verification of Professional Service form.</a:t>
            </a:r>
          </a:p>
        </p:txBody>
      </p:sp>
      <p:sp>
        <p:nvSpPr>
          <p:cNvPr id="8" name="TextBox 7">
            <a:extLst>
              <a:ext uri="{FF2B5EF4-FFF2-40B4-BE49-F238E27FC236}">
                <a16:creationId xmlns:a16="http://schemas.microsoft.com/office/drawing/2014/main" id="{955966ED-CE7F-4590-8CF3-3FBF2BDD8F15}"/>
              </a:ext>
            </a:extLst>
          </p:cNvPr>
          <p:cNvSpPr txBox="1"/>
          <p:nvPr/>
        </p:nvSpPr>
        <p:spPr>
          <a:xfrm>
            <a:off x="4946077" y="5326377"/>
            <a:ext cx="7040710" cy="984885"/>
          </a:xfrm>
          <a:prstGeom prst="rect">
            <a:avLst/>
          </a:prstGeom>
          <a:noFill/>
        </p:spPr>
        <p:txBody>
          <a:bodyPr wrap="square">
            <a:spAutoFit/>
          </a:bodyPr>
          <a:lstStyle/>
          <a:p>
            <a:r>
              <a:rPr lang="en-US" sz="1500" b="1" i="0" dirty="0">
                <a:effectLst/>
                <a:latin typeface="Calibri" panose="020F0502020204030204" pitchFamily="34" charset="0"/>
                <a:cs typeface="Calibri" panose="020F0502020204030204" pitchFamily="34" charset="0"/>
              </a:rPr>
              <a:t>Are you working with a Contractor, Subcontractor, or Professional Service?</a:t>
            </a:r>
            <a:endParaRPr lang="en-US" sz="1500" b="1"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If your organization plans to work with more than one Contractor, Subcontractor, or Professional Service, please click the </a:t>
            </a:r>
            <a:r>
              <a:rPr lang="en-US" sz="1400" dirty="0">
                <a:solidFill>
                  <a:srgbClr val="0070C0"/>
                </a:solidFill>
                <a:latin typeface="Calibri" panose="020F0502020204030204" pitchFamily="34" charset="0"/>
                <a:cs typeface="Calibri" panose="020F0502020204030204" pitchFamily="34" charset="0"/>
              </a:rPr>
              <a:t>+Add</a:t>
            </a:r>
            <a:r>
              <a:rPr lang="en-US" sz="1400" dirty="0">
                <a:latin typeface="Calibri" panose="020F0502020204030204" pitchFamily="34" charset="0"/>
                <a:cs typeface="Calibri" panose="020F0502020204030204" pitchFamily="34" charset="0"/>
              </a:rPr>
              <a:t> </a:t>
            </a:r>
            <a:r>
              <a:rPr lang="en-US" sz="1400" dirty="0">
                <a:solidFill>
                  <a:schemeClr val="accent1"/>
                </a:solidFill>
                <a:latin typeface="Calibri" panose="020F0502020204030204" pitchFamily="34" charset="0"/>
                <a:cs typeface="Calibri" panose="020F0502020204030204" pitchFamily="34" charset="0"/>
              </a:rPr>
              <a:t>Contractor/Subcontractor, or Professional Service </a:t>
            </a:r>
            <a:r>
              <a:rPr lang="en-US" sz="1400" dirty="0">
                <a:latin typeface="Calibri" panose="020F0502020204030204" pitchFamily="34" charset="0"/>
                <a:cs typeface="Calibri" panose="020F0502020204030204" pitchFamily="34" charset="0"/>
              </a:rPr>
              <a:t>button the number of times needed to provide details for each one.</a:t>
            </a:r>
            <a:endParaRPr lang="en-US" sz="1400" b="1"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AF6907E0-8E85-4EC2-A4E6-2C905892E354}"/>
              </a:ext>
            </a:extLst>
          </p:cNvPr>
          <p:cNvSpPr/>
          <p:nvPr/>
        </p:nvSpPr>
        <p:spPr>
          <a:xfrm>
            <a:off x="7690627" y="5798127"/>
            <a:ext cx="4019928" cy="246823"/>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cxnSp>
        <p:nvCxnSpPr>
          <p:cNvPr id="11" name="Straight Arrow Connector 10">
            <a:extLst>
              <a:ext uri="{FF2B5EF4-FFF2-40B4-BE49-F238E27FC236}">
                <a16:creationId xmlns:a16="http://schemas.microsoft.com/office/drawing/2014/main" id="{20BE7D29-A164-4F63-8E78-646A7EBF5226}"/>
              </a:ext>
            </a:extLst>
          </p:cNvPr>
          <p:cNvCxnSpPr/>
          <p:nvPr/>
        </p:nvCxnSpPr>
        <p:spPr>
          <a:xfrm flipV="1">
            <a:off x="6712527" y="4861640"/>
            <a:ext cx="0" cy="49591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1471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FF830B-CFB0-4982-A748-13DAF35D31F9}"/>
              </a:ext>
            </a:extLst>
          </p:cNvPr>
          <p:cNvSpPr>
            <a:spLocks noGrp="1"/>
          </p:cNvSpPr>
          <p:nvPr>
            <p:ph type="body" sz="quarter" idx="10"/>
          </p:nvPr>
        </p:nvSpPr>
        <p:spPr>
          <a:xfrm>
            <a:off x="390082" y="0"/>
            <a:ext cx="10725150" cy="492443"/>
          </a:xfrm>
        </p:spPr>
        <p:txBody>
          <a:bodyPr/>
          <a:lstStyle/>
          <a:p>
            <a:r>
              <a:rPr lang="en-US" sz="3000" dirty="0"/>
              <a:t>Construction, Renovation, or Installation </a:t>
            </a:r>
          </a:p>
          <a:p>
            <a:r>
              <a:rPr lang="en-US" sz="3000" dirty="0"/>
              <a:t>of Equipment (2/2)</a:t>
            </a:r>
            <a:r>
              <a:rPr lang="en-US" sz="3000" dirty="0">
                <a:solidFill>
                  <a:srgbClr val="FF0000"/>
                </a:solidFill>
              </a:rPr>
              <a:t>**</a:t>
            </a:r>
          </a:p>
        </p:txBody>
      </p:sp>
      <p:sp>
        <p:nvSpPr>
          <p:cNvPr id="5" name="Rectangle 4">
            <a:extLst>
              <a:ext uri="{FF2B5EF4-FFF2-40B4-BE49-F238E27FC236}">
                <a16:creationId xmlns:a16="http://schemas.microsoft.com/office/drawing/2014/main" id="{D971EBC3-3F1B-40DB-AFBC-C43770427F90}"/>
              </a:ext>
            </a:extLst>
          </p:cNvPr>
          <p:cNvSpPr/>
          <p:nvPr/>
        </p:nvSpPr>
        <p:spPr>
          <a:xfrm>
            <a:off x="10189029" y="5672629"/>
            <a:ext cx="1852407" cy="10696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7" name="TextBox 6">
            <a:extLst>
              <a:ext uri="{FF2B5EF4-FFF2-40B4-BE49-F238E27FC236}">
                <a16:creationId xmlns:a16="http://schemas.microsoft.com/office/drawing/2014/main" id="{923F3664-D985-49CE-AA38-339D0064BB44}"/>
              </a:ext>
            </a:extLst>
          </p:cNvPr>
          <p:cNvSpPr txBox="1"/>
          <p:nvPr/>
        </p:nvSpPr>
        <p:spPr>
          <a:xfrm>
            <a:off x="636440" y="6231701"/>
            <a:ext cx="4361583" cy="523220"/>
          </a:xfrm>
          <a:prstGeom prst="rect">
            <a:avLst/>
          </a:prstGeom>
          <a:noFill/>
        </p:spPr>
        <p:txBody>
          <a:bodyPr wrap="square">
            <a:spAutoFit/>
          </a:bodyPr>
          <a:lstStyle/>
          <a:p>
            <a:r>
              <a:rPr lang="en-US" sz="1400" b="1" dirty="0">
                <a:solidFill>
                  <a:srgbClr val="000000"/>
                </a:solidFill>
                <a:latin typeface="Calibri" panose="020F0502020204030204" pitchFamily="34" charset="0"/>
                <a:cs typeface="Calibri" panose="020F0502020204030204" pitchFamily="34" charset="0"/>
              </a:rPr>
              <a:t>Download the </a:t>
            </a:r>
            <a:r>
              <a:rPr lang="en-US" sz="1400" b="1" dirty="0">
                <a:solidFill>
                  <a:srgbClr val="000000"/>
                </a:solidFill>
                <a:latin typeface="Calibri" panose="020F0502020204030204" pitchFamily="34" charset="0"/>
                <a:cs typeface="Calibri" panose="020F0502020204030204" pitchFamily="34" charset="0"/>
                <a:hlinkClick r:id="rId3"/>
              </a:rPr>
              <a:t>Contractor Verification Form</a:t>
            </a:r>
            <a:r>
              <a:rPr lang="en-US" sz="1400" b="1" dirty="0">
                <a:solidFill>
                  <a:srgbClr val="000000"/>
                </a:solidFill>
                <a:latin typeface="Calibri" panose="020F0502020204030204" pitchFamily="34" charset="0"/>
                <a:cs typeface="Calibri" panose="020F0502020204030204" pitchFamily="34" charset="0"/>
              </a:rPr>
              <a:t> provided in the application and complete before uploading as a PDF.</a:t>
            </a:r>
          </a:p>
        </p:txBody>
      </p:sp>
      <p:sp>
        <p:nvSpPr>
          <p:cNvPr id="8" name="TextBox 7">
            <a:extLst>
              <a:ext uri="{FF2B5EF4-FFF2-40B4-BE49-F238E27FC236}">
                <a16:creationId xmlns:a16="http://schemas.microsoft.com/office/drawing/2014/main" id="{955966ED-CE7F-4590-8CF3-3FBF2BDD8F15}"/>
              </a:ext>
            </a:extLst>
          </p:cNvPr>
          <p:cNvSpPr txBox="1"/>
          <p:nvPr/>
        </p:nvSpPr>
        <p:spPr>
          <a:xfrm>
            <a:off x="7034645" y="6188827"/>
            <a:ext cx="4644737" cy="523220"/>
          </a:xfrm>
          <a:prstGeom prst="rect">
            <a:avLst/>
          </a:prstGeom>
          <a:noFill/>
        </p:spPr>
        <p:txBody>
          <a:bodyPr wrap="square">
            <a:spAutoFit/>
          </a:bodyPr>
          <a:lstStyle/>
          <a:p>
            <a:r>
              <a:rPr lang="en-US" sz="1400" b="1" dirty="0">
                <a:solidFill>
                  <a:srgbClr val="000000"/>
                </a:solidFill>
                <a:latin typeface="Calibri" panose="020F0502020204030204" pitchFamily="34" charset="0"/>
                <a:cs typeface="Calibri" panose="020F0502020204030204" pitchFamily="34" charset="0"/>
              </a:rPr>
              <a:t>Download the </a:t>
            </a:r>
            <a:r>
              <a:rPr lang="en-US" sz="1400" b="1" dirty="0">
                <a:solidFill>
                  <a:srgbClr val="000000"/>
                </a:solidFill>
                <a:latin typeface="Calibri" panose="020F0502020204030204" pitchFamily="34" charset="0"/>
                <a:cs typeface="Calibri" panose="020F0502020204030204" pitchFamily="34" charset="0"/>
                <a:hlinkClick r:id="rId4"/>
              </a:rPr>
              <a:t>Professional Service Verification</a:t>
            </a:r>
            <a:r>
              <a:rPr lang="en-US" sz="1400" b="1" dirty="0">
                <a:solidFill>
                  <a:srgbClr val="000000"/>
                </a:solidFill>
                <a:latin typeface="Calibri" panose="020F0502020204030204" pitchFamily="34" charset="0"/>
                <a:cs typeface="Calibri" panose="020F0502020204030204" pitchFamily="34" charset="0"/>
              </a:rPr>
              <a:t> provided in the application and complete before uploading as a PDF file.</a:t>
            </a:r>
          </a:p>
        </p:txBody>
      </p:sp>
      <p:pic>
        <p:nvPicPr>
          <p:cNvPr id="6" name="Picture 5">
            <a:extLst>
              <a:ext uri="{FF2B5EF4-FFF2-40B4-BE49-F238E27FC236}">
                <a16:creationId xmlns:a16="http://schemas.microsoft.com/office/drawing/2014/main" id="{0A315801-5355-4610-AC42-CF2B86F1E614}"/>
              </a:ext>
            </a:extLst>
          </p:cNvPr>
          <p:cNvPicPr>
            <a:picLocks noChangeAspect="1"/>
          </p:cNvPicPr>
          <p:nvPr/>
        </p:nvPicPr>
        <p:blipFill>
          <a:blip r:embed="rId5"/>
          <a:stretch>
            <a:fillRect/>
          </a:stretch>
        </p:blipFill>
        <p:spPr>
          <a:xfrm>
            <a:off x="1169948" y="1448513"/>
            <a:ext cx="3200156" cy="4734081"/>
          </a:xfrm>
          <a:prstGeom prst="rect">
            <a:avLst/>
          </a:prstGeom>
          <a:ln>
            <a:solidFill>
              <a:schemeClr val="tx1"/>
            </a:solidFill>
          </a:ln>
        </p:spPr>
      </p:pic>
      <p:sp>
        <p:nvSpPr>
          <p:cNvPr id="12" name="TextBox 11">
            <a:extLst>
              <a:ext uri="{FF2B5EF4-FFF2-40B4-BE49-F238E27FC236}">
                <a16:creationId xmlns:a16="http://schemas.microsoft.com/office/drawing/2014/main" id="{4142383F-BCDD-4CA2-8C4C-4F272BEAC74A}"/>
              </a:ext>
            </a:extLst>
          </p:cNvPr>
          <p:cNvSpPr txBox="1"/>
          <p:nvPr/>
        </p:nvSpPr>
        <p:spPr>
          <a:xfrm>
            <a:off x="509153" y="1015642"/>
            <a:ext cx="4540827" cy="338554"/>
          </a:xfrm>
          <a:prstGeom prst="rect">
            <a:avLst/>
          </a:prstGeom>
          <a:noFill/>
          <a:ln w="28575">
            <a:solidFill>
              <a:schemeClr val="accent2"/>
            </a:solidFill>
          </a:ln>
        </p:spPr>
        <p:txBody>
          <a:bodyPr wrap="square" rtlCol="0">
            <a:spAutoFit/>
          </a:bodyPr>
          <a:lstStyle/>
          <a:p>
            <a:pPr algn="ctr"/>
            <a:r>
              <a:rPr lang="en-US" sz="1600" b="1" dirty="0">
                <a:solidFill>
                  <a:srgbClr val="000000"/>
                </a:solidFill>
                <a:effectLst/>
                <a:latin typeface="Calibri" panose="020F0502020204030204" pitchFamily="34" charset="0"/>
                <a:cs typeface="Calibri" panose="020F0502020204030204" pitchFamily="34" charset="0"/>
              </a:rPr>
              <a:t>Contractor/Subcontractor Information</a:t>
            </a:r>
          </a:p>
        </p:txBody>
      </p:sp>
      <p:sp>
        <p:nvSpPr>
          <p:cNvPr id="13" name="TextBox 12">
            <a:extLst>
              <a:ext uri="{FF2B5EF4-FFF2-40B4-BE49-F238E27FC236}">
                <a16:creationId xmlns:a16="http://schemas.microsoft.com/office/drawing/2014/main" id="{4C196AC6-CCB8-4171-9520-467A8277E85E}"/>
              </a:ext>
            </a:extLst>
          </p:cNvPr>
          <p:cNvSpPr txBox="1"/>
          <p:nvPr/>
        </p:nvSpPr>
        <p:spPr>
          <a:xfrm>
            <a:off x="6709062" y="1032960"/>
            <a:ext cx="4540827" cy="338554"/>
          </a:xfrm>
          <a:prstGeom prst="rect">
            <a:avLst/>
          </a:prstGeom>
          <a:noFill/>
          <a:ln w="28575">
            <a:solidFill>
              <a:schemeClr val="accent2"/>
            </a:solidFill>
          </a:ln>
        </p:spPr>
        <p:txBody>
          <a:bodyPr wrap="square" rtlCol="0">
            <a:spAutoFit/>
          </a:bodyPr>
          <a:lstStyle/>
          <a:p>
            <a:pPr algn="ctr"/>
            <a:r>
              <a:rPr lang="en-US" sz="1600" b="1" dirty="0">
                <a:solidFill>
                  <a:srgbClr val="000000"/>
                </a:solidFill>
                <a:latin typeface="Calibri" panose="020F0502020204030204" pitchFamily="34" charset="0"/>
                <a:cs typeface="Calibri" panose="020F0502020204030204" pitchFamily="34" charset="0"/>
              </a:rPr>
              <a:t>Professional </a:t>
            </a:r>
            <a:r>
              <a:rPr lang="en-US" sz="1600" b="1" dirty="0">
                <a:solidFill>
                  <a:srgbClr val="000000"/>
                </a:solidFill>
                <a:effectLst/>
                <a:latin typeface="Calibri" panose="020F0502020204030204" pitchFamily="34" charset="0"/>
                <a:cs typeface="Calibri" panose="020F0502020204030204" pitchFamily="34" charset="0"/>
              </a:rPr>
              <a:t>Services Information</a:t>
            </a:r>
          </a:p>
        </p:txBody>
      </p:sp>
      <p:pic>
        <p:nvPicPr>
          <p:cNvPr id="14" name="Picture 13">
            <a:extLst>
              <a:ext uri="{FF2B5EF4-FFF2-40B4-BE49-F238E27FC236}">
                <a16:creationId xmlns:a16="http://schemas.microsoft.com/office/drawing/2014/main" id="{7DCE51A2-353F-45F2-AB76-8998749D84CE}"/>
              </a:ext>
            </a:extLst>
          </p:cNvPr>
          <p:cNvPicPr>
            <a:picLocks noChangeAspect="1"/>
          </p:cNvPicPr>
          <p:nvPr/>
        </p:nvPicPr>
        <p:blipFill>
          <a:blip r:embed="rId6"/>
          <a:stretch>
            <a:fillRect/>
          </a:stretch>
        </p:blipFill>
        <p:spPr>
          <a:xfrm>
            <a:off x="7323217" y="1486002"/>
            <a:ext cx="3850614" cy="4538403"/>
          </a:xfrm>
          <a:prstGeom prst="rect">
            <a:avLst/>
          </a:prstGeom>
          <a:ln>
            <a:solidFill>
              <a:schemeClr val="tx1"/>
            </a:solidFill>
          </a:ln>
        </p:spPr>
      </p:pic>
    </p:spTree>
    <p:extLst>
      <p:ext uri="{BB962C8B-B14F-4D97-AF65-F5344CB8AC3E}">
        <p14:creationId xmlns:p14="http://schemas.microsoft.com/office/powerpoint/2010/main" val="4229733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FF830B-CFB0-4982-A748-13DAF35D31F9}"/>
              </a:ext>
            </a:extLst>
          </p:cNvPr>
          <p:cNvSpPr>
            <a:spLocks noGrp="1"/>
          </p:cNvSpPr>
          <p:nvPr>
            <p:ph type="body" sz="quarter" idx="10"/>
          </p:nvPr>
        </p:nvSpPr>
        <p:spPr>
          <a:xfrm>
            <a:off x="381000" y="347133"/>
            <a:ext cx="10637982" cy="1107996"/>
          </a:xfrm>
        </p:spPr>
        <p:txBody>
          <a:bodyPr/>
          <a:lstStyle/>
          <a:p>
            <a:r>
              <a:rPr lang="en-US" sz="3000" dirty="0"/>
              <a:t>Prevailing Wage and Affirmative Action Requirements </a:t>
            </a:r>
          </a:p>
        </p:txBody>
      </p:sp>
      <p:sp>
        <p:nvSpPr>
          <p:cNvPr id="5" name="Rectangle 4">
            <a:extLst>
              <a:ext uri="{FF2B5EF4-FFF2-40B4-BE49-F238E27FC236}">
                <a16:creationId xmlns:a16="http://schemas.microsoft.com/office/drawing/2014/main" id="{D971EBC3-3F1B-40DB-AFBC-C43770427F90}"/>
              </a:ext>
            </a:extLst>
          </p:cNvPr>
          <p:cNvSpPr/>
          <p:nvPr/>
        </p:nvSpPr>
        <p:spPr>
          <a:xfrm>
            <a:off x="10189029" y="5672629"/>
            <a:ext cx="1852407" cy="10696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pic>
        <p:nvPicPr>
          <p:cNvPr id="7" name="Picture 6">
            <a:extLst>
              <a:ext uri="{FF2B5EF4-FFF2-40B4-BE49-F238E27FC236}">
                <a16:creationId xmlns:a16="http://schemas.microsoft.com/office/drawing/2014/main" id="{DA740ACB-FC29-4DAE-B0A4-9364BB325115}"/>
              </a:ext>
            </a:extLst>
          </p:cNvPr>
          <p:cNvPicPr>
            <a:picLocks noChangeAspect="1"/>
          </p:cNvPicPr>
          <p:nvPr/>
        </p:nvPicPr>
        <p:blipFill>
          <a:blip r:embed="rId2"/>
          <a:stretch>
            <a:fillRect/>
          </a:stretch>
        </p:blipFill>
        <p:spPr>
          <a:xfrm>
            <a:off x="2524987" y="1137229"/>
            <a:ext cx="6749634" cy="5171594"/>
          </a:xfrm>
          <a:prstGeom prst="rect">
            <a:avLst/>
          </a:prstGeom>
          <a:ln>
            <a:solidFill>
              <a:schemeClr val="tx1"/>
            </a:solidFill>
          </a:ln>
        </p:spPr>
      </p:pic>
    </p:spTree>
    <p:extLst>
      <p:ext uri="{BB962C8B-B14F-4D97-AF65-F5344CB8AC3E}">
        <p14:creationId xmlns:p14="http://schemas.microsoft.com/office/powerpoint/2010/main" val="9598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09B3EE-6618-438E-815A-9CB17B014453}"/>
              </a:ext>
            </a:extLst>
          </p:cNvPr>
          <p:cNvSpPr>
            <a:spLocks noGrp="1"/>
          </p:cNvSpPr>
          <p:nvPr>
            <p:ph type="body" sz="quarter" idx="10"/>
          </p:nvPr>
        </p:nvSpPr>
        <p:spPr>
          <a:xfrm>
            <a:off x="381000" y="228600"/>
            <a:ext cx="10279964" cy="553998"/>
          </a:xfrm>
        </p:spPr>
        <p:txBody>
          <a:bodyPr/>
          <a:lstStyle/>
          <a:p>
            <a:r>
              <a:rPr lang="en-US" dirty="0"/>
              <a:t>Duplication of Benefits</a:t>
            </a:r>
            <a:endParaRPr lang="en-US" dirty="0">
              <a:solidFill>
                <a:srgbClr val="C00000"/>
              </a:solidFill>
            </a:endParaRPr>
          </a:p>
        </p:txBody>
      </p:sp>
      <p:sp>
        <p:nvSpPr>
          <p:cNvPr id="6" name="TextBox 5">
            <a:extLst>
              <a:ext uri="{FF2B5EF4-FFF2-40B4-BE49-F238E27FC236}">
                <a16:creationId xmlns:a16="http://schemas.microsoft.com/office/drawing/2014/main" id="{C78570F1-839A-400D-AFC1-1597E55F958B}"/>
              </a:ext>
            </a:extLst>
          </p:cNvPr>
          <p:cNvSpPr txBox="1"/>
          <p:nvPr/>
        </p:nvSpPr>
        <p:spPr>
          <a:xfrm>
            <a:off x="279400" y="1223554"/>
            <a:ext cx="4423044" cy="5201424"/>
          </a:xfrm>
          <a:prstGeom prst="rect">
            <a:avLst/>
          </a:prstGeom>
          <a:noFill/>
        </p:spPr>
        <p:txBody>
          <a:bodyPr wrap="square" lIns="91440" tIns="45720" rIns="91440" bIns="45720" rtlCol="0" anchor="t">
            <a:spAutoFit/>
          </a:bodyPr>
          <a:lstStyle/>
          <a:p>
            <a:r>
              <a:rPr lang="en-US" sz="1600" b="1" dirty="0">
                <a:latin typeface="Calibri" panose="020F0502020204030204" pitchFamily="34" charset="0"/>
                <a:cs typeface="Calibri" panose="020F0502020204030204" pitchFamily="34" charset="0"/>
              </a:rPr>
              <a:t>In this section, we will ask if you have applied for or received any other funds (governments loans/grants, private or bank loans, donations, insurance proceeds, etc.)</a:t>
            </a:r>
          </a:p>
          <a:p>
            <a:endParaRPr lang="en-US" sz="1600" b="1" dirty="0">
              <a:latin typeface="Calibri" panose="020F0502020204030204" pitchFamily="34" charset="0"/>
              <a:cs typeface="Calibri" panose="020F0502020204030204" pitchFamily="34" charset="0"/>
            </a:endParaRPr>
          </a:p>
          <a:p>
            <a:r>
              <a:rPr lang="en-US" sz="1600" b="1" dirty="0">
                <a:solidFill>
                  <a:srgbClr val="FF0000"/>
                </a:solidFill>
                <a:latin typeface="Calibri" panose="020F0502020204030204" pitchFamily="34" charset="0"/>
                <a:cs typeface="Calibri" panose="020F0502020204030204" pitchFamily="34" charset="0"/>
              </a:rPr>
              <a:t>IF NO, </a:t>
            </a:r>
            <a:r>
              <a:rPr lang="en-US" sz="1600" b="1" dirty="0">
                <a:latin typeface="Calibri" panose="020F0502020204030204" pitchFamily="34" charset="0"/>
                <a:cs typeface="Calibri" panose="020F0502020204030204" pitchFamily="34" charset="0"/>
              </a:rPr>
              <a:t>certify this is correct and proceed to the next page</a:t>
            </a:r>
            <a:endParaRPr lang="en-US" sz="1600" b="1" dirty="0">
              <a:solidFill>
                <a:srgbClr val="FF0000"/>
              </a:solidFill>
              <a:latin typeface="Calibri" panose="020F0502020204030204" pitchFamily="34" charset="0"/>
              <a:cs typeface="Calibri" panose="020F0502020204030204" pitchFamily="34" charset="0"/>
            </a:endParaRPr>
          </a:p>
          <a:p>
            <a:endParaRPr lang="en-US" b="1" dirty="0">
              <a:solidFill>
                <a:srgbClr val="FF0000"/>
              </a:solidFill>
              <a:latin typeface="Calibri" panose="020F0502020204030204" pitchFamily="34" charset="0"/>
              <a:cs typeface="Calibri" panose="020F0502020204030204" pitchFamily="34" charset="0"/>
            </a:endParaRPr>
          </a:p>
          <a:p>
            <a:r>
              <a:rPr lang="en-US" sz="1600" b="1" dirty="0">
                <a:solidFill>
                  <a:srgbClr val="FF0000"/>
                </a:solidFill>
                <a:latin typeface="Calibri" panose="020F0502020204030204" pitchFamily="34" charset="0"/>
                <a:cs typeface="Calibri" panose="020F0502020204030204" pitchFamily="34" charset="0"/>
              </a:rPr>
              <a:t>IF YES</a:t>
            </a:r>
            <a:r>
              <a:rPr lang="en-US" sz="1600" b="1" dirty="0">
                <a:latin typeface="Calibri" panose="020F0502020204030204" pitchFamily="34" charset="0"/>
                <a:cs typeface="Calibri" panose="020F0502020204030204" pitchFamily="34" charset="0"/>
              </a:rPr>
              <a:t>, select all the program(s) your business has applied to or received funding for from the list that appears and/or check “Other” to include any other funding sources not covered in the list. </a:t>
            </a:r>
          </a:p>
          <a:p>
            <a:r>
              <a:rPr lang="en-US" sz="1600" b="1" dirty="0">
                <a:latin typeface="Calibri" panose="020F0502020204030204" pitchFamily="34" charset="0"/>
                <a:cs typeface="Calibri" panose="020F0502020204030204" pitchFamily="34" charset="0"/>
              </a:rPr>
              <a:t>For each source, you will need to provide the following information: </a:t>
            </a:r>
          </a:p>
          <a:p>
            <a:pPr marL="285750" indent="-182880">
              <a:buFont typeface="Arial" panose="020B0604020202020204" pitchFamily="34" charset="0"/>
              <a:buChar char="•"/>
            </a:pPr>
            <a:r>
              <a:rPr lang="en-US" sz="1400" dirty="0">
                <a:latin typeface="Calibri" panose="020F0502020204030204" pitchFamily="34" charset="0"/>
                <a:cs typeface="Calibri" panose="020F0502020204030204" pitchFamily="34" charset="0"/>
              </a:rPr>
              <a:t>Name of Funding Source</a:t>
            </a:r>
          </a:p>
          <a:p>
            <a:pPr marL="285750" indent="-182880">
              <a:buFont typeface="Arial" panose="020B0604020202020204" pitchFamily="34" charset="0"/>
              <a:buChar char="•"/>
            </a:pPr>
            <a:r>
              <a:rPr lang="en-US" sz="1400" dirty="0">
                <a:latin typeface="Calibri" panose="020F0502020204030204" pitchFamily="34" charset="0"/>
                <a:cs typeface="Calibri" panose="020F0502020204030204" pitchFamily="34" charset="0"/>
              </a:rPr>
              <a:t>Program Status: In Process or Approved</a:t>
            </a:r>
          </a:p>
          <a:p>
            <a:pPr marL="285750" indent="-182880">
              <a:buFont typeface="Arial" panose="020B0604020202020204" pitchFamily="34" charset="0"/>
              <a:buChar char="•"/>
            </a:pPr>
            <a:r>
              <a:rPr lang="en-US" sz="1400" dirty="0">
                <a:latin typeface="Calibri" panose="020F0502020204030204" pitchFamily="34" charset="0"/>
                <a:cs typeface="Calibri" panose="020F0502020204030204" pitchFamily="34" charset="0"/>
              </a:rPr>
              <a:t>Approved/Applied Date</a:t>
            </a:r>
          </a:p>
          <a:p>
            <a:pPr marL="285750" indent="-182880">
              <a:buFont typeface="Arial" panose="020B0604020202020204" pitchFamily="34" charset="0"/>
              <a:buChar char="•"/>
            </a:pPr>
            <a:r>
              <a:rPr lang="en-US" sz="1400" dirty="0">
                <a:latin typeface="Calibri" panose="020F0502020204030204" pitchFamily="34" charset="0"/>
                <a:cs typeface="Calibri" panose="020F0502020204030204" pitchFamily="34" charset="0"/>
              </a:rPr>
              <a:t>Approved/Applied Amount</a:t>
            </a:r>
          </a:p>
          <a:p>
            <a:pPr marL="285750" indent="-182880">
              <a:buFont typeface="Arial" panose="020B0604020202020204" pitchFamily="34" charset="0"/>
              <a:buChar char="•"/>
            </a:pPr>
            <a:r>
              <a:rPr lang="en-US" sz="1400" dirty="0">
                <a:latin typeface="Calibri" panose="020F0502020204030204" pitchFamily="34" charset="0"/>
                <a:cs typeface="Calibri" panose="020F0502020204030204" pitchFamily="34" charset="0"/>
              </a:rPr>
              <a:t>Purpose of Funds</a:t>
            </a:r>
            <a:endParaRPr lang="en-US" b="1" dirty="0">
              <a:solidFill>
                <a:srgbClr val="FF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F88D0FC-5559-4F67-9FCC-BA72AA7D86F0}"/>
              </a:ext>
            </a:extLst>
          </p:cNvPr>
          <p:cNvSpPr txBox="1"/>
          <p:nvPr/>
        </p:nvSpPr>
        <p:spPr>
          <a:xfrm>
            <a:off x="4950691" y="5413665"/>
            <a:ext cx="5273963" cy="1323439"/>
          </a:xfrm>
          <a:prstGeom prst="rect">
            <a:avLst/>
          </a:prstGeom>
          <a:noFill/>
        </p:spPr>
        <p:txBody>
          <a:bodyPr wrap="square" rtlCol="0">
            <a:spAutoFit/>
          </a:bodyPr>
          <a:lstStyle/>
          <a:p>
            <a:r>
              <a:rPr lang="en-US" sz="1600" dirty="0">
                <a:solidFill>
                  <a:srgbClr val="FF0000"/>
                </a:solidFill>
                <a:latin typeface="Calibri" panose="020F0502020204030204" pitchFamily="34" charset="0"/>
                <a:cs typeface="Calibri" panose="020F0502020204030204" pitchFamily="34" charset="0"/>
              </a:rPr>
              <a:t>Once you’ve provided details for all other assistance applied for and/or received for this project, you will need to certify that there is no Duplication of Benefits and no other government funds were used for expenses detailed in the project.</a:t>
            </a:r>
          </a:p>
        </p:txBody>
      </p:sp>
      <p:pic>
        <p:nvPicPr>
          <p:cNvPr id="5" name="Picture 4">
            <a:extLst>
              <a:ext uri="{FF2B5EF4-FFF2-40B4-BE49-F238E27FC236}">
                <a16:creationId xmlns:a16="http://schemas.microsoft.com/office/drawing/2014/main" id="{254052B8-72C0-40B5-A7BF-0BFD269269D9}"/>
              </a:ext>
            </a:extLst>
          </p:cNvPr>
          <p:cNvPicPr>
            <a:picLocks noChangeAspect="1"/>
          </p:cNvPicPr>
          <p:nvPr/>
        </p:nvPicPr>
        <p:blipFill>
          <a:blip r:embed="rId2"/>
          <a:stretch>
            <a:fillRect/>
          </a:stretch>
        </p:blipFill>
        <p:spPr>
          <a:xfrm>
            <a:off x="4940299" y="1330032"/>
            <a:ext cx="6652923" cy="3434628"/>
          </a:xfrm>
          <a:prstGeom prst="rect">
            <a:avLst/>
          </a:prstGeom>
          <a:ln>
            <a:solidFill>
              <a:schemeClr val="tx1"/>
            </a:solidFill>
          </a:ln>
        </p:spPr>
      </p:pic>
    </p:spTree>
    <p:extLst>
      <p:ext uri="{BB962C8B-B14F-4D97-AF65-F5344CB8AC3E}">
        <p14:creationId xmlns:p14="http://schemas.microsoft.com/office/powerpoint/2010/main" val="1971433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0613A6-2815-BF45-93A7-7DCE86738AF3}"/>
              </a:ext>
            </a:extLst>
          </p:cNvPr>
          <p:cNvPicPr>
            <a:picLocks noChangeAspect="1"/>
          </p:cNvPicPr>
          <p:nvPr/>
        </p:nvPicPr>
        <p:blipFill rotWithShape="1">
          <a:blip r:embed="rId2">
            <a:extLst>
              <a:ext uri="{28A0092B-C50C-407E-A947-70E740481C1C}">
                <a14:useLocalDpi xmlns:a14="http://schemas.microsoft.com/office/drawing/2010/main" val="0"/>
              </a:ext>
            </a:extLst>
          </a:blip>
          <a:srcRect t="6838" r="6838"/>
          <a:stretch/>
        </p:blipFill>
        <p:spPr>
          <a:xfrm>
            <a:off x="0" y="44283"/>
            <a:ext cx="12192000" cy="6858000"/>
          </a:xfrm>
          <a:prstGeom prst="rect">
            <a:avLst/>
          </a:prstGeom>
        </p:spPr>
      </p:pic>
      <p:sp>
        <p:nvSpPr>
          <p:cNvPr id="2" name="Title 1">
            <a:extLst>
              <a:ext uri="{FF2B5EF4-FFF2-40B4-BE49-F238E27FC236}">
                <a16:creationId xmlns:a16="http://schemas.microsoft.com/office/drawing/2014/main" id="{728CE1B4-2D04-9840-81EC-C6E67D00D003}"/>
              </a:ext>
            </a:extLst>
          </p:cNvPr>
          <p:cNvSpPr>
            <a:spLocks noGrp="1"/>
          </p:cNvSpPr>
          <p:nvPr>
            <p:ph type="title"/>
          </p:nvPr>
        </p:nvSpPr>
        <p:spPr/>
        <p:txBody>
          <a:bodyPr/>
          <a:lstStyle/>
          <a:p>
            <a:r>
              <a:rPr lang="en-US">
                <a:latin typeface="Segoe UI" panose="020B0502040204020203" pitchFamily="34" charset="0"/>
                <a:cs typeface="Segoe UI" panose="020B0502040204020203" pitchFamily="34" charset="0"/>
              </a:rPr>
              <a:t>About NJEDA</a:t>
            </a:r>
          </a:p>
        </p:txBody>
      </p:sp>
      <p:sp>
        <p:nvSpPr>
          <p:cNvPr id="7" name="Text Placeholder 6">
            <a:extLst>
              <a:ext uri="{FF2B5EF4-FFF2-40B4-BE49-F238E27FC236}">
                <a16:creationId xmlns:a16="http://schemas.microsoft.com/office/drawing/2014/main" id="{C866894F-F3EC-004A-A4BB-AB2ACC53174E}"/>
              </a:ext>
            </a:extLst>
          </p:cNvPr>
          <p:cNvSpPr>
            <a:spLocks noGrp="1"/>
          </p:cNvSpPr>
          <p:nvPr>
            <p:ph type="body" sz="quarter" idx="13"/>
          </p:nvPr>
        </p:nvSpPr>
        <p:spPr>
          <a:xfrm>
            <a:off x="564162" y="1829861"/>
            <a:ext cx="11123745" cy="3665683"/>
          </a:xfrm>
        </p:spPr>
        <p:txBody>
          <a:bodyPr>
            <a:normAutofit fontScale="77500" lnSpcReduction="20000"/>
          </a:bodyPr>
          <a:lstStyle/>
          <a:p>
            <a:pPr>
              <a:lnSpc>
                <a:spcPct val="120000"/>
              </a:lnSpc>
            </a:pPr>
            <a:r>
              <a:rPr lang="en-US" sz="3100" b="1">
                <a:latin typeface="Segoe UI" panose="020B0502040204020203" pitchFamily="34" charset="0"/>
                <a:cs typeface="Segoe UI" panose="020B0502040204020203" pitchFamily="34" charset="0"/>
              </a:rPr>
              <a:t>The New Jersey Economic Development Authority (NJEDA) serves as the State’s principal agency for driving economic growth. </a:t>
            </a:r>
            <a:br>
              <a:rPr lang="en-US" sz="3100" b="1">
                <a:latin typeface="Segoe UI" panose="020B0502040204020203" pitchFamily="34" charset="0"/>
                <a:cs typeface="Segoe UI" panose="020B0502040204020203" pitchFamily="34" charset="0"/>
              </a:rPr>
            </a:br>
            <a:br>
              <a:rPr lang="en-US" sz="3100" b="1">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The NJEDA is committed to making New Jersey a national model for </a:t>
            </a:r>
            <a:r>
              <a:rPr lang="en-US" b="1">
                <a:latin typeface="Segoe UI" panose="020B0502040204020203" pitchFamily="34" charset="0"/>
                <a:cs typeface="Segoe UI" panose="020B0502040204020203" pitchFamily="34" charset="0"/>
              </a:rPr>
              <a:t>inclusive and sustainable economic development </a:t>
            </a:r>
            <a:r>
              <a:rPr lang="en-US">
                <a:latin typeface="Segoe UI" panose="020B0502040204020203" pitchFamily="34" charset="0"/>
                <a:cs typeface="Segoe UI" panose="020B0502040204020203" pitchFamily="34" charset="0"/>
              </a:rPr>
              <a:t>by focusing on key strategies to help build </a:t>
            </a:r>
            <a:r>
              <a:rPr lang="en-US" b="1">
                <a:latin typeface="Segoe UI" panose="020B0502040204020203" pitchFamily="34" charset="0"/>
                <a:cs typeface="Segoe UI" panose="020B0502040204020203" pitchFamily="34" charset="0"/>
              </a:rPr>
              <a:t>strong and dynamic communities</a:t>
            </a:r>
            <a:r>
              <a:rPr lang="en-US">
                <a:latin typeface="Segoe UI" panose="020B0502040204020203" pitchFamily="34" charset="0"/>
                <a:cs typeface="Segoe UI" panose="020B0502040204020203" pitchFamily="34" charset="0"/>
              </a:rPr>
              <a:t>, </a:t>
            </a:r>
            <a:r>
              <a:rPr lang="en-US" b="1">
                <a:latin typeface="Segoe UI" panose="020B0502040204020203" pitchFamily="34" charset="0"/>
                <a:cs typeface="Segoe UI" panose="020B0502040204020203" pitchFamily="34" charset="0"/>
              </a:rPr>
              <a:t>create good jobs for New Jersey residents</a:t>
            </a:r>
            <a:r>
              <a:rPr lang="en-US">
                <a:latin typeface="Segoe UI" panose="020B0502040204020203" pitchFamily="34" charset="0"/>
                <a:cs typeface="Segoe UI" panose="020B0502040204020203" pitchFamily="34" charset="0"/>
              </a:rPr>
              <a:t>, and </a:t>
            </a:r>
            <a:r>
              <a:rPr lang="en-US" b="1">
                <a:latin typeface="Segoe UI" panose="020B0502040204020203" pitchFamily="34" charset="0"/>
                <a:cs typeface="Segoe UI" panose="020B0502040204020203" pitchFamily="34" charset="0"/>
              </a:rPr>
              <a:t>provide pathways to a stronger and fairer economy</a:t>
            </a:r>
            <a:r>
              <a:rPr lang="en-US">
                <a:latin typeface="Segoe UI" panose="020B0502040204020203" pitchFamily="34" charset="0"/>
                <a:cs typeface="Segoe UI" panose="020B0502040204020203" pitchFamily="34" charset="0"/>
              </a:rPr>
              <a:t>. Through partnerships with a diverse range of stakeholders, the NJEDA creates and implements initiatives to </a:t>
            </a:r>
            <a:r>
              <a:rPr lang="en-US" b="1">
                <a:latin typeface="Segoe UI" panose="020B0502040204020203" pitchFamily="34" charset="0"/>
                <a:cs typeface="Segoe UI" panose="020B0502040204020203" pitchFamily="34" charset="0"/>
              </a:rPr>
              <a:t>enhance the economic vitality and quality of life </a:t>
            </a:r>
            <a:r>
              <a:rPr lang="en-US">
                <a:latin typeface="Segoe UI" panose="020B0502040204020203" pitchFamily="34" charset="0"/>
                <a:cs typeface="Segoe UI" panose="020B0502040204020203" pitchFamily="34" charset="0"/>
              </a:rPr>
              <a:t>in the State and </a:t>
            </a:r>
            <a:r>
              <a:rPr lang="en-US" b="1">
                <a:latin typeface="Segoe UI" panose="020B0502040204020203" pitchFamily="34" charset="0"/>
                <a:cs typeface="Segoe UI" panose="020B0502040204020203" pitchFamily="34" charset="0"/>
              </a:rPr>
              <a:t>strengthen New Jersey’s long-term economic competitiveness</a:t>
            </a:r>
            <a:r>
              <a:rPr lang="en-US">
                <a:latin typeface="Segoe UI" panose="020B0502040204020203" pitchFamily="34" charset="0"/>
                <a:cs typeface="Segoe UI" panose="020B0502040204020203" pitchFamily="34" charset="0"/>
              </a:rPr>
              <a:t>.</a:t>
            </a:r>
            <a:br>
              <a:rPr lang="en-US">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 </a:t>
            </a:r>
            <a:br>
              <a:rPr lang="en-US">
                <a:latin typeface="Segoe UI" panose="020B0502040204020203" pitchFamily="34" charset="0"/>
                <a:cs typeface="Segoe UI" panose="020B0502040204020203" pitchFamily="34" charset="0"/>
              </a:rPr>
            </a:br>
            <a:endParaRPr lang="en-US">
              <a:latin typeface="Segoe UI" panose="020B0502040204020203" pitchFamily="34" charset="0"/>
              <a:cs typeface="Segoe UI" panose="020B0502040204020203" pitchFamily="34" charset="0"/>
            </a:endParaRPr>
          </a:p>
        </p:txBody>
      </p:sp>
      <p:sp>
        <p:nvSpPr>
          <p:cNvPr id="10" name="Isosceles Triangle 25">
            <a:extLst>
              <a:ext uri="{FF2B5EF4-FFF2-40B4-BE49-F238E27FC236}">
                <a16:creationId xmlns:a16="http://schemas.microsoft.com/office/drawing/2014/main" id="{0DE9DB3B-559D-3E4F-B20F-726DCF65553A}"/>
              </a:ext>
            </a:extLst>
          </p:cNvPr>
          <p:cNvSpPr/>
          <p:nvPr/>
        </p:nvSpPr>
        <p:spPr>
          <a:xfrm>
            <a:off x="-21772" y="5528202"/>
            <a:ext cx="8119872" cy="1371600"/>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Isosceles Triangle 25">
            <a:extLst>
              <a:ext uri="{FF2B5EF4-FFF2-40B4-BE49-F238E27FC236}">
                <a16:creationId xmlns:a16="http://schemas.microsoft.com/office/drawing/2014/main" id="{19B1C7B5-0F90-364B-9342-98270BEFCDCE}"/>
              </a:ext>
            </a:extLst>
          </p:cNvPr>
          <p:cNvSpPr/>
          <p:nvPr/>
        </p:nvSpPr>
        <p:spPr>
          <a:xfrm rot="10800000">
            <a:off x="4092594" y="-50232"/>
            <a:ext cx="8119872" cy="1371600"/>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EBC8DE2-E983-2742-BC5A-CA7B6C442144}"/>
              </a:ext>
            </a:extLst>
          </p:cNvPr>
          <p:cNvSpPr txBox="1"/>
          <p:nvPr/>
        </p:nvSpPr>
        <p:spPr>
          <a:xfrm>
            <a:off x="7828083" y="4789844"/>
            <a:ext cx="3859824" cy="1446550"/>
          </a:xfrm>
          <a:prstGeom prst="rect">
            <a:avLst/>
          </a:prstGeom>
          <a:noFill/>
          <a:ln w="28575">
            <a:noFill/>
          </a:ln>
        </p:spPr>
        <p:txBody>
          <a:bodyPr wrap="square" rtlCol="0">
            <a:spAutoFit/>
          </a:bodyPr>
          <a:lstStyle/>
          <a:p>
            <a:pPr algn="ctr"/>
            <a:r>
              <a:rPr lang="en-US" sz="3200">
                <a:solidFill>
                  <a:schemeClr val="bg1"/>
                </a:solidFill>
              </a:rPr>
              <a:t>HELPING TO BUILD A </a:t>
            </a:r>
            <a:br>
              <a:rPr lang="en-US" sz="2800" b="1">
                <a:solidFill>
                  <a:schemeClr val="bg1"/>
                </a:solidFill>
              </a:rPr>
            </a:br>
            <a:r>
              <a:rPr lang="en-US" sz="2800" b="1">
                <a:ln w="12700">
                  <a:solidFill>
                    <a:schemeClr val="bg2"/>
                  </a:solidFill>
                </a:ln>
                <a:solidFill>
                  <a:schemeClr val="bg1"/>
                </a:solidFill>
                <a:latin typeface="Calibri" panose="020F0502020204030204" pitchFamily="34" charset="0"/>
                <a:cs typeface="Calibri" panose="020F0502020204030204" pitchFamily="34" charset="0"/>
              </a:rPr>
              <a:t>STRONGER AND FAIRER</a:t>
            </a:r>
            <a:r>
              <a:rPr lang="en-US" sz="2800" b="1">
                <a:solidFill>
                  <a:schemeClr val="bg1"/>
                </a:solidFill>
              </a:rPr>
              <a:t> </a:t>
            </a:r>
          </a:p>
          <a:p>
            <a:pPr algn="ctr"/>
            <a:r>
              <a:rPr lang="en-US" sz="2800">
                <a:solidFill>
                  <a:schemeClr val="bg1"/>
                </a:solidFill>
              </a:rPr>
              <a:t>NEW JERSEY ECONOMY</a:t>
            </a:r>
          </a:p>
        </p:txBody>
      </p:sp>
      <p:pic>
        <p:nvPicPr>
          <p:cNvPr id="14" name="Picture 13">
            <a:extLst>
              <a:ext uri="{FF2B5EF4-FFF2-40B4-BE49-F238E27FC236}">
                <a16:creationId xmlns:a16="http://schemas.microsoft.com/office/drawing/2014/main" id="{EA975D63-2A13-D24E-BF5C-103CB96CE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692" y="4428080"/>
            <a:ext cx="3202391" cy="2134927"/>
          </a:xfrm>
          <a:prstGeom prst="rect">
            <a:avLst/>
          </a:prstGeom>
        </p:spPr>
      </p:pic>
    </p:spTree>
    <p:extLst>
      <p:ext uri="{BB962C8B-B14F-4D97-AF65-F5344CB8AC3E}">
        <p14:creationId xmlns:p14="http://schemas.microsoft.com/office/powerpoint/2010/main" val="1386836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FF830B-CFB0-4982-A748-13DAF35D31F9}"/>
              </a:ext>
            </a:extLst>
          </p:cNvPr>
          <p:cNvSpPr>
            <a:spLocks noGrp="1"/>
          </p:cNvSpPr>
          <p:nvPr>
            <p:ph type="body" sz="quarter" idx="10"/>
          </p:nvPr>
        </p:nvSpPr>
        <p:spPr>
          <a:xfrm>
            <a:off x="381000" y="228600"/>
            <a:ext cx="10637982" cy="553998"/>
          </a:xfrm>
        </p:spPr>
        <p:txBody>
          <a:bodyPr/>
          <a:lstStyle/>
          <a:p>
            <a:r>
              <a:rPr lang="en-US" dirty="0"/>
              <a:t>Applicant Representative for Certifications</a:t>
            </a:r>
          </a:p>
        </p:txBody>
      </p:sp>
      <p:sp>
        <p:nvSpPr>
          <p:cNvPr id="5" name="Rectangle 4">
            <a:extLst>
              <a:ext uri="{FF2B5EF4-FFF2-40B4-BE49-F238E27FC236}">
                <a16:creationId xmlns:a16="http://schemas.microsoft.com/office/drawing/2014/main" id="{D971EBC3-3F1B-40DB-AFBC-C43770427F90}"/>
              </a:ext>
            </a:extLst>
          </p:cNvPr>
          <p:cNvSpPr/>
          <p:nvPr/>
        </p:nvSpPr>
        <p:spPr>
          <a:xfrm>
            <a:off x="10189029" y="5672629"/>
            <a:ext cx="1852407" cy="10696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7" name="TextBox 6">
            <a:extLst>
              <a:ext uri="{FF2B5EF4-FFF2-40B4-BE49-F238E27FC236}">
                <a16:creationId xmlns:a16="http://schemas.microsoft.com/office/drawing/2014/main" id="{10CF46AB-D9DF-4B53-9940-5280F07DC6F5}"/>
              </a:ext>
            </a:extLst>
          </p:cNvPr>
          <p:cNvSpPr txBox="1"/>
          <p:nvPr/>
        </p:nvSpPr>
        <p:spPr>
          <a:xfrm>
            <a:off x="265471" y="1223423"/>
            <a:ext cx="5259029" cy="5632311"/>
          </a:xfrm>
          <a:prstGeom prst="rect">
            <a:avLst/>
          </a:prstGeom>
          <a:noFill/>
        </p:spPr>
        <p:txBody>
          <a:bodyPr wrap="square" lIns="91440" tIns="45720" rIns="91440" bIns="45720" anchor="t">
            <a:spAutoFit/>
          </a:bodyPr>
          <a:lstStyle/>
          <a:p>
            <a:r>
              <a:rPr lang="en-US" sz="1200" b="1" i="0" dirty="0">
                <a:effectLst/>
              </a:rPr>
              <a:t>The New Jersey Economic Development Authority requires that the Legal Questionnaire, Certification of Non-Involvement in Activities in Russia or Belarus Pursuant to P.L. 2022, C. 3, Acknowledgments</a:t>
            </a:r>
            <a:r>
              <a:rPr lang="en-US" sz="1200" b="1" dirty="0"/>
              <a:t> of Applicant , and Certification of Applicant, are to </a:t>
            </a:r>
            <a:r>
              <a:rPr lang="en-US" sz="1200" b="1" i="0" dirty="0">
                <a:effectLst/>
              </a:rPr>
              <a:t>be completed and signed by one of the following</a:t>
            </a:r>
            <a:r>
              <a:rPr lang="en-US" sz="1200" b="1" dirty="0"/>
              <a:t>:</a:t>
            </a:r>
            <a:endParaRPr lang="en-US" sz="1200" b="1" i="0" dirty="0">
              <a:effectLst/>
            </a:endParaRPr>
          </a:p>
          <a:p>
            <a:endParaRPr lang="en-US" sz="1200" b="1" i="0" dirty="0">
              <a:effectLst/>
            </a:endParaRPr>
          </a:p>
          <a:p>
            <a:pPr marL="403225" indent="-236220">
              <a:buFont typeface="Arial" panose="020B0604020202020204" pitchFamily="34" charset="0"/>
              <a:buChar char="•"/>
            </a:pPr>
            <a:r>
              <a:rPr lang="en-US" sz="1200" i="0" dirty="0">
                <a:effectLst/>
              </a:rPr>
              <a:t>by applicant's General Counsel or Chief Legal Officer (recommended); or</a:t>
            </a:r>
          </a:p>
          <a:p>
            <a:pPr marL="403225" indent="-236220">
              <a:buFont typeface="Arial" panose="020B0604020202020204" pitchFamily="34" charset="0"/>
              <a:buChar char="•"/>
            </a:pPr>
            <a:endParaRPr lang="en-US" sz="1200" i="0" dirty="0">
              <a:effectLst/>
            </a:endParaRPr>
          </a:p>
          <a:p>
            <a:pPr marL="403225" indent="-236220">
              <a:buFont typeface="Arial" panose="020B0604020202020204" pitchFamily="34" charset="0"/>
              <a:buChar char="•"/>
            </a:pPr>
            <a:r>
              <a:rPr lang="en-US" sz="1200" i="0" dirty="0">
                <a:effectLst/>
              </a:rPr>
              <a:t>for a corporation: a principal executive officer at least the level of vice president;</a:t>
            </a:r>
            <a:endParaRPr lang="en-US" sz="1200" i="0" dirty="0">
              <a:effectLst/>
              <a:cs typeface="Calibri"/>
            </a:endParaRPr>
          </a:p>
          <a:p>
            <a:pPr marL="403225" indent="-236220">
              <a:buFont typeface="Arial" panose="020B0604020202020204" pitchFamily="34" charset="0"/>
              <a:buChar char="•"/>
            </a:pPr>
            <a:endParaRPr lang="en-US" sz="1200" i="0" dirty="0">
              <a:effectLst/>
              <a:cs typeface="Calibri"/>
            </a:endParaRPr>
          </a:p>
          <a:p>
            <a:pPr marL="403225" indent="-236220">
              <a:buFont typeface="Arial" panose="020B0604020202020204" pitchFamily="34" charset="0"/>
              <a:buChar char="•"/>
            </a:pPr>
            <a:r>
              <a:rPr lang="en-US" sz="1200" i="0" dirty="0">
                <a:effectLst/>
              </a:rPr>
              <a:t>for a partnership: a general partner;</a:t>
            </a:r>
            <a:endParaRPr lang="en-US" sz="1200" i="0" dirty="0">
              <a:effectLst/>
              <a:cs typeface="Calibri"/>
            </a:endParaRPr>
          </a:p>
          <a:p>
            <a:pPr marL="403225" indent="-236220">
              <a:buFont typeface="Arial" panose="020B0604020202020204" pitchFamily="34" charset="0"/>
              <a:buChar char="•"/>
            </a:pPr>
            <a:endParaRPr lang="en-US" sz="1200" i="0" dirty="0">
              <a:effectLst/>
              <a:cs typeface="Calibri"/>
            </a:endParaRPr>
          </a:p>
          <a:p>
            <a:pPr marL="403225" indent="-236220">
              <a:buFont typeface="Arial" panose="020B0604020202020204" pitchFamily="34" charset="0"/>
              <a:buChar char="•"/>
            </a:pPr>
            <a:r>
              <a:rPr lang="en-US" sz="1200" i="0" dirty="0">
                <a:effectLst/>
              </a:rPr>
              <a:t>for a sole proprietorship: the proprietor;</a:t>
            </a:r>
            <a:endParaRPr lang="en-US" sz="1200" i="0" dirty="0">
              <a:effectLst/>
              <a:cs typeface="Calibri"/>
            </a:endParaRPr>
          </a:p>
          <a:p>
            <a:pPr marL="403225" indent="-236220">
              <a:buFont typeface="Arial" panose="020B0604020202020204" pitchFamily="34" charset="0"/>
              <a:buChar char="•"/>
            </a:pPr>
            <a:endParaRPr lang="en-US" sz="1200" i="0" dirty="0">
              <a:effectLst/>
              <a:cs typeface="Calibri"/>
            </a:endParaRPr>
          </a:p>
          <a:p>
            <a:pPr marL="403225" indent="-236220">
              <a:buFont typeface="Arial" panose="020B0604020202020204" pitchFamily="34" charset="0"/>
              <a:buChar char="•"/>
            </a:pPr>
            <a:r>
              <a:rPr lang="en-US" sz="1200" dirty="0"/>
              <a:t> </a:t>
            </a:r>
            <a:r>
              <a:rPr lang="en-US" sz="1200" i="0" dirty="0">
                <a:effectLst/>
              </a:rPr>
              <a:t>for a governmental entity: the contact person (business administrator, manager, mayor, etc.);</a:t>
            </a:r>
            <a:endParaRPr lang="en-US" sz="1200" i="0" dirty="0">
              <a:effectLst/>
              <a:cs typeface="Calibri"/>
            </a:endParaRPr>
          </a:p>
          <a:p>
            <a:pPr marL="403225" indent="-236220">
              <a:buFont typeface="Arial" panose="020B0604020202020204" pitchFamily="34" charset="0"/>
              <a:buChar char="•"/>
            </a:pPr>
            <a:endParaRPr lang="en-US" sz="1200" i="0" dirty="0">
              <a:effectLst/>
              <a:cs typeface="Calibri"/>
            </a:endParaRPr>
          </a:p>
          <a:p>
            <a:pPr marL="403225" indent="-236220">
              <a:buFont typeface="Arial" panose="020B0604020202020204" pitchFamily="34" charset="0"/>
              <a:buChar char="•"/>
            </a:pPr>
            <a:r>
              <a:rPr lang="en-US" sz="1200" dirty="0"/>
              <a:t> </a:t>
            </a:r>
            <a:r>
              <a:rPr lang="en-US" sz="1200" i="0" dirty="0">
                <a:effectLst/>
              </a:rPr>
              <a:t>for other than above: the person with legal responsibility for the application.</a:t>
            </a:r>
            <a:endParaRPr lang="en-US" sz="1200" i="0" dirty="0">
              <a:effectLst/>
              <a:cs typeface="Calibri"/>
            </a:endParaRPr>
          </a:p>
          <a:p>
            <a:endParaRPr lang="en-US" sz="1200" b="1" i="0" dirty="0">
              <a:effectLst/>
            </a:endParaRPr>
          </a:p>
          <a:p>
            <a:r>
              <a:rPr lang="en-US" sz="1200" b="1" i="0" dirty="0">
                <a:effectLst/>
              </a:rPr>
              <a:t>If you are not an Authorized Representative you will be prompted to Upload the Certifications page, which will require you to download and then upload signed copies of the acknowledgments and certifications listed above (Slide </a:t>
            </a:r>
            <a:r>
              <a:rPr lang="en-US" sz="1200" b="1" dirty="0"/>
              <a:t>48).</a:t>
            </a:r>
            <a:endParaRPr lang="en-US" sz="1200" b="1" i="0" dirty="0">
              <a:effectLst/>
              <a:cs typeface="Calibri"/>
            </a:endParaRPr>
          </a:p>
          <a:p>
            <a:endParaRPr lang="en-US" sz="1200" b="1" dirty="0"/>
          </a:p>
          <a:p>
            <a:r>
              <a:rPr lang="en-US" sz="1200" b="1" i="0" dirty="0">
                <a:effectLst/>
              </a:rPr>
              <a:t>If you are an Authorized Representative you will be prompted to fill out these pages throughout the application (Slides 2</a:t>
            </a:r>
            <a:r>
              <a:rPr lang="en-US" sz="1200" b="1" dirty="0"/>
              <a:t>6-28).</a:t>
            </a:r>
            <a:endParaRPr lang="en-US" sz="1050" i="0" dirty="0">
              <a:effectLst/>
            </a:endParaRPr>
          </a:p>
          <a:p>
            <a:endParaRPr lang="en-US" sz="1200" b="1" dirty="0"/>
          </a:p>
        </p:txBody>
      </p:sp>
      <p:pic>
        <p:nvPicPr>
          <p:cNvPr id="8" name="Picture 7">
            <a:extLst>
              <a:ext uri="{FF2B5EF4-FFF2-40B4-BE49-F238E27FC236}">
                <a16:creationId xmlns:a16="http://schemas.microsoft.com/office/drawing/2014/main" id="{C80B3253-52BA-4D78-92E3-8E0A5636C795}"/>
              </a:ext>
            </a:extLst>
          </p:cNvPr>
          <p:cNvPicPr>
            <a:picLocks noChangeAspect="1"/>
          </p:cNvPicPr>
          <p:nvPr/>
        </p:nvPicPr>
        <p:blipFill>
          <a:blip r:embed="rId2"/>
          <a:stretch>
            <a:fillRect/>
          </a:stretch>
        </p:blipFill>
        <p:spPr>
          <a:xfrm>
            <a:off x="5558813" y="1191525"/>
            <a:ext cx="6478131" cy="3749729"/>
          </a:xfrm>
          <a:prstGeom prst="rect">
            <a:avLst/>
          </a:prstGeom>
          <a:ln>
            <a:solidFill>
              <a:schemeClr val="accent6"/>
            </a:solidFill>
          </a:ln>
        </p:spPr>
      </p:pic>
    </p:spTree>
    <p:extLst>
      <p:ext uri="{BB962C8B-B14F-4D97-AF65-F5344CB8AC3E}">
        <p14:creationId xmlns:p14="http://schemas.microsoft.com/office/powerpoint/2010/main" val="3643820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FF830B-CFB0-4982-A748-13DAF35D31F9}"/>
              </a:ext>
            </a:extLst>
          </p:cNvPr>
          <p:cNvSpPr>
            <a:spLocks noGrp="1"/>
          </p:cNvSpPr>
          <p:nvPr>
            <p:ph type="body" sz="quarter" idx="10"/>
          </p:nvPr>
        </p:nvSpPr>
        <p:spPr>
          <a:xfrm>
            <a:off x="381000" y="228600"/>
            <a:ext cx="10637982" cy="553998"/>
          </a:xfrm>
        </p:spPr>
        <p:txBody>
          <a:bodyPr/>
          <a:lstStyle/>
          <a:p>
            <a:r>
              <a:rPr lang="en-US" dirty="0"/>
              <a:t>Upload Certifications</a:t>
            </a:r>
          </a:p>
        </p:txBody>
      </p:sp>
      <p:sp>
        <p:nvSpPr>
          <p:cNvPr id="5" name="Rectangle 4">
            <a:extLst>
              <a:ext uri="{FF2B5EF4-FFF2-40B4-BE49-F238E27FC236}">
                <a16:creationId xmlns:a16="http://schemas.microsoft.com/office/drawing/2014/main" id="{D971EBC3-3F1B-40DB-AFBC-C43770427F90}"/>
              </a:ext>
            </a:extLst>
          </p:cNvPr>
          <p:cNvSpPr/>
          <p:nvPr/>
        </p:nvSpPr>
        <p:spPr>
          <a:xfrm>
            <a:off x="10189029" y="5672629"/>
            <a:ext cx="1852407" cy="10696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6" name="TextBox 5">
            <a:extLst>
              <a:ext uri="{FF2B5EF4-FFF2-40B4-BE49-F238E27FC236}">
                <a16:creationId xmlns:a16="http://schemas.microsoft.com/office/drawing/2014/main" id="{4C762118-576D-412B-88A0-17D7B29C1F2E}"/>
              </a:ext>
            </a:extLst>
          </p:cNvPr>
          <p:cNvSpPr txBox="1"/>
          <p:nvPr/>
        </p:nvSpPr>
        <p:spPr>
          <a:xfrm>
            <a:off x="307975" y="1330236"/>
            <a:ext cx="5330825" cy="923330"/>
          </a:xfrm>
          <a:prstGeom prst="rect">
            <a:avLst/>
          </a:prstGeom>
          <a:noFill/>
        </p:spPr>
        <p:txBody>
          <a:bodyPr wrap="square">
            <a:spAutoFit/>
          </a:bodyPr>
          <a:lstStyle/>
          <a:p>
            <a:r>
              <a:rPr lang="en-US" sz="1800" b="1" i="0" dirty="0">
                <a:effectLst/>
              </a:rPr>
              <a:t>Only if the individual filling out the application is </a:t>
            </a:r>
            <a:r>
              <a:rPr lang="en-US" sz="1800" b="1" i="0" u="sng" dirty="0">
                <a:effectLst/>
              </a:rPr>
              <a:t>not</a:t>
            </a:r>
            <a:r>
              <a:rPr lang="en-US" sz="1800" b="1" i="0" dirty="0">
                <a:effectLst/>
              </a:rPr>
              <a:t> an Authorized Representative will the applicant see this page. </a:t>
            </a:r>
          </a:p>
        </p:txBody>
      </p:sp>
      <p:pic>
        <p:nvPicPr>
          <p:cNvPr id="3" name="Picture 2" descr="Graphical user interface, text, application&#10;&#10;Description automatically generated">
            <a:extLst>
              <a:ext uri="{FF2B5EF4-FFF2-40B4-BE49-F238E27FC236}">
                <a16:creationId xmlns:a16="http://schemas.microsoft.com/office/drawing/2014/main" id="{8EC9F73E-769A-8CF8-7EAF-5B2DB433BE41}"/>
              </a:ext>
            </a:extLst>
          </p:cNvPr>
          <p:cNvPicPr>
            <a:picLocks noChangeAspect="1"/>
          </p:cNvPicPr>
          <p:nvPr/>
        </p:nvPicPr>
        <p:blipFill>
          <a:blip r:embed="rId2"/>
          <a:stretch>
            <a:fillRect/>
          </a:stretch>
        </p:blipFill>
        <p:spPr>
          <a:xfrm>
            <a:off x="6189784" y="1121362"/>
            <a:ext cx="4736122" cy="5394025"/>
          </a:xfrm>
          <a:prstGeom prst="rect">
            <a:avLst/>
          </a:prstGeom>
          <a:ln>
            <a:solidFill>
              <a:schemeClr val="tx1"/>
            </a:solidFill>
          </a:ln>
        </p:spPr>
      </p:pic>
    </p:spTree>
    <p:extLst>
      <p:ext uri="{BB962C8B-B14F-4D97-AF65-F5344CB8AC3E}">
        <p14:creationId xmlns:p14="http://schemas.microsoft.com/office/powerpoint/2010/main" val="915373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0BC5C9-46D5-43A7-8A62-A6832E01A228}"/>
              </a:ext>
            </a:extLst>
          </p:cNvPr>
          <p:cNvSpPr/>
          <p:nvPr/>
        </p:nvSpPr>
        <p:spPr>
          <a:xfrm>
            <a:off x="10189029" y="5672629"/>
            <a:ext cx="2395869" cy="174171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 name="Text Placeholder 1">
            <a:extLst>
              <a:ext uri="{FF2B5EF4-FFF2-40B4-BE49-F238E27FC236}">
                <a16:creationId xmlns:a16="http://schemas.microsoft.com/office/drawing/2014/main" id="{4FD22D1A-DF4A-43F1-A2EC-A23612143C9B}"/>
              </a:ext>
            </a:extLst>
          </p:cNvPr>
          <p:cNvSpPr>
            <a:spLocks noGrp="1"/>
          </p:cNvSpPr>
          <p:nvPr>
            <p:ph type="body" sz="quarter" idx="10"/>
          </p:nvPr>
        </p:nvSpPr>
        <p:spPr/>
        <p:txBody>
          <a:bodyPr/>
          <a:lstStyle/>
          <a:p>
            <a:r>
              <a:rPr lang="en-US" dirty="0"/>
              <a:t>Legal Questionnaire</a:t>
            </a:r>
            <a:r>
              <a:rPr lang="en-US" dirty="0">
                <a:solidFill>
                  <a:srgbClr val="C00000"/>
                </a:solidFill>
              </a:rPr>
              <a:t>*</a:t>
            </a:r>
          </a:p>
        </p:txBody>
      </p:sp>
      <p:sp>
        <p:nvSpPr>
          <p:cNvPr id="3" name="TextBox 2">
            <a:extLst>
              <a:ext uri="{FF2B5EF4-FFF2-40B4-BE49-F238E27FC236}">
                <a16:creationId xmlns:a16="http://schemas.microsoft.com/office/drawing/2014/main" id="{D99AA9D8-177B-4B9C-8606-B89EE5CDEF6A}"/>
              </a:ext>
            </a:extLst>
          </p:cNvPr>
          <p:cNvSpPr txBox="1"/>
          <p:nvPr/>
        </p:nvSpPr>
        <p:spPr>
          <a:xfrm>
            <a:off x="381000" y="5991603"/>
            <a:ext cx="5225143" cy="523220"/>
          </a:xfrm>
          <a:prstGeom prst="rect">
            <a:avLst/>
          </a:prstGeom>
          <a:noFill/>
        </p:spPr>
        <p:txBody>
          <a:bodyPr wrap="square">
            <a:spAutoFit/>
          </a:bodyPr>
          <a:lstStyle/>
          <a:p>
            <a:r>
              <a:rPr lang="en-US" sz="1400" dirty="0">
                <a:solidFill>
                  <a:srgbClr val="C00000"/>
                </a:solidFill>
                <a:latin typeface="Calibri" panose="020F0502020204030204" pitchFamily="34" charset="0"/>
                <a:cs typeface="Calibri" panose="020F0502020204030204" pitchFamily="34" charset="0"/>
              </a:rPr>
              <a:t>*</a:t>
            </a:r>
            <a:r>
              <a:rPr lang="en-US" sz="1400" dirty="0">
                <a:solidFill>
                  <a:srgbClr val="FF0000"/>
                </a:solidFill>
                <a:latin typeface="Calibri" panose="020F0502020204030204" pitchFamily="34" charset="0"/>
                <a:cs typeface="Calibri" panose="020F0502020204030204" pitchFamily="34" charset="0"/>
              </a:rPr>
              <a:t>This page will only be visible if the individual filling out the application is the authorized representative.</a:t>
            </a:r>
          </a:p>
        </p:txBody>
      </p:sp>
      <p:pic>
        <p:nvPicPr>
          <p:cNvPr id="5" name="Picture 4">
            <a:extLst>
              <a:ext uri="{FF2B5EF4-FFF2-40B4-BE49-F238E27FC236}">
                <a16:creationId xmlns:a16="http://schemas.microsoft.com/office/drawing/2014/main" id="{9E88E4DC-1F02-429B-B010-73D061AE679B}"/>
              </a:ext>
            </a:extLst>
          </p:cNvPr>
          <p:cNvPicPr>
            <a:picLocks noChangeAspect="1"/>
          </p:cNvPicPr>
          <p:nvPr/>
        </p:nvPicPr>
        <p:blipFill rotWithShape="1">
          <a:blip r:embed="rId2"/>
          <a:srcRect l="23393" r="24505"/>
          <a:stretch/>
        </p:blipFill>
        <p:spPr>
          <a:xfrm>
            <a:off x="5968264" y="1208314"/>
            <a:ext cx="5021318" cy="5421086"/>
          </a:xfrm>
          <a:prstGeom prst="rect">
            <a:avLst/>
          </a:prstGeom>
          <a:ln>
            <a:solidFill>
              <a:schemeClr val="tx1">
                <a:lumMod val="75000"/>
                <a:lumOff val="25000"/>
              </a:schemeClr>
            </a:solidFill>
          </a:ln>
        </p:spPr>
      </p:pic>
      <p:sp>
        <p:nvSpPr>
          <p:cNvPr id="8" name="TextBox 7">
            <a:extLst>
              <a:ext uri="{FF2B5EF4-FFF2-40B4-BE49-F238E27FC236}">
                <a16:creationId xmlns:a16="http://schemas.microsoft.com/office/drawing/2014/main" id="{8761EA71-0490-4F9F-A716-937B4BA4C5BB}"/>
              </a:ext>
            </a:extLst>
          </p:cNvPr>
          <p:cNvSpPr txBox="1"/>
          <p:nvPr/>
        </p:nvSpPr>
        <p:spPr>
          <a:xfrm>
            <a:off x="381000" y="1208314"/>
            <a:ext cx="5021318" cy="923330"/>
          </a:xfrm>
          <a:prstGeom prst="rect">
            <a:avLst/>
          </a:prstGeom>
          <a:noFill/>
        </p:spPr>
        <p:txBody>
          <a:bodyPr wrap="square" lIns="91440" tIns="45720" rIns="91440" bIns="45720" anchor="t">
            <a:spAutoFit/>
          </a:bodyPr>
          <a:lstStyle/>
          <a:p>
            <a:r>
              <a:rPr lang="en-US" sz="1800" b="0" i="0" dirty="0">
                <a:solidFill>
                  <a:srgbClr val="000000"/>
                </a:solidFill>
                <a:effectLst/>
                <a:latin typeface="Calibri"/>
                <a:cs typeface="Calibri"/>
              </a:rPr>
              <a:t>In this section we will be collecting the Legal Questionnaire.</a:t>
            </a:r>
            <a:endParaRPr lang="en-US" dirty="0">
              <a:solidFill>
                <a:srgbClr val="000000"/>
              </a:solidFill>
              <a:latin typeface="Calibri" panose="020F0502020204030204" pitchFamily="34" charset="0"/>
              <a:cs typeface="Calibri" panose="020F0502020204030204" pitchFamily="34" charset="0"/>
            </a:endParaRPr>
          </a:p>
          <a:p>
            <a:pPr algn="l"/>
            <a:endParaRPr lang="en-US" sz="1800" b="0" i="0" dirty="0">
              <a:solidFill>
                <a:srgbClr val="00000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67E0E85-86F5-4183-B83E-CE28EE7AE59A}"/>
              </a:ext>
            </a:extLst>
          </p:cNvPr>
          <p:cNvSpPr txBox="1"/>
          <p:nvPr/>
        </p:nvSpPr>
        <p:spPr>
          <a:xfrm>
            <a:off x="6889172" y="1569027"/>
            <a:ext cx="1059873"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510027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D67B21-2E4A-4D0E-9E7E-E83FC52E2D06}"/>
              </a:ext>
            </a:extLst>
          </p:cNvPr>
          <p:cNvSpPr/>
          <p:nvPr/>
        </p:nvSpPr>
        <p:spPr>
          <a:xfrm>
            <a:off x="10189029" y="5672629"/>
            <a:ext cx="2395869" cy="174171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 name="Text Placeholder 1">
            <a:extLst>
              <a:ext uri="{FF2B5EF4-FFF2-40B4-BE49-F238E27FC236}">
                <a16:creationId xmlns:a16="http://schemas.microsoft.com/office/drawing/2014/main" id="{4BEF55EB-F42E-4901-92EE-7DF27887CCF6}"/>
              </a:ext>
            </a:extLst>
          </p:cNvPr>
          <p:cNvSpPr>
            <a:spLocks noGrp="1"/>
          </p:cNvSpPr>
          <p:nvPr>
            <p:ph type="body" sz="quarter" idx="10"/>
          </p:nvPr>
        </p:nvSpPr>
        <p:spPr>
          <a:xfrm>
            <a:off x="370115" y="74908"/>
            <a:ext cx="8284028" cy="861774"/>
          </a:xfrm>
        </p:spPr>
        <p:txBody>
          <a:bodyPr/>
          <a:lstStyle/>
          <a:p>
            <a:r>
              <a:rPr lang="en-US" sz="2800" dirty="0"/>
              <a:t>Certification of Non-Involvement in Activities </a:t>
            </a:r>
          </a:p>
          <a:p>
            <a:r>
              <a:rPr lang="en-US" sz="2800" dirty="0"/>
              <a:t>in Russia or Belarus</a:t>
            </a:r>
            <a:r>
              <a:rPr lang="en-US" sz="2800" dirty="0">
                <a:solidFill>
                  <a:srgbClr val="C00000"/>
                </a:solidFill>
              </a:rPr>
              <a:t>*</a:t>
            </a:r>
          </a:p>
        </p:txBody>
      </p:sp>
      <p:sp>
        <p:nvSpPr>
          <p:cNvPr id="6" name="TextBox 5">
            <a:extLst>
              <a:ext uri="{FF2B5EF4-FFF2-40B4-BE49-F238E27FC236}">
                <a16:creationId xmlns:a16="http://schemas.microsoft.com/office/drawing/2014/main" id="{340A928E-7921-4BA0-99EF-374E5AB44F1A}"/>
              </a:ext>
            </a:extLst>
          </p:cNvPr>
          <p:cNvSpPr txBox="1"/>
          <p:nvPr/>
        </p:nvSpPr>
        <p:spPr>
          <a:xfrm>
            <a:off x="370115" y="6007265"/>
            <a:ext cx="5225143" cy="523220"/>
          </a:xfrm>
          <a:prstGeom prst="rect">
            <a:avLst/>
          </a:prstGeom>
          <a:noFill/>
        </p:spPr>
        <p:txBody>
          <a:bodyPr wrap="square">
            <a:spAutoFit/>
          </a:bodyPr>
          <a:lstStyle/>
          <a:p>
            <a:r>
              <a:rPr lang="en-US" sz="1400" dirty="0">
                <a:solidFill>
                  <a:srgbClr val="C00000"/>
                </a:solidFill>
                <a:latin typeface="Calibri" panose="020F0502020204030204" pitchFamily="34" charset="0"/>
                <a:cs typeface="Calibri" panose="020F0502020204030204" pitchFamily="34" charset="0"/>
              </a:rPr>
              <a:t>*</a:t>
            </a:r>
            <a:r>
              <a:rPr lang="en-US" sz="1400" dirty="0">
                <a:solidFill>
                  <a:srgbClr val="FF0000"/>
                </a:solidFill>
                <a:latin typeface="Calibri" panose="020F0502020204030204" pitchFamily="34" charset="0"/>
                <a:cs typeface="Calibri" panose="020F0502020204030204" pitchFamily="34" charset="0"/>
              </a:rPr>
              <a:t>This page will only be visible if the individual filling out the application is the authorized representative. </a:t>
            </a:r>
          </a:p>
        </p:txBody>
      </p:sp>
      <p:sp>
        <p:nvSpPr>
          <p:cNvPr id="7" name="TextBox 6">
            <a:extLst>
              <a:ext uri="{FF2B5EF4-FFF2-40B4-BE49-F238E27FC236}">
                <a16:creationId xmlns:a16="http://schemas.microsoft.com/office/drawing/2014/main" id="{04DCC563-476B-42F7-83B9-3679A455A636}"/>
              </a:ext>
            </a:extLst>
          </p:cNvPr>
          <p:cNvSpPr txBox="1"/>
          <p:nvPr/>
        </p:nvSpPr>
        <p:spPr>
          <a:xfrm>
            <a:off x="381000" y="1273628"/>
            <a:ext cx="5021318" cy="1200329"/>
          </a:xfrm>
          <a:prstGeom prst="rect">
            <a:avLst/>
          </a:prstGeom>
          <a:noFill/>
        </p:spPr>
        <p:txBody>
          <a:bodyPr wrap="square">
            <a:spAutoFit/>
          </a:bodyPr>
          <a:lstStyle/>
          <a:p>
            <a:pPr algn="l"/>
            <a:r>
              <a:rPr lang="en-US" sz="1800" b="0" i="0" dirty="0">
                <a:solidFill>
                  <a:srgbClr val="000000"/>
                </a:solidFill>
                <a:effectLst/>
                <a:latin typeface="Calibri" panose="020F0502020204030204" pitchFamily="34" charset="0"/>
                <a:cs typeface="Calibri" panose="020F0502020204030204" pitchFamily="34" charset="0"/>
              </a:rPr>
              <a:t>In this section we will be collecting the Certification of Non-Involvement in Activities in Russia or Belarus. </a:t>
            </a:r>
          </a:p>
          <a:p>
            <a:pPr algn="l"/>
            <a:endParaRPr lang="en-US" dirty="0">
              <a:solidFill>
                <a:srgbClr val="00000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CBCE833-63A1-4EB5-AC9A-4A0B1378FFCB}"/>
              </a:ext>
            </a:extLst>
          </p:cNvPr>
          <p:cNvPicPr>
            <a:picLocks noChangeAspect="1"/>
          </p:cNvPicPr>
          <p:nvPr/>
        </p:nvPicPr>
        <p:blipFill>
          <a:blip r:embed="rId2"/>
          <a:stretch>
            <a:fillRect/>
          </a:stretch>
        </p:blipFill>
        <p:spPr>
          <a:xfrm>
            <a:off x="6877301" y="1057924"/>
            <a:ext cx="4707564" cy="5644211"/>
          </a:xfrm>
          <a:prstGeom prst="rect">
            <a:avLst/>
          </a:prstGeom>
          <a:ln>
            <a:solidFill>
              <a:schemeClr val="tx1"/>
            </a:solidFill>
          </a:ln>
        </p:spPr>
      </p:pic>
      <p:sp>
        <p:nvSpPr>
          <p:cNvPr id="10" name="TextBox 9">
            <a:extLst>
              <a:ext uri="{FF2B5EF4-FFF2-40B4-BE49-F238E27FC236}">
                <a16:creationId xmlns:a16="http://schemas.microsoft.com/office/drawing/2014/main" id="{0B4E3586-2C89-4B26-89B3-F6B7FC13F16F}"/>
              </a:ext>
            </a:extLst>
          </p:cNvPr>
          <p:cNvSpPr txBox="1"/>
          <p:nvPr/>
        </p:nvSpPr>
        <p:spPr>
          <a:xfrm>
            <a:off x="7647711" y="1485899"/>
            <a:ext cx="1828798" cy="215444"/>
          </a:xfrm>
          <a:prstGeom prst="rect">
            <a:avLst/>
          </a:prstGeom>
          <a:solidFill>
            <a:schemeClr val="bg1"/>
          </a:solidFill>
        </p:spPr>
        <p:txBody>
          <a:bodyPr wrap="square" rtlCol="0">
            <a:spAutoFit/>
          </a:bodyPr>
          <a:lstStyle/>
          <a:p>
            <a:endParaRPr lang="en-US" sz="800" dirty="0"/>
          </a:p>
        </p:txBody>
      </p:sp>
      <p:sp>
        <p:nvSpPr>
          <p:cNvPr id="11" name="TextBox 10">
            <a:extLst>
              <a:ext uri="{FF2B5EF4-FFF2-40B4-BE49-F238E27FC236}">
                <a16:creationId xmlns:a16="http://schemas.microsoft.com/office/drawing/2014/main" id="{D1F35CC2-86FE-455E-BE01-4CD58372CE6F}"/>
              </a:ext>
            </a:extLst>
          </p:cNvPr>
          <p:cNvSpPr txBox="1"/>
          <p:nvPr/>
        </p:nvSpPr>
        <p:spPr>
          <a:xfrm>
            <a:off x="8153402" y="1731817"/>
            <a:ext cx="1828798" cy="215444"/>
          </a:xfrm>
          <a:prstGeom prst="rect">
            <a:avLst/>
          </a:prstGeom>
          <a:solidFill>
            <a:schemeClr val="bg1"/>
          </a:solidFill>
        </p:spPr>
        <p:txBody>
          <a:bodyPr wrap="square" rtlCol="0">
            <a:spAutoFit/>
          </a:bodyPr>
          <a:lstStyle/>
          <a:p>
            <a:endParaRPr lang="en-US" sz="800" dirty="0"/>
          </a:p>
        </p:txBody>
      </p:sp>
    </p:spTree>
    <p:extLst>
      <p:ext uri="{BB962C8B-B14F-4D97-AF65-F5344CB8AC3E}">
        <p14:creationId xmlns:p14="http://schemas.microsoft.com/office/powerpoint/2010/main" val="1821694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FA0465-4ADF-4602-BE51-6666C454194E}"/>
              </a:ext>
            </a:extLst>
          </p:cNvPr>
          <p:cNvSpPr>
            <a:spLocks noGrp="1"/>
          </p:cNvSpPr>
          <p:nvPr>
            <p:ph type="body" sz="quarter" idx="10"/>
          </p:nvPr>
        </p:nvSpPr>
        <p:spPr/>
        <p:txBody>
          <a:bodyPr/>
          <a:lstStyle/>
          <a:p>
            <a:r>
              <a:rPr lang="en-US"/>
              <a:t>Certification of Application</a:t>
            </a:r>
            <a:r>
              <a:rPr lang="en-US">
                <a:solidFill>
                  <a:srgbClr val="C00000"/>
                </a:solidFill>
              </a:rPr>
              <a:t>**</a:t>
            </a:r>
            <a:r>
              <a:rPr lang="en-US"/>
              <a:t> </a:t>
            </a:r>
          </a:p>
        </p:txBody>
      </p:sp>
      <p:pic>
        <p:nvPicPr>
          <p:cNvPr id="4" name="Picture 3">
            <a:extLst>
              <a:ext uri="{FF2B5EF4-FFF2-40B4-BE49-F238E27FC236}">
                <a16:creationId xmlns:a16="http://schemas.microsoft.com/office/drawing/2014/main" id="{FA3A0F82-4E40-4E16-812E-9C8C0D0E63B9}"/>
              </a:ext>
            </a:extLst>
          </p:cNvPr>
          <p:cNvPicPr>
            <a:picLocks noChangeAspect="1"/>
          </p:cNvPicPr>
          <p:nvPr/>
        </p:nvPicPr>
        <p:blipFill rotWithShape="1">
          <a:blip r:embed="rId2"/>
          <a:srcRect l="23840" r="24505" b="9015"/>
          <a:stretch/>
        </p:blipFill>
        <p:spPr>
          <a:xfrm>
            <a:off x="3965778" y="1063337"/>
            <a:ext cx="4768364" cy="4724400"/>
          </a:xfrm>
          <a:prstGeom prst="rect">
            <a:avLst/>
          </a:prstGeom>
          <a:ln>
            <a:solidFill>
              <a:schemeClr val="tx1">
                <a:lumMod val="75000"/>
                <a:lumOff val="25000"/>
              </a:schemeClr>
            </a:solidFill>
          </a:ln>
        </p:spPr>
      </p:pic>
      <p:sp>
        <p:nvSpPr>
          <p:cNvPr id="6" name="TextBox 5">
            <a:extLst>
              <a:ext uri="{FF2B5EF4-FFF2-40B4-BE49-F238E27FC236}">
                <a16:creationId xmlns:a16="http://schemas.microsoft.com/office/drawing/2014/main" id="{EA2A6D25-D98E-45E5-85DF-604A7F6B8BB4}"/>
              </a:ext>
            </a:extLst>
          </p:cNvPr>
          <p:cNvSpPr txBox="1"/>
          <p:nvPr/>
        </p:nvSpPr>
        <p:spPr>
          <a:xfrm>
            <a:off x="253960" y="6334780"/>
            <a:ext cx="6096000" cy="738664"/>
          </a:xfrm>
          <a:prstGeom prst="rect">
            <a:avLst/>
          </a:prstGeom>
          <a:noFill/>
        </p:spPr>
        <p:txBody>
          <a:bodyPr wrap="square">
            <a:spAutoFit/>
          </a:bodyPr>
          <a:lstStyle/>
          <a:p>
            <a:r>
              <a:rPr lang="en-US" sz="1400" dirty="0">
                <a:solidFill>
                  <a:srgbClr val="C00000"/>
                </a:solidFill>
                <a:latin typeface="Calibri" panose="020F0502020204030204" pitchFamily="34" charset="0"/>
                <a:cs typeface="Calibri" panose="020F0502020204030204" pitchFamily="34" charset="0"/>
              </a:rPr>
              <a:t>*</a:t>
            </a:r>
            <a:r>
              <a:rPr lang="en-US" sz="1400" dirty="0">
                <a:solidFill>
                  <a:srgbClr val="FF0000"/>
                </a:solidFill>
                <a:latin typeface="Calibri" panose="020F0502020204030204" pitchFamily="34" charset="0"/>
                <a:cs typeface="Calibri" panose="020F0502020204030204" pitchFamily="34" charset="0"/>
              </a:rPr>
              <a:t>This page will only be visible if the individual filling out the application is the authorized representative. </a:t>
            </a:r>
          </a:p>
          <a:p>
            <a:endParaRPr lang="en-US" sz="1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3915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AE9473-9937-410C-B9E2-C90881040B37}"/>
              </a:ext>
            </a:extLst>
          </p:cNvPr>
          <p:cNvSpPr>
            <a:spLocks noGrp="1"/>
          </p:cNvSpPr>
          <p:nvPr>
            <p:ph type="body" sz="quarter" idx="10"/>
          </p:nvPr>
        </p:nvSpPr>
        <p:spPr/>
        <p:txBody>
          <a:bodyPr/>
          <a:lstStyle/>
          <a:p>
            <a:r>
              <a:rPr lang="en-US"/>
              <a:t>Electronic Signature </a:t>
            </a:r>
          </a:p>
        </p:txBody>
      </p:sp>
      <p:pic>
        <p:nvPicPr>
          <p:cNvPr id="5" name="Picture 4">
            <a:extLst>
              <a:ext uri="{FF2B5EF4-FFF2-40B4-BE49-F238E27FC236}">
                <a16:creationId xmlns:a16="http://schemas.microsoft.com/office/drawing/2014/main" id="{7AC4BC42-3219-4C93-9922-5B16CCEBD972}"/>
              </a:ext>
            </a:extLst>
          </p:cNvPr>
          <p:cNvPicPr>
            <a:picLocks noChangeAspect="1"/>
          </p:cNvPicPr>
          <p:nvPr/>
        </p:nvPicPr>
        <p:blipFill>
          <a:blip r:embed="rId2"/>
          <a:stretch>
            <a:fillRect/>
          </a:stretch>
        </p:blipFill>
        <p:spPr>
          <a:xfrm>
            <a:off x="2390775" y="1116159"/>
            <a:ext cx="7410450" cy="5353050"/>
          </a:xfrm>
          <a:prstGeom prst="rect">
            <a:avLst/>
          </a:prstGeom>
          <a:ln>
            <a:solidFill>
              <a:schemeClr val="tx1"/>
            </a:solidFill>
          </a:ln>
        </p:spPr>
      </p:pic>
    </p:spTree>
    <p:extLst>
      <p:ext uri="{BB962C8B-B14F-4D97-AF65-F5344CB8AC3E}">
        <p14:creationId xmlns:p14="http://schemas.microsoft.com/office/powerpoint/2010/main" val="2839205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608FB6-4634-4273-9938-50C98F4EDE6E}"/>
              </a:ext>
            </a:extLst>
          </p:cNvPr>
          <p:cNvSpPr>
            <a:spLocks noGrp="1"/>
          </p:cNvSpPr>
          <p:nvPr>
            <p:ph type="body" sz="quarter" idx="10"/>
          </p:nvPr>
        </p:nvSpPr>
        <p:spPr/>
        <p:txBody>
          <a:bodyPr/>
          <a:lstStyle/>
          <a:p>
            <a:r>
              <a:rPr lang="en-US"/>
              <a:t>Application Submission </a:t>
            </a:r>
          </a:p>
        </p:txBody>
      </p:sp>
      <p:sp>
        <p:nvSpPr>
          <p:cNvPr id="8" name="TextBox 7">
            <a:extLst>
              <a:ext uri="{FF2B5EF4-FFF2-40B4-BE49-F238E27FC236}">
                <a16:creationId xmlns:a16="http://schemas.microsoft.com/office/drawing/2014/main" id="{D243E1D9-C00D-4AF9-BB88-3896C22792BC}"/>
              </a:ext>
            </a:extLst>
          </p:cNvPr>
          <p:cNvSpPr txBox="1"/>
          <p:nvPr/>
        </p:nvSpPr>
        <p:spPr>
          <a:xfrm>
            <a:off x="630384" y="5796057"/>
            <a:ext cx="1774372" cy="369332"/>
          </a:xfrm>
          <a:prstGeom prst="rect">
            <a:avLst/>
          </a:prstGeom>
          <a:noFill/>
        </p:spPr>
        <p:txBody>
          <a:bodyPr wrap="square" rtlCol="0">
            <a:spAutoFit/>
          </a:bodyPr>
          <a:lstStyle/>
          <a:p>
            <a:r>
              <a:rPr lang="en-US" b="1" dirty="0">
                <a:solidFill>
                  <a:srgbClr val="C00000"/>
                </a:solidFill>
                <a:latin typeface="Calibri" panose="020F0502020204030204" pitchFamily="34" charset="0"/>
                <a:cs typeface="Calibri" panose="020F0502020204030204" pitchFamily="34" charset="0"/>
              </a:rPr>
              <a:t>CLICK SUBMIT </a:t>
            </a:r>
          </a:p>
        </p:txBody>
      </p:sp>
      <p:pic>
        <p:nvPicPr>
          <p:cNvPr id="4" name="Picture 3">
            <a:extLst>
              <a:ext uri="{FF2B5EF4-FFF2-40B4-BE49-F238E27FC236}">
                <a16:creationId xmlns:a16="http://schemas.microsoft.com/office/drawing/2014/main" id="{D1276707-BF88-4CF6-BC6A-9F95A6C8918E}"/>
              </a:ext>
            </a:extLst>
          </p:cNvPr>
          <p:cNvPicPr>
            <a:picLocks noChangeAspect="1"/>
          </p:cNvPicPr>
          <p:nvPr/>
        </p:nvPicPr>
        <p:blipFill>
          <a:blip r:embed="rId2"/>
          <a:stretch>
            <a:fillRect/>
          </a:stretch>
        </p:blipFill>
        <p:spPr>
          <a:xfrm>
            <a:off x="2441863" y="1049932"/>
            <a:ext cx="7328621" cy="5628827"/>
          </a:xfrm>
          <a:prstGeom prst="rect">
            <a:avLst/>
          </a:prstGeom>
          <a:ln>
            <a:solidFill>
              <a:schemeClr val="tx1"/>
            </a:solidFill>
          </a:ln>
        </p:spPr>
      </p:pic>
      <p:sp>
        <p:nvSpPr>
          <p:cNvPr id="5" name="Rectangle 4">
            <a:extLst>
              <a:ext uri="{FF2B5EF4-FFF2-40B4-BE49-F238E27FC236}">
                <a16:creationId xmlns:a16="http://schemas.microsoft.com/office/drawing/2014/main" id="{C495F1F4-A72A-41EE-B111-E9515AAB1FD4}"/>
              </a:ext>
            </a:extLst>
          </p:cNvPr>
          <p:cNvSpPr/>
          <p:nvPr/>
        </p:nvSpPr>
        <p:spPr>
          <a:xfrm>
            <a:off x="3589694" y="6247114"/>
            <a:ext cx="826442" cy="4164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cxnSp>
        <p:nvCxnSpPr>
          <p:cNvPr id="7" name="Straight Arrow Connector 6">
            <a:extLst>
              <a:ext uri="{FF2B5EF4-FFF2-40B4-BE49-F238E27FC236}">
                <a16:creationId xmlns:a16="http://schemas.microsoft.com/office/drawing/2014/main" id="{476DB16F-85FA-4B22-BF20-19D65F8A1474}"/>
              </a:ext>
            </a:extLst>
          </p:cNvPr>
          <p:cNvCxnSpPr/>
          <p:nvPr/>
        </p:nvCxnSpPr>
        <p:spPr>
          <a:xfrm>
            <a:off x="1622194" y="6198185"/>
            <a:ext cx="139337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131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BE715F1-9273-4A99-9AA6-D5FD13F213B7}"/>
              </a:ext>
            </a:extLst>
          </p:cNvPr>
          <p:cNvPicPr>
            <a:picLocks noChangeAspect="1"/>
          </p:cNvPicPr>
          <p:nvPr/>
        </p:nvPicPr>
        <p:blipFill rotWithShape="1">
          <a:blip r:embed="rId2">
            <a:extLst>
              <a:ext uri="{28A0092B-C50C-407E-A947-70E740481C1C}">
                <a14:useLocalDpi xmlns:a14="http://schemas.microsoft.com/office/drawing/2010/main" val="0"/>
              </a:ext>
            </a:extLst>
          </a:blip>
          <a:srcRect l="1389" r="1389"/>
          <a:stretch/>
        </p:blipFill>
        <p:spPr>
          <a:xfrm>
            <a:off x="0" y="0"/>
            <a:ext cx="12192000" cy="6858000"/>
          </a:xfrm>
          <a:prstGeom prst="rect">
            <a:avLst/>
          </a:prstGeom>
        </p:spPr>
      </p:pic>
      <p:sp>
        <p:nvSpPr>
          <p:cNvPr id="38" name="Rectangle 37">
            <a:extLst>
              <a:ext uri="{FF2B5EF4-FFF2-40B4-BE49-F238E27FC236}">
                <a16:creationId xmlns:a16="http://schemas.microsoft.com/office/drawing/2014/main" id="{E2A4588B-637E-4E76-8746-75BBF6ABDC0C}"/>
              </a:ext>
            </a:extLst>
          </p:cNvPr>
          <p:cNvSpPr/>
          <p:nvPr/>
        </p:nvSpPr>
        <p:spPr>
          <a:xfrm>
            <a:off x="0" y="16782"/>
            <a:ext cx="12192000" cy="6858000"/>
          </a:xfrm>
          <a:prstGeom prst="rect">
            <a:avLst/>
          </a:prstGeom>
          <a:solidFill>
            <a:srgbClr val="00597C">
              <a:alpha val="80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04B3F0-5FDB-4035-8150-8DD46AABCBE0}"/>
              </a:ext>
            </a:extLst>
          </p:cNvPr>
          <p:cNvSpPr>
            <a:spLocks noGrp="1"/>
          </p:cNvSpPr>
          <p:nvPr>
            <p:ph type="title" idx="4294967295"/>
          </p:nvPr>
        </p:nvSpPr>
        <p:spPr>
          <a:xfrm>
            <a:off x="1666042" y="2918785"/>
            <a:ext cx="8859915" cy="1820494"/>
          </a:xfrm>
          <a:prstGeom prst="rect">
            <a:avLst/>
          </a:prstGeom>
        </p:spPr>
        <p:txBody>
          <a:bodyPr/>
          <a:lstStyle/>
          <a:p>
            <a:pPr algn="ctr"/>
            <a:r>
              <a:rPr lang="en-US" sz="6600" dirty="0">
                <a:solidFill>
                  <a:schemeClr val="bg1"/>
                </a:solidFill>
              </a:rPr>
              <a:t>Q&amp;A</a:t>
            </a:r>
          </a:p>
        </p:txBody>
      </p:sp>
      <p:pic>
        <p:nvPicPr>
          <p:cNvPr id="20" name="Picture 19">
            <a:extLst>
              <a:ext uri="{FF2B5EF4-FFF2-40B4-BE49-F238E27FC236}">
                <a16:creationId xmlns:a16="http://schemas.microsoft.com/office/drawing/2014/main" id="{8EF6E9FA-8FF4-47E8-A000-C7A41B5A1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4556" y="5949496"/>
            <a:ext cx="1378487" cy="925286"/>
          </a:xfrm>
          <a:prstGeom prst="rect">
            <a:avLst/>
          </a:prstGeom>
        </p:spPr>
      </p:pic>
    </p:spTree>
    <p:extLst>
      <p:ext uri="{BB962C8B-B14F-4D97-AF65-F5344CB8AC3E}">
        <p14:creationId xmlns:p14="http://schemas.microsoft.com/office/powerpoint/2010/main" val="1928837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5C4D40-CBE4-8C49-9B8C-361CA27CED0D}"/>
              </a:ext>
            </a:extLst>
          </p:cNvPr>
          <p:cNvSpPr/>
          <p:nvPr/>
        </p:nvSpPr>
        <p:spPr>
          <a:xfrm>
            <a:off x="1108854" y="1190953"/>
            <a:ext cx="10616433" cy="830997"/>
          </a:xfrm>
          <a:prstGeom prst="rect">
            <a:avLst/>
          </a:prstGeom>
        </p:spPr>
        <p:txBody>
          <a:bodyPr wrap="square">
            <a:spAutoFit/>
          </a:bodyPr>
          <a:lstStyle/>
          <a:p>
            <a:r>
              <a:rPr lang="en-US" sz="2400"/>
              <a:t>Visit </a:t>
            </a:r>
            <a:r>
              <a:rPr lang="en-US" sz="2400">
                <a:hlinkClick r:id="rId2"/>
              </a:rPr>
              <a:t>https://www.njeda.gov/atlantic-city-food-security-grants-pilot-program/</a:t>
            </a:r>
            <a:r>
              <a:rPr lang="en-US" sz="2400"/>
              <a:t> for resources including an FAQ, which will be updated regularly</a:t>
            </a:r>
            <a:endParaRPr lang="en-US" sz="2400">
              <a:highlight>
                <a:srgbClr val="FFFF00"/>
              </a:highlight>
            </a:endParaRPr>
          </a:p>
        </p:txBody>
      </p:sp>
      <p:pic>
        <p:nvPicPr>
          <p:cNvPr id="31" name="Picture 30" descr="Icon&#10;&#10;Description automatically generated">
            <a:extLst>
              <a:ext uri="{FF2B5EF4-FFF2-40B4-BE49-F238E27FC236}">
                <a16:creationId xmlns:a16="http://schemas.microsoft.com/office/drawing/2014/main" id="{02FC07DD-6AAF-4CED-B483-5C7A75FB5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07" y="1242460"/>
            <a:ext cx="620630" cy="641764"/>
          </a:xfrm>
          <a:prstGeom prst="rect">
            <a:avLst/>
          </a:prstGeom>
        </p:spPr>
      </p:pic>
      <p:sp>
        <p:nvSpPr>
          <p:cNvPr id="2" name="Title 1">
            <a:extLst>
              <a:ext uri="{FF2B5EF4-FFF2-40B4-BE49-F238E27FC236}">
                <a16:creationId xmlns:a16="http://schemas.microsoft.com/office/drawing/2014/main" id="{BE66DB9E-D9A3-7542-A00C-41B73DCBFB78}"/>
              </a:ext>
            </a:extLst>
          </p:cNvPr>
          <p:cNvSpPr>
            <a:spLocks noGrp="1"/>
          </p:cNvSpPr>
          <p:nvPr>
            <p:ph type="title" idx="4294967295"/>
          </p:nvPr>
        </p:nvSpPr>
        <p:spPr>
          <a:xfrm>
            <a:off x="159026" y="273187"/>
            <a:ext cx="11900072" cy="682511"/>
          </a:xfrm>
          <a:prstGeom prst="rect">
            <a:avLst/>
          </a:prstGeom>
        </p:spPr>
        <p:txBody>
          <a:bodyPr>
            <a:noAutofit/>
          </a:bodyPr>
          <a:lstStyle/>
          <a:p>
            <a:r>
              <a:rPr lang="en-US" sz="2400"/>
              <a:t>In addition to this presentation, there are several ways to learn more about the program:</a:t>
            </a:r>
          </a:p>
        </p:txBody>
      </p:sp>
      <p:cxnSp>
        <p:nvCxnSpPr>
          <p:cNvPr id="25" name="Straight Connector 24">
            <a:extLst>
              <a:ext uri="{FF2B5EF4-FFF2-40B4-BE49-F238E27FC236}">
                <a16:creationId xmlns:a16="http://schemas.microsoft.com/office/drawing/2014/main" id="{6E5D3AFB-CE9E-094A-8DCF-492BD1B6BD1D}"/>
              </a:ext>
            </a:extLst>
          </p:cNvPr>
          <p:cNvCxnSpPr>
            <a:cxnSpLocks/>
          </p:cNvCxnSpPr>
          <p:nvPr/>
        </p:nvCxnSpPr>
        <p:spPr>
          <a:xfrm>
            <a:off x="479775" y="2219863"/>
            <a:ext cx="11245512"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E006DA79-F1BF-8B4F-AB1E-D6904C055A8F}"/>
              </a:ext>
            </a:extLst>
          </p:cNvPr>
          <p:cNvCxnSpPr>
            <a:cxnSpLocks/>
          </p:cNvCxnSpPr>
          <p:nvPr/>
        </p:nvCxnSpPr>
        <p:spPr>
          <a:xfrm>
            <a:off x="479775" y="3489006"/>
            <a:ext cx="11245512"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AC177A73-4E28-1E48-881B-0870697355F2}"/>
              </a:ext>
            </a:extLst>
          </p:cNvPr>
          <p:cNvCxnSpPr>
            <a:cxnSpLocks/>
          </p:cNvCxnSpPr>
          <p:nvPr/>
        </p:nvCxnSpPr>
        <p:spPr>
          <a:xfrm>
            <a:off x="479775" y="4758149"/>
            <a:ext cx="11245512"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36DB6406-57C9-E040-A58F-7F87BFD3F580}"/>
              </a:ext>
            </a:extLst>
          </p:cNvPr>
          <p:cNvCxnSpPr>
            <a:cxnSpLocks/>
          </p:cNvCxnSpPr>
          <p:nvPr/>
        </p:nvCxnSpPr>
        <p:spPr>
          <a:xfrm>
            <a:off x="479775" y="950720"/>
            <a:ext cx="11245512"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478F08B4-3A23-3C47-B210-123DD2B857DD}"/>
              </a:ext>
            </a:extLst>
          </p:cNvPr>
          <p:cNvCxnSpPr>
            <a:cxnSpLocks/>
          </p:cNvCxnSpPr>
          <p:nvPr/>
        </p:nvCxnSpPr>
        <p:spPr>
          <a:xfrm>
            <a:off x="479775" y="6027292"/>
            <a:ext cx="11245512"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40" name="Rectangle 39">
            <a:extLst>
              <a:ext uri="{FF2B5EF4-FFF2-40B4-BE49-F238E27FC236}">
                <a16:creationId xmlns:a16="http://schemas.microsoft.com/office/drawing/2014/main" id="{CD910943-4978-A34D-A008-22817E449E9D}"/>
              </a:ext>
            </a:extLst>
          </p:cNvPr>
          <p:cNvSpPr/>
          <p:nvPr/>
        </p:nvSpPr>
        <p:spPr>
          <a:xfrm>
            <a:off x="1085137" y="2614377"/>
            <a:ext cx="7180216" cy="461665"/>
          </a:xfrm>
          <a:prstGeom prst="rect">
            <a:avLst/>
          </a:prstGeom>
        </p:spPr>
        <p:txBody>
          <a:bodyPr wrap="square">
            <a:spAutoFit/>
          </a:bodyPr>
          <a:lstStyle/>
          <a:p>
            <a:r>
              <a:rPr lang="en-US" sz="2400"/>
              <a:t>Email </a:t>
            </a:r>
            <a:r>
              <a:rPr lang="en-US" sz="2400">
                <a:hlinkClick r:id="rId4"/>
              </a:rPr>
              <a:t>foodsecuritygrants@njeda.gov</a:t>
            </a:r>
            <a:r>
              <a:rPr lang="en-US" sz="2400"/>
              <a:t> with questions</a:t>
            </a:r>
          </a:p>
        </p:txBody>
      </p:sp>
      <p:pic>
        <p:nvPicPr>
          <p:cNvPr id="32" name="Picture 31" descr="Icon&#10;&#10;Description automatically generated">
            <a:extLst>
              <a:ext uri="{FF2B5EF4-FFF2-40B4-BE49-F238E27FC236}">
                <a16:creationId xmlns:a16="http://schemas.microsoft.com/office/drawing/2014/main" id="{8DDED110-6CC1-475B-BB29-24CAFDED4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06" y="2526670"/>
            <a:ext cx="641764" cy="641764"/>
          </a:xfrm>
          <a:prstGeom prst="rect">
            <a:avLst/>
          </a:prstGeom>
        </p:spPr>
      </p:pic>
      <p:sp>
        <p:nvSpPr>
          <p:cNvPr id="48" name="Rectangle 47">
            <a:extLst>
              <a:ext uri="{FF2B5EF4-FFF2-40B4-BE49-F238E27FC236}">
                <a16:creationId xmlns:a16="http://schemas.microsoft.com/office/drawing/2014/main" id="{8600BF8D-B458-4BBC-862C-034CE58A62C7}"/>
              </a:ext>
            </a:extLst>
          </p:cNvPr>
          <p:cNvSpPr/>
          <p:nvPr/>
        </p:nvSpPr>
        <p:spPr>
          <a:xfrm>
            <a:off x="1102580" y="4977222"/>
            <a:ext cx="10832459" cy="830997"/>
          </a:xfrm>
          <a:prstGeom prst="rect">
            <a:avLst/>
          </a:prstGeom>
        </p:spPr>
        <p:txBody>
          <a:bodyPr wrap="square">
            <a:spAutoFit/>
          </a:bodyPr>
          <a:lstStyle/>
          <a:p>
            <a:r>
              <a:rPr lang="en-US" sz="2400"/>
              <a:t>These slides will be posted at </a:t>
            </a:r>
            <a:r>
              <a:rPr lang="en-US" sz="2400">
                <a:hlinkClick r:id="rId2"/>
              </a:rPr>
              <a:t>https://www.njeda.gov/atlantic-city-food-security-grants-pilot-program/</a:t>
            </a:r>
            <a:r>
              <a:rPr lang="en-US" sz="2400"/>
              <a:t> </a:t>
            </a:r>
          </a:p>
        </p:txBody>
      </p:sp>
      <p:pic>
        <p:nvPicPr>
          <p:cNvPr id="49" name="Picture 48">
            <a:extLst>
              <a:ext uri="{FF2B5EF4-FFF2-40B4-BE49-F238E27FC236}">
                <a16:creationId xmlns:a16="http://schemas.microsoft.com/office/drawing/2014/main" id="{8F900AEB-09F5-4C78-9434-187F5958A0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505" y="5071451"/>
            <a:ext cx="641763" cy="641763"/>
          </a:xfrm>
          <a:prstGeom prst="rect">
            <a:avLst/>
          </a:prstGeom>
        </p:spPr>
      </p:pic>
      <p:pic>
        <p:nvPicPr>
          <p:cNvPr id="47" name="Picture 46" descr="Icon&#10;&#10;Description automatically generated">
            <a:extLst>
              <a:ext uri="{FF2B5EF4-FFF2-40B4-BE49-F238E27FC236}">
                <a16:creationId xmlns:a16="http://schemas.microsoft.com/office/drawing/2014/main" id="{474F1E29-B464-440E-908A-573578A7EC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244" y="3785892"/>
            <a:ext cx="629336" cy="641763"/>
          </a:xfrm>
          <a:prstGeom prst="rect">
            <a:avLst/>
          </a:prstGeom>
        </p:spPr>
      </p:pic>
      <p:sp>
        <p:nvSpPr>
          <p:cNvPr id="51" name="Rectangle 50">
            <a:extLst>
              <a:ext uri="{FF2B5EF4-FFF2-40B4-BE49-F238E27FC236}">
                <a16:creationId xmlns:a16="http://schemas.microsoft.com/office/drawing/2014/main" id="{50D4CBFA-2547-41D4-8BBD-3DF52C0E38BC}"/>
              </a:ext>
            </a:extLst>
          </p:cNvPr>
          <p:cNvSpPr/>
          <p:nvPr/>
        </p:nvSpPr>
        <p:spPr>
          <a:xfrm>
            <a:off x="1102580" y="3691274"/>
            <a:ext cx="10622707" cy="830997"/>
          </a:xfrm>
          <a:prstGeom prst="rect">
            <a:avLst/>
          </a:prstGeom>
        </p:spPr>
        <p:txBody>
          <a:bodyPr wrap="square">
            <a:spAutoFit/>
          </a:bodyPr>
          <a:lstStyle/>
          <a:p>
            <a:r>
              <a:rPr lang="en-US" sz="2400" dirty="0"/>
              <a:t>Today’s webinar recording will be shared at </a:t>
            </a:r>
            <a:r>
              <a:rPr lang="en-US" sz="2400" dirty="0">
                <a:hlinkClick r:id="rId2"/>
              </a:rPr>
              <a:t>https://www.njeda.gov/atlantic-city-food-security-grants-pilot-program/</a:t>
            </a:r>
            <a:r>
              <a:rPr lang="en-US" sz="2400" dirty="0"/>
              <a:t> </a:t>
            </a:r>
          </a:p>
        </p:txBody>
      </p:sp>
    </p:spTree>
    <p:extLst>
      <p:ext uri="{BB962C8B-B14F-4D97-AF65-F5344CB8AC3E}">
        <p14:creationId xmlns:p14="http://schemas.microsoft.com/office/powerpoint/2010/main" val="2890396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crowd&#10;&#10;Description generated with very high confidence">
            <a:extLst>
              <a:ext uri="{FF2B5EF4-FFF2-40B4-BE49-F238E27FC236}">
                <a16:creationId xmlns:a16="http://schemas.microsoft.com/office/drawing/2014/main" id="{6571EF00-F7D9-46FB-B4C9-11277CBF1D5B}"/>
              </a:ext>
            </a:extLst>
          </p:cNvPr>
          <p:cNvPicPr>
            <a:picLocks noChangeAspect="1"/>
          </p:cNvPicPr>
          <p:nvPr/>
        </p:nvPicPr>
        <p:blipFill rotWithShape="1">
          <a:blip r:embed="rId2">
            <a:extLst>
              <a:ext uri="{28A0092B-C50C-407E-A947-70E740481C1C}">
                <a14:useLocalDpi xmlns:a14="http://schemas.microsoft.com/office/drawing/2010/main" val="0"/>
              </a:ext>
            </a:extLst>
          </a:blip>
          <a:srcRect l="10124" t="7934" r="132" b="1884"/>
          <a:stretch/>
        </p:blipFill>
        <p:spPr>
          <a:xfrm>
            <a:off x="-16330" y="-48986"/>
            <a:ext cx="12328073" cy="7051746"/>
          </a:xfrm>
          <a:prstGeom prst="rect">
            <a:avLst/>
          </a:prstGeom>
        </p:spPr>
      </p:pic>
      <p:sp>
        <p:nvSpPr>
          <p:cNvPr id="38" name="Rectangle 37">
            <a:extLst>
              <a:ext uri="{FF2B5EF4-FFF2-40B4-BE49-F238E27FC236}">
                <a16:creationId xmlns:a16="http://schemas.microsoft.com/office/drawing/2014/main" id="{E2A4588B-637E-4E76-8746-75BBF6ABDC0C}"/>
              </a:ext>
            </a:extLst>
          </p:cNvPr>
          <p:cNvSpPr/>
          <p:nvPr/>
        </p:nvSpPr>
        <p:spPr>
          <a:xfrm>
            <a:off x="-93381" y="-108026"/>
            <a:ext cx="12421453" cy="7110786"/>
          </a:xfrm>
          <a:prstGeom prst="rect">
            <a:avLst/>
          </a:prstGeom>
          <a:solidFill>
            <a:srgbClr val="00597C">
              <a:alpha val="50196"/>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1105F29F-B822-4CD0-B974-D5E67836D5CE}"/>
              </a:ext>
            </a:extLst>
          </p:cNvPr>
          <p:cNvCxnSpPr>
            <a:cxnSpLocks/>
          </p:cNvCxnSpPr>
          <p:nvPr/>
        </p:nvCxnSpPr>
        <p:spPr>
          <a:xfrm flipH="1">
            <a:off x="3509671" y="5014582"/>
            <a:ext cx="5172658" cy="0"/>
          </a:xfrm>
          <a:prstGeom prst="line">
            <a:avLst/>
          </a:prstGeom>
          <a:ln w="19050">
            <a:solidFill>
              <a:srgbClr val="84BD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D06AB1-C2F4-443F-87C3-005A0ACBEF73}"/>
              </a:ext>
            </a:extLst>
          </p:cNvPr>
          <p:cNvPicPr>
            <a:picLocks noChangeAspect="1"/>
          </p:cNvPicPr>
          <p:nvPr/>
        </p:nvPicPr>
        <p:blipFill rotWithShape="1">
          <a:blip r:embed="rId3">
            <a:extLst>
              <a:ext uri="{28A0092B-C50C-407E-A947-70E740481C1C}">
                <a14:useLocalDpi xmlns:a14="http://schemas.microsoft.com/office/drawing/2010/main" val="0"/>
              </a:ext>
            </a:extLst>
          </a:blip>
          <a:srcRect l="27483" r="29451"/>
          <a:stretch/>
        </p:blipFill>
        <p:spPr>
          <a:xfrm>
            <a:off x="5042587" y="602829"/>
            <a:ext cx="2106827" cy="3261426"/>
          </a:xfrm>
          <a:prstGeom prst="rect">
            <a:avLst/>
          </a:prstGeom>
          <a:effectLst>
            <a:outerShdw blurRad="50800" dist="38100" dir="8100000" algn="tr" rotWithShape="0">
              <a:prstClr val="black">
                <a:alpha val="40000"/>
              </a:prstClr>
            </a:outerShdw>
          </a:effectLst>
        </p:spPr>
      </p:pic>
      <p:sp>
        <p:nvSpPr>
          <p:cNvPr id="14" name="TextBox 13">
            <a:extLst>
              <a:ext uri="{FF2B5EF4-FFF2-40B4-BE49-F238E27FC236}">
                <a16:creationId xmlns:a16="http://schemas.microsoft.com/office/drawing/2014/main" id="{824ABD03-41CD-49FA-B43B-C2B2BB0760E2}"/>
              </a:ext>
            </a:extLst>
          </p:cNvPr>
          <p:cNvSpPr txBox="1"/>
          <p:nvPr/>
        </p:nvSpPr>
        <p:spPr>
          <a:xfrm>
            <a:off x="2166001" y="6094740"/>
            <a:ext cx="7859999" cy="523220"/>
          </a:xfrm>
          <a:prstGeom prst="rect">
            <a:avLst/>
          </a:prstGeom>
          <a:noFill/>
        </p:spPr>
        <p:txBody>
          <a:bodyPr wrap="square" rtlCol="0">
            <a:sp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mn-ea"/>
                <a:cs typeface="+mn-cs"/>
              </a:rPr>
              <a:t>@NewJerseyEDA  |  </a:t>
            </a:r>
            <a:r>
              <a:rPr kumimoji="0" lang="en-US" sz="2800" b="0" i="0" u="none" strike="noStrike" kern="1200" cap="none" spc="0" normalizeH="0" baseline="0" noProof="0" err="1">
                <a:ln>
                  <a:noFill/>
                </a:ln>
                <a:solidFill>
                  <a:srgbClr val="FFFFFF"/>
                </a:solidFill>
                <a:effectLst/>
                <a:uLnTx/>
                <a:uFillTx/>
                <a:latin typeface="Calibri" panose="020F0502020204030204"/>
                <a:ea typeface="+mn-ea"/>
                <a:cs typeface="+mn-cs"/>
              </a:rPr>
              <a:t>njeda</a:t>
            </a:r>
            <a:r>
              <a:rPr kumimoji="0" lang="en-US" sz="2800" b="0" i="0" u="none" strike="noStrike" kern="1200" cap="none" spc="0" normalizeH="0" baseline="0" noProof="0">
                <a:ln>
                  <a:noFill/>
                </a:ln>
                <a:solidFill>
                  <a:srgbClr val="FFFFFF"/>
                </a:solidFill>
                <a:effectLst/>
                <a:uLnTx/>
                <a:uFillTx/>
                <a:latin typeface="Calibri" panose="020F0502020204030204"/>
                <a:ea typeface="+mn-ea"/>
                <a:cs typeface="+mn-cs"/>
              </a:rPr>
              <a:t>.</a:t>
            </a:r>
            <a:r>
              <a:rPr lang="en-US" sz="2800">
                <a:solidFill>
                  <a:srgbClr val="FFFFFF"/>
                </a:solidFill>
                <a:latin typeface="Calibri" panose="020F0502020204030204"/>
              </a:rPr>
              <a:t>gov</a:t>
            </a:r>
            <a:r>
              <a:rPr kumimoji="0" lang="en-US" sz="2800" b="0" i="0" u="none" strike="noStrike" kern="1200" cap="none" spc="0" normalizeH="0" baseline="0" noProof="0">
                <a:ln>
                  <a:noFill/>
                </a:ln>
                <a:solidFill>
                  <a:srgbClr val="FFFFFF"/>
                </a:solidFill>
                <a:effectLst/>
                <a:uLnTx/>
                <a:uFillTx/>
                <a:latin typeface="Calibri" panose="020F0502020204030204"/>
                <a:ea typeface="+mn-ea"/>
                <a:cs typeface="+mn-cs"/>
              </a:rPr>
              <a:t>	|  609.858.6767</a:t>
            </a:r>
          </a:p>
        </p:txBody>
      </p:sp>
      <p:grpSp>
        <p:nvGrpSpPr>
          <p:cNvPr id="3" name="Group 2">
            <a:extLst>
              <a:ext uri="{FF2B5EF4-FFF2-40B4-BE49-F238E27FC236}">
                <a16:creationId xmlns:a16="http://schemas.microsoft.com/office/drawing/2014/main" id="{968DC8AA-4621-9142-A3B5-D676C5502AF3}"/>
              </a:ext>
            </a:extLst>
          </p:cNvPr>
          <p:cNvGrpSpPr/>
          <p:nvPr/>
        </p:nvGrpSpPr>
        <p:grpSpPr>
          <a:xfrm>
            <a:off x="4086087" y="5326315"/>
            <a:ext cx="4019826" cy="636456"/>
            <a:chOff x="4503992" y="5326315"/>
            <a:chExt cx="4019826" cy="636456"/>
          </a:xfrm>
        </p:grpSpPr>
        <p:pic>
          <p:nvPicPr>
            <p:cNvPr id="70" name="Picture 69">
              <a:extLst>
                <a:ext uri="{FF2B5EF4-FFF2-40B4-BE49-F238E27FC236}">
                  <a16:creationId xmlns:a16="http://schemas.microsoft.com/office/drawing/2014/main" id="{26B03BEC-4028-4019-A9A2-5B4E4AECC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3992" y="5326315"/>
              <a:ext cx="636456" cy="636456"/>
            </a:xfrm>
            <a:prstGeom prst="rect">
              <a:avLst/>
            </a:prstGeom>
          </p:spPr>
        </p:pic>
        <p:pic>
          <p:nvPicPr>
            <p:cNvPr id="72" name="Picture 71">
              <a:extLst>
                <a:ext uri="{FF2B5EF4-FFF2-40B4-BE49-F238E27FC236}">
                  <a16:creationId xmlns:a16="http://schemas.microsoft.com/office/drawing/2014/main" id="{15ACBA77-1B28-413E-BFBC-130AC138A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1518" y="5326315"/>
              <a:ext cx="636456" cy="636456"/>
            </a:xfrm>
            <a:prstGeom prst="rect">
              <a:avLst/>
            </a:prstGeom>
          </p:spPr>
        </p:pic>
        <p:pic>
          <p:nvPicPr>
            <p:cNvPr id="74" name="Picture 73">
              <a:extLst>
                <a:ext uri="{FF2B5EF4-FFF2-40B4-BE49-F238E27FC236}">
                  <a16:creationId xmlns:a16="http://schemas.microsoft.com/office/drawing/2014/main" id="{EAE690F1-C4CF-4B92-8175-F6F863D6D3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9834" y="5326315"/>
              <a:ext cx="636456" cy="636456"/>
            </a:xfrm>
            <a:prstGeom prst="rect">
              <a:avLst/>
            </a:prstGeom>
          </p:spPr>
        </p:pic>
        <p:pic>
          <p:nvPicPr>
            <p:cNvPr id="76" name="Picture 75">
              <a:extLst>
                <a:ext uri="{FF2B5EF4-FFF2-40B4-BE49-F238E27FC236}">
                  <a16:creationId xmlns:a16="http://schemas.microsoft.com/office/drawing/2014/main" id="{19FA91E3-72E5-4F6A-855D-6CB2847653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7362" y="5326315"/>
              <a:ext cx="636456" cy="636456"/>
            </a:xfrm>
            <a:prstGeom prst="rect">
              <a:avLst/>
            </a:prstGeom>
          </p:spPr>
        </p:pic>
        <p:pic>
          <p:nvPicPr>
            <p:cNvPr id="78" name="Picture 77">
              <a:extLst>
                <a:ext uri="{FF2B5EF4-FFF2-40B4-BE49-F238E27FC236}">
                  <a16:creationId xmlns:a16="http://schemas.microsoft.com/office/drawing/2014/main" id="{9C5E7EA5-F42E-4BE5-89EB-94DD262B3F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5676" y="5326315"/>
              <a:ext cx="636456" cy="636456"/>
            </a:xfrm>
            <a:prstGeom prst="rect">
              <a:avLst/>
            </a:prstGeom>
          </p:spPr>
        </p:pic>
      </p:grpSp>
      <p:sp>
        <p:nvSpPr>
          <p:cNvPr id="39" name="Slide Number Placeholder 5">
            <a:extLst>
              <a:ext uri="{FF2B5EF4-FFF2-40B4-BE49-F238E27FC236}">
                <a16:creationId xmlns:a16="http://schemas.microsoft.com/office/drawing/2014/main" id="{B81020CE-ACBF-431C-B16C-358D590B6A7C}"/>
              </a:ext>
            </a:extLst>
          </p:cNvPr>
          <p:cNvSpPr txBox="1">
            <a:spLocks/>
          </p:cNvSpPr>
          <p:nvPr/>
        </p:nvSpPr>
        <p:spPr>
          <a:xfrm>
            <a:off x="10163992" y="6608630"/>
            <a:ext cx="2028008" cy="365125"/>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6358EE78-369A-4A83-91BE-CE1CDBA0BAF0}" type="slidenum">
              <a:rPr kumimoji="0" lang="en-US" sz="1050" b="1" i="0" u="none" strike="noStrike" kern="1200" cap="none" spc="0" normalizeH="0" baseline="0" noProof="0" smtClean="0">
                <a:ln>
                  <a:noFill/>
                </a:ln>
                <a:solidFill>
                  <a:srgbClr val="FFFFFF">
                    <a:lumMod val="65000"/>
                  </a:srgbClr>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48</a:t>
            </a:fld>
            <a:endParaRPr kumimoji="0" lang="en-US" sz="2800" b="1" i="0" u="none" strike="noStrike" kern="1200" cap="none" spc="0" normalizeH="0" baseline="0" noProof="0">
              <a:ln>
                <a:noFill/>
              </a:ln>
              <a:solidFill>
                <a:srgbClr val="FFFFFF">
                  <a:lumMod val="65000"/>
                </a:srgb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6EB5FC90-66EC-422F-B001-0314563FBD0F}"/>
              </a:ext>
            </a:extLst>
          </p:cNvPr>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10501448" y="6072051"/>
            <a:ext cx="1430383" cy="960120"/>
          </a:xfrm>
          <a:prstGeom prst="rect">
            <a:avLst/>
          </a:prstGeom>
        </p:spPr>
      </p:pic>
    </p:spTree>
    <p:extLst>
      <p:ext uri="{BB962C8B-B14F-4D97-AF65-F5344CB8AC3E}">
        <p14:creationId xmlns:p14="http://schemas.microsoft.com/office/powerpoint/2010/main" val="3157222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6A785-DEBB-4968-8A98-0142BE51D58E}"/>
              </a:ext>
            </a:extLst>
          </p:cNvPr>
          <p:cNvSpPr>
            <a:spLocks noGrp="1"/>
          </p:cNvSpPr>
          <p:nvPr>
            <p:ph type="title"/>
          </p:nvPr>
        </p:nvSpPr>
        <p:spPr/>
        <p:txBody>
          <a:bodyPr/>
          <a:lstStyle/>
          <a:p>
            <a:r>
              <a:rPr lang="en-US" dirty="0"/>
              <a:t>Why NJEDA?</a:t>
            </a:r>
          </a:p>
        </p:txBody>
      </p:sp>
      <p:sp>
        <p:nvSpPr>
          <p:cNvPr id="3" name="Text Placeholder 2">
            <a:extLst>
              <a:ext uri="{FF2B5EF4-FFF2-40B4-BE49-F238E27FC236}">
                <a16:creationId xmlns:a16="http://schemas.microsoft.com/office/drawing/2014/main" id="{2B2052D5-81E4-4194-944D-E10EFA7A783C}"/>
              </a:ext>
            </a:extLst>
          </p:cNvPr>
          <p:cNvSpPr>
            <a:spLocks noGrp="1"/>
          </p:cNvSpPr>
          <p:nvPr>
            <p:ph type="body" sz="quarter" idx="13"/>
          </p:nvPr>
        </p:nvSpPr>
        <p:spPr>
          <a:xfrm>
            <a:off x="564163" y="1829861"/>
            <a:ext cx="11039258" cy="3807459"/>
          </a:xfrm>
        </p:spPr>
        <p:txBody>
          <a:bodyPr>
            <a:normAutofit lnSpcReduction="10000"/>
          </a:bodyPr>
          <a:lstStyle/>
          <a:p>
            <a:pPr marL="285750" marR="0" lvl="0" indent="-285750" algn="l" defTabSz="914400" rtl="0" eaLnBrk="1" fontAlgn="auto" latinLnBrk="0" hangingPunct="1">
              <a:lnSpc>
                <a:spcPct val="100000"/>
              </a:lnSpc>
              <a:spcBef>
                <a:spcPts val="0"/>
              </a:spcBef>
              <a:spcAft>
                <a:spcPts val="0"/>
              </a:spcAft>
              <a:buClr>
                <a:srgbClr val="83BD00"/>
              </a:buClr>
              <a:buSzTx/>
              <a:buFont typeface=".Lucida Grande UI Regular"/>
              <a:buChar char="►"/>
              <a:tabLst/>
              <a:defRPr/>
            </a:pPr>
            <a:r>
              <a:rPr kumimoji="0" lang="en-US"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The </a:t>
            </a:r>
            <a:r>
              <a:rPr kumimoji="0" lang="en-US" b="1" i="0" u="none" strike="noStrike" kern="1200" cap="none" spc="0" normalizeH="0" baseline="0" noProof="0" dirty="0">
                <a:ln>
                  <a:noFill/>
                </a:ln>
                <a:solidFill>
                  <a:schemeClr val="tx1"/>
                </a:solidFill>
                <a:effectLst/>
                <a:uLnTx/>
                <a:uFillTx/>
                <a:latin typeface="Calibri" panose="020F0502020204030204"/>
                <a:ea typeface="+mn-ea"/>
                <a:cs typeface="+mn-cs"/>
              </a:rPr>
              <a:t>New Jersey Economic Development Authority </a:t>
            </a:r>
            <a:r>
              <a:rPr kumimoji="0" lang="en-US"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has a long history of supporting businesses of all sizes to grow and invest in New Jersey with the aim of building a </a:t>
            </a:r>
            <a:r>
              <a:rPr kumimoji="0" lang="en-US" b="1" i="0" u="none" strike="noStrike" kern="1200" cap="none" spc="0" normalizeH="0" baseline="0" noProof="0" dirty="0">
                <a:ln>
                  <a:noFill/>
                </a:ln>
                <a:solidFill>
                  <a:schemeClr val="tx1"/>
                </a:solidFill>
                <a:effectLst/>
                <a:uLnTx/>
                <a:uFillTx/>
                <a:latin typeface="Calibri" panose="020F0502020204030204"/>
                <a:ea typeface="+mn-ea"/>
                <a:cs typeface="+mn-cs"/>
              </a:rPr>
              <a:t>stronger, fairer New Jersey economy</a:t>
            </a:r>
          </a:p>
          <a:p>
            <a:pPr marL="285750" marR="0" lvl="0" indent="-285750" algn="l" defTabSz="914400" rtl="0" eaLnBrk="1" fontAlgn="auto" latinLnBrk="0" hangingPunct="1">
              <a:lnSpc>
                <a:spcPct val="100000"/>
              </a:lnSpc>
              <a:spcBef>
                <a:spcPts val="0"/>
              </a:spcBef>
              <a:spcAft>
                <a:spcPts val="0"/>
              </a:spcAft>
              <a:buClr>
                <a:srgbClr val="83BD00"/>
              </a:buClr>
              <a:buSzTx/>
              <a:buFont typeface=".Lucida Grande UI Regular"/>
              <a:buChar char="►"/>
              <a:tabLst/>
              <a:defRPr/>
            </a:pPr>
            <a:r>
              <a:rPr lang="en-US" dirty="0">
                <a:solidFill>
                  <a:schemeClr val="accent6">
                    <a:lumMod val="85000"/>
                    <a:lumOff val="15000"/>
                  </a:schemeClr>
                </a:solidFill>
              </a:rPr>
              <a:t>The Authority offers a broad portfolio of economic and community development tools, such as</a:t>
            </a:r>
          </a:p>
          <a:p>
            <a:pPr marL="742902" marR="0" lvl="2" indent="-285750" algn="just" defTabSz="895255" rtl="0" eaLnBrk="1" fontAlgn="base" latinLnBrk="0" hangingPunct="1">
              <a:lnSpc>
                <a:spcPct val="100000"/>
              </a:lnSpc>
              <a:spcBef>
                <a:spcPts val="0"/>
              </a:spcBef>
              <a:spcAft>
                <a:spcPts val="0"/>
              </a:spcAft>
              <a:buClr>
                <a:srgbClr val="84BD00"/>
              </a:buClr>
              <a:buSzPct val="120000"/>
              <a:buFont typeface="Wingdings" panose="05000000000000000000" pitchFamily="2" charset="2"/>
              <a:buChar char="§"/>
              <a:tabLst/>
              <a:defRPr/>
            </a:pPr>
            <a:r>
              <a:rPr lang="en-US" sz="2300" kern="0" dirty="0">
                <a:latin typeface="Calibri" panose="020F0502020204030204" pitchFamily="34" charset="0"/>
                <a:cs typeface="Arial" panose="020B0604020202020204" pitchFamily="34" charset="0"/>
              </a:rPr>
              <a:t>Tax credits to incentivize job creation and capital investment;</a:t>
            </a:r>
          </a:p>
          <a:p>
            <a:pPr marL="742902" marR="0" lvl="2" indent="-285750" algn="just" defTabSz="895255" rtl="0" eaLnBrk="1" fontAlgn="base" latinLnBrk="0" hangingPunct="1">
              <a:lnSpc>
                <a:spcPct val="100000"/>
              </a:lnSpc>
              <a:spcBef>
                <a:spcPts val="0"/>
              </a:spcBef>
              <a:spcAft>
                <a:spcPts val="0"/>
              </a:spcAft>
              <a:buClr>
                <a:srgbClr val="84BD00"/>
              </a:buClr>
              <a:buSzPct val="120000"/>
              <a:buFont typeface="Wingdings" panose="05000000000000000000" pitchFamily="2" charset="2"/>
              <a:buChar char="§"/>
              <a:tabLst/>
              <a:defRPr/>
            </a:pPr>
            <a:r>
              <a:rPr lang="en-US" sz="2300" kern="0" dirty="0">
                <a:latin typeface="Calibri" panose="020F0502020204030204" pitchFamily="34" charset="0"/>
                <a:cs typeface="Arial" panose="020B0604020202020204" pitchFamily="34" charset="0"/>
              </a:rPr>
              <a:t>Investment tools to support and strengthen New Jersey’s communities; </a:t>
            </a:r>
          </a:p>
          <a:p>
            <a:pPr marL="742902" marR="0" lvl="2" indent="-285750" algn="just" defTabSz="895255" rtl="0" eaLnBrk="1" fontAlgn="base" latinLnBrk="0" hangingPunct="1">
              <a:lnSpc>
                <a:spcPct val="100000"/>
              </a:lnSpc>
              <a:spcBef>
                <a:spcPts val="0"/>
              </a:spcBef>
              <a:spcAft>
                <a:spcPts val="0"/>
              </a:spcAft>
              <a:buClr>
                <a:srgbClr val="84BD00"/>
              </a:buClr>
              <a:buSzPct val="120000"/>
              <a:buFont typeface="Wingdings" panose="05000000000000000000" pitchFamily="2" charset="2"/>
              <a:buChar char="§"/>
              <a:tabLst/>
              <a:defRPr/>
            </a:pPr>
            <a:r>
              <a:rPr lang="en-US" sz="2300" kern="0" dirty="0">
                <a:latin typeface="Calibri" panose="020F0502020204030204" pitchFamily="34" charset="0"/>
                <a:cs typeface="Arial" panose="020B0604020202020204" pitchFamily="34" charset="0"/>
              </a:rPr>
              <a:t>Financial resources for small businesses, including those impacted by the COVID-19 pandemic;</a:t>
            </a:r>
          </a:p>
          <a:p>
            <a:pPr marL="742902" marR="0" lvl="2" indent="-285750" algn="just" defTabSz="895255" rtl="0" eaLnBrk="1" fontAlgn="base" latinLnBrk="0" hangingPunct="1">
              <a:lnSpc>
                <a:spcPct val="100000"/>
              </a:lnSpc>
              <a:spcBef>
                <a:spcPts val="0"/>
              </a:spcBef>
              <a:spcAft>
                <a:spcPts val="0"/>
              </a:spcAft>
              <a:buClr>
                <a:srgbClr val="84BD00"/>
              </a:buClr>
              <a:buSzPct val="120000"/>
              <a:buFont typeface="Wingdings" panose="05000000000000000000" pitchFamily="2" charset="2"/>
              <a:buChar char="§"/>
              <a:tabLst/>
              <a:defRPr/>
            </a:pPr>
            <a:r>
              <a:rPr lang="en-US" sz="2300" kern="0" dirty="0">
                <a:latin typeface="Calibri" panose="020F0502020204030204" pitchFamily="34" charset="0"/>
                <a:cs typeface="Arial" panose="020B0604020202020204" pitchFamily="34" charset="0"/>
              </a:rPr>
              <a:t>Support for new supermarkets and healthy food access options in food desert communities</a:t>
            </a:r>
          </a:p>
          <a:p>
            <a:pPr marL="742902" marR="0" lvl="2" indent="-285750" algn="just" defTabSz="895255" rtl="0" eaLnBrk="1" fontAlgn="base" latinLnBrk="0" hangingPunct="1">
              <a:lnSpc>
                <a:spcPct val="100000"/>
              </a:lnSpc>
              <a:spcBef>
                <a:spcPts val="0"/>
              </a:spcBef>
              <a:spcAft>
                <a:spcPts val="0"/>
              </a:spcAft>
              <a:buClr>
                <a:srgbClr val="84BD00"/>
              </a:buClr>
              <a:buSzPct val="120000"/>
              <a:buFont typeface="Wingdings" panose="05000000000000000000" pitchFamily="2" charset="2"/>
              <a:buChar char="§"/>
              <a:tabLst/>
              <a:defRPr/>
            </a:pPr>
            <a:endParaRPr lang="en-US" sz="1600" b="1" kern="0" dirty="0">
              <a:latin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83BD00"/>
              </a:buClr>
              <a:buSzTx/>
              <a:buFont typeface=".Lucida Grande UI Regular"/>
              <a:buChar char="►"/>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endParaRPr>
          </a:p>
          <a:p>
            <a:endParaRPr lang="en-US" dirty="0"/>
          </a:p>
          <a:p>
            <a:endParaRPr lang="en-US" dirty="0"/>
          </a:p>
          <a:p>
            <a:endParaRPr lang="en-US" dirty="0"/>
          </a:p>
        </p:txBody>
      </p:sp>
    </p:spTree>
    <p:extLst>
      <p:ext uri="{BB962C8B-B14F-4D97-AF65-F5344CB8AC3E}">
        <p14:creationId xmlns:p14="http://schemas.microsoft.com/office/powerpoint/2010/main" val="2072975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F974FD1-5131-3E9D-2807-BF47641258D0}"/>
              </a:ext>
            </a:extLst>
          </p:cNvPr>
          <p:cNvSpPr>
            <a:spLocks noGrp="1"/>
          </p:cNvSpPr>
          <p:nvPr>
            <p:ph type="title"/>
          </p:nvPr>
        </p:nvSpPr>
        <p:spPr>
          <a:xfrm>
            <a:off x="477914" y="585926"/>
            <a:ext cx="8089037" cy="1004960"/>
          </a:xfrm>
        </p:spPr>
        <p:txBody>
          <a:bodyPr>
            <a:noAutofit/>
          </a:bodyPr>
          <a:lstStyle/>
          <a:p>
            <a:r>
              <a:rPr lang="en-US" sz="2800" dirty="0">
                <a:latin typeface="Calibri" panose="020F0502020204030204" pitchFamily="34" charset="0"/>
              </a:rPr>
              <a:t>Governor Phil Murphy and our partners in the legislature have equipped NJEDA with more than $300 million to strengthen food security in NJ</a:t>
            </a:r>
          </a:p>
        </p:txBody>
      </p:sp>
      <p:sp>
        <p:nvSpPr>
          <p:cNvPr id="9" name="TextBox 8">
            <a:extLst>
              <a:ext uri="{FF2B5EF4-FFF2-40B4-BE49-F238E27FC236}">
                <a16:creationId xmlns:a16="http://schemas.microsoft.com/office/drawing/2014/main" id="{DB9DD7AB-918D-DD8C-4F0A-66379ECDE042}"/>
              </a:ext>
            </a:extLst>
          </p:cNvPr>
          <p:cNvSpPr txBox="1"/>
          <p:nvPr/>
        </p:nvSpPr>
        <p:spPr>
          <a:xfrm>
            <a:off x="477914" y="1709204"/>
            <a:ext cx="11236171" cy="646331"/>
          </a:xfrm>
          <a:prstGeom prst="rect">
            <a:avLst/>
          </a:prstGeom>
          <a:noFill/>
        </p:spPr>
        <p:txBody>
          <a:bodyPr wrap="square">
            <a:spAutoFit/>
          </a:bodyPr>
          <a:lstStyle/>
          <a:p>
            <a:r>
              <a:rPr lang="en-US" sz="1800" spc="-8" dirty="0">
                <a:latin typeface="+mj-lt"/>
                <a:cs typeface="Segoe UI Semibold" panose="020B0702040204020203" pitchFamily="34" charset="0"/>
              </a:rPr>
              <a:t>Over the past three years, NJEDA has significantly expanded its food security programs to</a:t>
            </a:r>
          </a:p>
          <a:p>
            <a:r>
              <a:rPr lang="en-US" sz="1800" spc="-8" dirty="0">
                <a:latin typeface="+mj-lt"/>
                <a:cs typeface="Segoe UI Semibold" panose="020B0702040204020203" pitchFamily="34" charset="0"/>
              </a:rPr>
              <a:t>build on Governor Murphy’s commitment to a stronger, fairer New Jersey</a:t>
            </a:r>
            <a:endParaRPr lang="en-US" sz="1800" dirty="0">
              <a:latin typeface="+mj-lt"/>
            </a:endParaRPr>
          </a:p>
        </p:txBody>
      </p:sp>
      <p:graphicFrame>
        <p:nvGraphicFramePr>
          <p:cNvPr id="10" name="Diagram 9">
            <a:extLst>
              <a:ext uri="{FF2B5EF4-FFF2-40B4-BE49-F238E27FC236}">
                <a16:creationId xmlns:a16="http://schemas.microsoft.com/office/drawing/2014/main" id="{FC1E0853-63A5-0A2C-C60C-C7B1A6BB56D5}"/>
              </a:ext>
            </a:extLst>
          </p:cNvPr>
          <p:cNvGraphicFramePr/>
          <p:nvPr>
            <p:extLst>
              <p:ext uri="{D42A27DB-BD31-4B8C-83A1-F6EECF244321}">
                <p14:modId xmlns:p14="http://schemas.microsoft.com/office/powerpoint/2010/main" val="2330915783"/>
              </p:ext>
            </p:extLst>
          </p:nvPr>
        </p:nvGraphicFramePr>
        <p:xfrm>
          <a:off x="419880" y="2473853"/>
          <a:ext cx="11352241" cy="3725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605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A38BE66-ABA1-4FEA-850C-84B18C26312E}"/>
              </a:ext>
            </a:extLst>
          </p:cNvPr>
          <p:cNvSpPr>
            <a:spLocks noGrp="1"/>
          </p:cNvSpPr>
          <p:nvPr>
            <p:ph type="title"/>
          </p:nvPr>
        </p:nvSpPr>
        <p:spPr>
          <a:xfrm>
            <a:off x="626307" y="833940"/>
            <a:ext cx="11365688" cy="680198"/>
          </a:xfrm>
        </p:spPr>
        <p:txBody>
          <a:bodyPr>
            <a:noAutofit/>
          </a:bodyPr>
          <a:lstStyle/>
          <a:p>
            <a:r>
              <a:rPr lang="en-US" sz="3600" dirty="0">
                <a:solidFill>
                  <a:schemeClr val="tx1"/>
                </a:solidFill>
              </a:rPr>
              <a:t>NJEDA’s Focus on Food Security in Atlantic City</a:t>
            </a:r>
          </a:p>
        </p:txBody>
      </p:sp>
      <p:sp>
        <p:nvSpPr>
          <p:cNvPr id="9" name="Rectangle 8">
            <a:extLst>
              <a:ext uri="{FF2B5EF4-FFF2-40B4-BE49-F238E27FC236}">
                <a16:creationId xmlns:a16="http://schemas.microsoft.com/office/drawing/2014/main" id="{D86A83C2-4348-2D44-A737-0AE365462C37}"/>
              </a:ext>
            </a:extLst>
          </p:cNvPr>
          <p:cNvSpPr/>
          <p:nvPr/>
        </p:nvSpPr>
        <p:spPr>
          <a:xfrm>
            <a:off x="564163" y="1756296"/>
            <a:ext cx="9941912" cy="4062651"/>
          </a:xfrm>
          <a:prstGeom prst="rect">
            <a:avLst/>
          </a:prstGeom>
        </p:spPr>
        <p:txBody>
          <a:bodyPr wrap="square">
            <a:spAutoFit/>
          </a:bodyPr>
          <a:lstStyle/>
          <a:p>
            <a:pPr marL="285750" indent="-285750">
              <a:buClr>
                <a:schemeClr val="accent2"/>
              </a:buClr>
              <a:buFont typeface=".Lucida Grande UI Regular"/>
              <a:buChar char="►"/>
            </a:pPr>
            <a:r>
              <a:rPr lang="en-US" sz="2400" dirty="0">
                <a:solidFill>
                  <a:schemeClr val="accent6">
                    <a:lumMod val="85000"/>
                    <a:lumOff val="15000"/>
                  </a:schemeClr>
                </a:solidFill>
              </a:rPr>
              <a:t>In January 2021, Governor Murphy signed the </a:t>
            </a:r>
            <a:r>
              <a:rPr lang="en-US" sz="2400" b="1" dirty="0"/>
              <a:t>Food Desert Relief Act</a:t>
            </a:r>
            <a:r>
              <a:rPr lang="en-US" sz="2400" dirty="0">
                <a:solidFill>
                  <a:schemeClr val="accent6">
                    <a:lumMod val="85000"/>
                    <a:lumOff val="15000"/>
                  </a:schemeClr>
                </a:solidFill>
              </a:rPr>
              <a:t>, directing NJEDA to designate up to 50 Food Desert Communities (FDCs) across the state</a:t>
            </a:r>
          </a:p>
          <a:p>
            <a:pPr>
              <a:buClr>
                <a:schemeClr val="accent2"/>
              </a:buClr>
            </a:pPr>
            <a:endParaRPr lang="en-US" sz="2400" dirty="0">
              <a:solidFill>
                <a:schemeClr val="accent6">
                  <a:lumMod val="85000"/>
                  <a:lumOff val="15000"/>
                </a:schemeClr>
              </a:solidFill>
            </a:endParaRPr>
          </a:p>
          <a:p>
            <a:pPr marL="285750" marR="0" lvl="0" indent="-285750" algn="l" defTabSz="914400" rtl="0" eaLnBrk="1" fontAlgn="auto" latinLnBrk="0" hangingPunct="1">
              <a:lnSpc>
                <a:spcPct val="100000"/>
              </a:lnSpc>
              <a:spcBef>
                <a:spcPts val="0"/>
              </a:spcBef>
              <a:spcAft>
                <a:spcPts val="0"/>
              </a:spcAft>
              <a:buClr>
                <a:srgbClr val="83BD00"/>
              </a:buClr>
              <a:buSzTx/>
              <a:buFont typeface=".Lucida Grande UI Regular"/>
              <a:buChar char="►"/>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Atlantic City/Ventnor FDC ranks </a:t>
            </a:r>
            <a:r>
              <a:rPr kumimoji="0" lang="en-US" sz="2400" b="1" i="0" u="none" strike="noStrike" kern="1200" cap="none" spc="0" normalizeH="0" baseline="0" noProof="0" dirty="0">
                <a:ln>
                  <a:noFill/>
                </a:ln>
                <a:solidFill>
                  <a:srgbClr val="00587B"/>
                </a:solidFill>
                <a:effectLst/>
                <a:uLnTx/>
                <a:uFillTx/>
                <a:latin typeface="Calibri" panose="020F0502020204030204"/>
                <a:ea typeface="+mn-ea"/>
                <a:cs typeface="+mn-cs"/>
              </a:rPr>
              <a:t>second highest</a:t>
            </a:r>
            <a:r>
              <a:rPr kumimoji="0" lang="en-US" sz="2400" b="1"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of all FDCs in NJ, indicating extremely significant need</a:t>
            </a:r>
          </a:p>
          <a:p>
            <a:pPr marL="457152" marR="0" lvl="2" algn="just" defTabSz="895255" rtl="0" eaLnBrk="1" fontAlgn="base" latinLnBrk="0" hangingPunct="1">
              <a:lnSpc>
                <a:spcPct val="100000"/>
              </a:lnSpc>
              <a:spcBef>
                <a:spcPts val="0"/>
              </a:spcBef>
              <a:spcAft>
                <a:spcPts val="0"/>
              </a:spcAft>
              <a:buClr>
                <a:srgbClr val="84BD00"/>
              </a:buClr>
              <a:buSzPct val="120000"/>
              <a:tabLst/>
              <a:defRPr/>
            </a:pPr>
            <a:endParaRPr kumimoji="0" lang="en-US" sz="2400" b="0" i="0" u="none" strike="noStrike" kern="0" cap="none" spc="0" normalizeH="0" baseline="0" noProof="0" dirty="0">
              <a:ln>
                <a:noFill/>
              </a:ln>
              <a:solidFill>
                <a:srgbClr val="000000">
                  <a:lumMod val="85000"/>
                  <a:lumOff val="15000"/>
                </a:srgbClr>
              </a:solidFill>
              <a:effectLst/>
              <a:uLnTx/>
              <a:uFillTx/>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83BD00"/>
              </a:buClr>
              <a:buSzTx/>
              <a:buFont typeface=".Lucida Grande UI Regular"/>
              <a:buChar char="►"/>
              <a:tabLst/>
              <a:defRPr/>
            </a:pPr>
            <a:r>
              <a:rPr lang="en-US" sz="2400" dirty="0">
                <a:solidFill>
                  <a:schemeClr val="accent6">
                    <a:lumMod val="85000"/>
                    <a:lumOff val="15000"/>
                  </a:schemeClr>
                </a:solidFill>
              </a:rPr>
              <a:t>More than </a:t>
            </a:r>
            <a:r>
              <a:rPr lang="en-US" sz="2400" b="1" dirty="0"/>
              <a:t>41,000 people</a:t>
            </a:r>
            <a:r>
              <a:rPr lang="en-US" sz="2400" dirty="0">
                <a:solidFill>
                  <a:schemeClr val="accent6">
                    <a:lumMod val="85000"/>
                    <a:lumOff val="15000"/>
                  </a:schemeClr>
                </a:solidFill>
              </a:rPr>
              <a:t> reside in the Atlantic City/Ventnor FDC, which has been without a full-service supermarket since 2006</a:t>
            </a:r>
            <a:r>
              <a:rPr kumimoji="0" lang="en-US" sz="240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 indicating extremely significant need</a:t>
            </a:r>
          </a:p>
          <a:p>
            <a:pPr>
              <a:buClr>
                <a:schemeClr val="accent2"/>
              </a:buClr>
            </a:pPr>
            <a:endParaRPr lang="en-US" dirty="0">
              <a:solidFill>
                <a:schemeClr val="accent6">
                  <a:lumMod val="85000"/>
                  <a:lumOff val="15000"/>
                </a:schemeClr>
              </a:solidFill>
            </a:endParaRPr>
          </a:p>
        </p:txBody>
      </p:sp>
    </p:spTree>
    <p:extLst>
      <p:ext uri="{BB962C8B-B14F-4D97-AF65-F5344CB8AC3E}">
        <p14:creationId xmlns:p14="http://schemas.microsoft.com/office/powerpoint/2010/main" val="3076860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BE715F1-9273-4A99-9AA6-D5FD13F213B7}"/>
              </a:ext>
            </a:extLst>
          </p:cNvPr>
          <p:cNvPicPr>
            <a:picLocks noChangeAspect="1"/>
          </p:cNvPicPr>
          <p:nvPr/>
        </p:nvPicPr>
        <p:blipFill rotWithShape="1">
          <a:blip r:embed="rId2">
            <a:extLst>
              <a:ext uri="{28A0092B-C50C-407E-A947-70E740481C1C}">
                <a14:useLocalDpi xmlns:a14="http://schemas.microsoft.com/office/drawing/2010/main" val="0"/>
              </a:ext>
            </a:extLst>
          </a:blip>
          <a:srcRect l="1389" r="1389"/>
          <a:stretch/>
        </p:blipFill>
        <p:spPr>
          <a:xfrm>
            <a:off x="0" y="0"/>
            <a:ext cx="12192000" cy="6858000"/>
          </a:xfrm>
          <a:prstGeom prst="rect">
            <a:avLst/>
          </a:prstGeom>
        </p:spPr>
      </p:pic>
      <p:sp>
        <p:nvSpPr>
          <p:cNvPr id="38" name="Rectangle 37">
            <a:extLst>
              <a:ext uri="{FF2B5EF4-FFF2-40B4-BE49-F238E27FC236}">
                <a16:creationId xmlns:a16="http://schemas.microsoft.com/office/drawing/2014/main" id="{E2A4588B-637E-4E76-8746-75BBF6ABDC0C}"/>
              </a:ext>
            </a:extLst>
          </p:cNvPr>
          <p:cNvSpPr/>
          <p:nvPr/>
        </p:nvSpPr>
        <p:spPr>
          <a:xfrm>
            <a:off x="0" y="16782"/>
            <a:ext cx="12192000" cy="6858000"/>
          </a:xfrm>
          <a:prstGeom prst="rect">
            <a:avLst/>
          </a:prstGeom>
          <a:solidFill>
            <a:srgbClr val="00597C">
              <a:alpha val="80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04B3F0-5FDB-4035-8150-8DD46AABCBE0}"/>
              </a:ext>
            </a:extLst>
          </p:cNvPr>
          <p:cNvSpPr>
            <a:spLocks noGrp="1"/>
          </p:cNvSpPr>
          <p:nvPr>
            <p:ph type="title" idx="4294967295"/>
          </p:nvPr>
        </p:nvSpPr>
        <p:spPr>
          <a:xfrm>
            <a:off x="1666042" y="2261299"/>
            <a:ext cx="8859915" cy="1820494"/>
          </a:xfrm>
          <a:prstGeom prst="rect">
            <a:avLst/>
          </a:prstGeom>
        </p:spPr>
        <p:txBody>
          <a:bodyPr/>
          <a:lstStyle/>
          <a:p>
            <a:pPr algn="ctr"/>
            <a:r>
              <a:rPr lang="en-US" sz="4800" dirty="0">
                <a:solidFill>
                  <a:schemeClr val="bg1"/>
                </a:solidFill>
              </a:rPr>
              <a:t>Atlantic City Food Security Grants Pilot Program</a:t>
            </a:r>
          </a:p>
        </p:txBody>
      </p:sp>
      <p:pic>
        <p:nvPicPr>
          <p:cNvPr id="20" name="Picture 19">
            <a:extLst>
              <a:ext uri="{FF2B5EF4-FFF2-40B4-BE49-F238E27FC236}">
                <a16:creationId xmlns:a16="http://schemas.microsoft.com/office/drawing/2014/main" id="{8EF6E9FA-8FF4-47E8-A000-C7A41B5A1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4556" y="5949496"/>
            <a:ext cx="1378487" cy="925286"/>
          </a:xfrm>
          <a:prstGeom prst="rect">
            <a:avLst/>
          </a:prstGeom>
        </p:spPr>
      </p:pic>
      <p:sp>
        <p:nvSpPr>
          <p:cNvPr id="3" name="TextBox 2">
            <a:extLst>
              <a:ext uri="{FF2B5EF4-FFF2-40B4-BE49-F238E27FC236}">
                <a16:creationId xmlns:a16="http://schemas.microsoft.com/office/drawing/2014/main" id="{53260854-D51B-4A2A-A584-12DCF7181C4C}"/>
              </a:ext>
            </a:extLst>
          </p:cNvPr>
          <p:cNvSpPr txBox="1"/>
          <p:nvPr/>
        </p:nvSpPr>
        <p:spPr>
          <a:xfrm>
            <a:off x="3246267" y="4915764"/>
            <a:ext cx="5699464" cy="646331"/>
          </a:xfrm>
          <a:prstGeom prst="rect">
            <a:avLst/>
          </a:prstGeom>
          <a:noFill/>
        </p:spPr>
        <p:txBody>
          <a:bodyPr wrap="square" rtlCol="0">
            <a:spAutoFit/>
          </a:bodyPr>
          <a:lstStyle/>
          <a:p>
            <a:pPr algn="ctr"/>
            <a:r>
              <a:rPr lang="en-US" sz="3600" b="1" dirty="0">
                <a:solidFill>
                  <a:schemeClr val="bg1"/>
                </a:solidFill>
              </a:rPr>
              <a:t>Coming Soon Spring 2024</a:t>
            </a:r>
          </a:p>
        </p:txBody>
      </p:sp>
    </p:spTree>
    <p:extLst>
      <p:ext uri="{BB962C8B-B14F-4D97-AF65-F5344CB8AC3E}">
        <p14:creationId xmlns:p14="http://schemas.microsoft.com/office/powerpoint/2010/main" val="726303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A38BE66-ABA1-4FEA-850C-84B18C26312E}"/>
              </a:ext>
            </a:extLst>
          </p:cNvPr>
          <p:cNvSpPr>
            <a:spLocks noGrp="1"/>
          </p:cNvSpPr>
          <p:nvPr>
            <p:ph type="title"/>
          </p:nvPr>
        </p:nvSpPr>
        <p:spPr/>
        <p:txBody>
          <a:bodyPr>
            <a:noAutofit/>
          </a:bodyPr>
          <a:lstStyle/>
          <a:p>
            <a:r>
              <a:rPr lang="en-US" sz="4000" dirty="0">
                <a:solidFill>
                  <a:schemeClr val="tx1"/>
                </a:solidFill>
              </a:rPr>
              <a:t>Atlantic City Food Security Grants Pilot Program</a:t>
            </a:r>
          </a:p>
        </p:txBody>
      </p:sp>
      <p:sp>
        <p:nvSpPr>
          <p:cNvPr id="9" name="Rectangle 8">
            <a:extLst>
              <a:ext uri="{FF2B5EF4-FFF2-40B4-BE49-F238E27FC236}">
                <a16:creationId xmlns:a16="http://schemas.microsoft.com/office/drawing/2014/main" id="{D86A83C2-4348-2D44-A737-0AE365462C37}"/>
              </a:ext>
            </a:extLst>
          </p:cNvPr>
          <p:cNvSpPr/>
          <p:nvPr/>
        </p:nvSpPr>
        <p:spPr>
          <a:xfrm>
            <a:off x="757929" y="1860296"/>
            <a:ext cx="10099330" cy="3785652"/>
          </a:xfrm>
          <a:prstGeom prst="rect">
            <a:avLst/>
          </a:prstGeom>
        </p:spPr>
        <p:txBody>
          <a:bodyPr wrap="square" lIns="91440" tIns="45720" rIns="91440" bIns="45720" anchor="t">
            <a:spAutoFit/>
          </a:bodyPr>
          <a:lstStyle/>
          <a:p>
            <a:pPr>
              <a:buClr>
                <a:schemeClr val="accent2"/>
              </a:buClr>
            </a:pPr>
            <a:endParaRPr lang="en-US" sz="2400" b="1">
              <a:solidFill>
                <a:schemeClr val="accent4"/>
              </a:solidFill>
            </a:endParaRPr>
          </a:p>
          <a:p>
            <a:pPr>
              <a:buClr>
                <a:schemeClr val="accent2"/>
              </a:buClr>
            </a:pPr>
            <a:endParaRPr lang="en-US" sz="2400" b="1">
              <a:solidFill>
                <a:schemeClr val="accent4"/>
              </a:solidFill>
            </a:endParaRPr>
          </a:p>
          <a:p>
            <a:pPr>
              <a:buClr>
                <a:schemeClr val="accent2"/>
              </a:buClr>
            </a:pPr>
            <a:endParaRPr lang="en-US" sz="2400" b="1">
              <a:solidFill>
                <a:schemeClr val="accent4"/>
              </a:solidFill>
            </a:endParaRPr>
          </a:p>
          <a:p>
            <a:pPr>
              <a:buClr>
                <a:schemeClr val="accent2"/>
              </a:buClr>
            </a:pPr>
            <a:endParaRPr lang="en-US" sz="2400" b="1">
              <a:solidFill>
                <a:schemeClr val="accent4"/>
              </a:solidFill>
            </a:endParaRPr>
          </a:p>
          <a:p>
            <a:pPr>
              <a:buClr>
                <a:schemeClr val="accent2"/>
              </a:buClr>
            </a:pPr>
            <a:r>
              <a:rPr lang="en-US" sz="2400" b="1">
                <a:solidFill>
                  <a:schemeClr val="accent4"/>
                </a:solidFill>
              </a:rPr>
              <a:t>Program Goals</a:t>
            </a:r>
            <a:endParaRPr lang="en-US" sz="2400" b="1">
              <a:solidFill>
                <a:schemeClr val="accent4"/>
              </a:solidFill>
              <a:cs typeface="Calibri"/>
            </a:endParaRPr>
          </a:p>
          <a:p>
            <a:pPr algn="ctr">
              <a:buClr>
                <a:schemeClr val="accent2"/>
              </a:buClr>
            </a:pPr>
            <a:endParaRPr lang="en-US" sz="2000" b="1">
              <a:solidFill>
                <a:schemeClr val="accent4"/>
              </a:solidFill>
            </a:endParaRPr>
          </a:p>
          <a:p>
            <a:pPr marL="457200" indent="-457200">
              <a:buClr>
                <a:schemeClr val="accent2"/>
              </a:buClr>
              <a:buFont typeface="+mj-lt"/>
              <a:buAutoNum type="arabicPeriod"/>
            </a:pPr>
            <a:r>
              <a:rPr lang="en-US" sz="2400">
                <a:solidFill>
                  <a:schemeClr val="accent4"/>
                </a:solidFill>
              </a:rPr>
              <a:t>Improve Atlantic City residents’ ability to access fresh, affordable, healthy food</a:t>
            </a:r>
            <a:endParaRPr lang="en-US" sz="2400">
              <a:solidFill>
                <a:schemeClr val="accent4"/>
              </a:solidFill>
              <a:cs typeface="Calibri"/>
            </a:endParaRPr>
          </a:p>
          <a:p>
            <a:pPr marL="457200" indent="-457200">
              <a:buClr>
                <a:schemeClr val="accent2"/>
              </a:buClr>
              <a:buFont typeface="+mj-lt"/>
              <a:buAutoNum type="arabicPeriod"/>
            </a:pPr>
            <a:r>
              <a:rPr lang="en-US" sz="2400">
                <a:solidFill>
                  <a:schemeClr val="accent4"/>
                </a:solidFill>
              </a:rPr>
              <a:t>Expand the reach and capacity of entities enabling food access and food security in Atlantic City</a:t>
            </a:r>
            <a:endParaRPr lang="en-US" sz="2400">
              <a:solidFill>
                <a:schemeClr val="accent4"/>
              </a:solidFill>
              <a:cs typeface="Calibri"/>
            </a:endParaRPr>
          </a:p>
        </p:txBody>
      </p:sp>
      <p:grpSp>
        <p:nvGrpSpPr>
          <p:cNvPr id="3" name="Group 2">
            <a:extLst>
              <a:ext uri="{FF2B5EF4-FFF2-40B4-BE49-F238E27FC236}">
                <a16:creationId xmlns:a16="http://schemas.microsoft.com/office/drawing/2014/main" id="{E24526C2-9093-530E-E8E9-58DADF2B1D20}"/>
              </a:ext>
            </a:extLst>
          </p:cNvPr>
          <p:cNvGrpSpPr/>
          <p:nvPr/>
        </p:nvGrpSpPr>
        <p:grpSpPr>
          <a:xfrm>
            <a:off x="901148" y="1774754"/>
            <a:ext cx="10099330" cy="1365055"/>
            <a:chOff x="849086" y="4669536"/>
            <a:chExt cx="10099330" cy="1068864"/>
          </a:xfrm>
        </p:grpSpPr>
        <p:sp>
          <p:nvSpPr>
            <p:cNvPr id="4" name="Snip Diagonal Corner Rectangle 14">
              <a:extLst>
                <a:ext uri="{FF2B5EF4-FFF2-40B4-BE49-F238E27FC236}">
                  <a16:creationId xmlns:a16="http://schemas.microsoft.com/office/drawing/2014/main" id="{1775F369-6D15-0658-A730-11B3840F77FD}"/>
                </a:ext>
              </a:extLst>
            </p:cNvPr>
            <p:cNvSpPr/>
            <p:nvPr/>
          </p:nvSpPr>
          <p:spPr>
            <a:xfrm>
              <a:off x="849086" y="4669536"/>
              <a:ext cx="10099330" cy="1068864"/>
            </a:xfrm>
            <a:prstGeom prst="snip2Diag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5" name="TextBox 4">
              <a:extLst>
                <a:ext uri="{FF2B5EF4-FFF2-40B4-BE49-F238E27FC236}">
                  <a16:creationId xmlns:a16="http://schemas.microsoft.com/office/drawing/2014/main" id="{FD360A2F-6775-BC48-93A4-899932A0CED0}"/>
                </a:ext>
              </a:extLst>
            </p:cNvPr>
            <p:cNvSpPr txBox="1"/>
            <p:nvPr/>
          </p:nvSpPr>
          <p:spPr>
            <a:xfrm>
              <a:off x="1139460" y="4717719"/>
              <a:ext cx="9523353" cy="939881"/>
            </a:xfrm>
            <a:prstGeom prst="rect">
              <a:avLst/>
            </a:prstGeom>
            <a:noFill/>
          </p:spPr>
          <p:txBody>
            <a:bodyPr wrap="square" rtlCol="0">
              <a:spAutoFit/>
            </a:bodyPr>
            <a:lstStyle/>
            <a:p>
              <a:pPr algn="ctr"/>
              <a:r>
                <a:rPr lang="en-US" sz="2400" b="1" dirty="0">
                  <a:solidFill>
                    <a:schemeClr val="bg1"/>
                  </a:solidFill>
                </a:rPr>
                <a:t>The Atlantic City Food Security Grants program is a pilot program awarding grants between $50,000 and $500,000 for projects to strengthen food access and food security in Atlantic City.</a:t>
              </a:r>
            </a:p>
          </p:txBody>
        </p:sp>
      </p:grpSp>
    </p:spTree>
    <p:extLst>
      <p:ext uri="{BB962C8B-B14F-4D97-AF65-F5344CB8AC3E}">
        <p14:creationId xmlns:p14="http://schemas.microsoft.com/office/powerpoint/2010/main" val="22431262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ISLEGEND" val="true"/>
</p:tagLst>
</file>

<file path=ppt/tags/tag11.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ISLEGEND" val="true"/>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ISLEGEND" val="true"/>
</p:tagLst>
</file>

<file path=ppt/tags/tag24.xml><?xml version="1.0" encoding="utf-8"?>
<p:tagLst xmlns:a="http://schemas.openxmlformats.org/drawingml/2006/main" xmlns:r="http://schemas.openxmlformats.org/officeDocument/2006/relationships" xmlns:p="http://schemas.openxmlformats.org/presentationml/2006/main">
  <p:tag name="ISLEGEND" val="true"/>
</p:tagLst>
</file>

<file path=ppt/tags/tag25.xml><?xml version="1.0" encoding="utf-8"?>
<p:tagLst xmlns:a="http://schemas.openxmlformats.org/drawingml/2006/main" xmlns:r="http://schemas.openxmlformats.org/officeDocument/2006/relationships" xmlns:p="http://schemas.openxmlformats.org/presentationml/2006/main">
  <p:tag name="ISLEGEND" val="true"/>
</p:tagLst>
</file>

<file path=ppt/tags/tag26.xml><?xml version="1.0" encoding="utf-8"?>
<p:tagLst xmlns:a="http://schemas.openxmlformats.org/drawingml/2006/main" xmlns:r="http://schemas.openxmlformats.org/officeDocument/2006/relationships" xmlns:p="http://schemas.openxmlformats.org/presentationml/2006/main">
  <p:tag name="ISLEGEND" val="true"/>
</p:tagLst>
</file>

<file path=ppt/tags/tag27.xml><?xml version="1.0" encoding="utf-8"?>
<p:tagLst xmlns:a="http://schemas.openxmlformats.org/drawingml/2006/main" xmlns:r="http://schemas.openxmlformats.org/officeDocument/2006/relationships" xmlns:p="http://schemas.openxmlformats.org/presentationml/2006/main">
  <p:tag name="ISLEGEND" val="true"/>
</p:tagLst>
</file>

<file path=ppt/tags/tag28.xml><?xml version="1.0" encoding="utf-8"?>
<p:tagLst xmlns:a="http://schemas.openxmlformats.org/drawingml/2006/main" xmlns:r="http://schemas.openxmlformats.org/officeDocument/2006/relationships" xmlns:p="http://schemas.openxmlformats.org/presentationml/2006/main">
  <p:tag name="ISLEGEND" val="true"/>
</p:tagLst>
</file>

<file path=ppt/tags/tag29.xml><?xml version="1.0" encoding="utf-8"?>
<p:tagLst xmlns:a="http://schemas.openxmlformats.org/drawingml/2006/main" xmlns:r="http://schemas.openxmlformats.org/officeDocument/2006/relationships" xmlns:p="http://schemas.openxmlformats.org/presentationml/2006/main">
  <p:tag name="ISLEGEND" val="tru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Y.H3RmlPAmkj56gDG3E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nmY.H3RmlPAmkj56gDG3E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ISLEGEND" val="true"/>
</p:tagLst>
</file>

<file path=ppt/tags/tag9.xml><?xml version="1.0" encoding="utf-8"?>
<p:tagLst xmlns:a="http://schemas.openxmlformats.org/drawingml/2006/main" xmlns:r="http://schemas.openxmlformats.org/officeDocument/2006/relationships" xmlns:p="http://schemas.openxmlformats.org/presentationml/2006/main">
  <p:tag name="ISLEGEND" val="true"/>
</p:tagLst>
</file>

<file path=ppt/theme/theme1.xml><?xml version="1.0" encoding="utf-8"?>
<a:theme xmlns:a="http://schemas.openxmlformats.org/drawingml/2006/main" name="2_Template_US0168">
  <a:themeElements>
    <a:clrScheme name="NJEDA FInal">
      <a:dk1>
        <a:srgbClr val="00587B"/>
      </a:dk1>
      <a:lt1>
        <a:srgbClr val="FFFFFF"/>
      </a:lt1>
      <a:dk2>
        <a:srgbClr val="00365B"/>
      </a:dk2>
      <a:lt2>
        <a:srgbClr val="FFFFFE"/>
      </a:lt2>
      <a:accent1>
        <a:srgbClr val="00587B"/>
      </a:accent1>
      <a:accent2>
        <a:srgbClr val="83BD00"/>
      </a:accent2>
      <a:accent3>
        <a:srgbClr val="053853"/>
      </a:accent3>
      <a:accent4>
        <a:srgbClr val="00587B"/>
      </a:accent4>
      <a:accent5>
        <a:srgbClr val="568239"/>
      </a:accent5>
      <a:accent6>
        <a:srgbClr val="000000"/>
      </a:accent6>
      <a:hlink>
        <a:srgbClr val="83BD00"/>
      </a:hlink>
      <a:folHlink>
        <a:srgbClr val="006B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A385F2EBAF684DA58A09A879E6E8A2" ma:contentTypeVersion="14" ma:contentTypeDescription="Create a new document." ma:contentTypeScope="" ma:versionID="0f50437cbcc81679025d2c53e6459639">
  <xsd:schema xmlns:xsd="http://www.w3.org/2001/XMLSchema" xmlns:xs="http://www.w3.org/2001/XMLSchema" xmlns:p="http://schemas.microsoft.com/office/2006/metadata/properties" xmlns:ns2="037f51f6-9509-450c-a401-14104d5f6c43" xmlns:ns3="0c403a09-354b-4949-ba62-cbab7061104c" targetNamespace="http://schemas.microsoft.com/office/2006/metadata/properties" ma:root="true" ma:fieldsID="3b1315c226f3678168e28cb87d8af61e" ns2:_="" ns3:_="">
    <xsd:import namespace="037f51f6-9509-450c-a401-14104d5f6c43"/>
    <xsd:import namespace="0c403a09-354b-4949-ba62-cbab706110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7f51f6-9509-450c-a401-14104d5f6c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43866a5-a1f1-4687-bbc9-01e29c03519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403a09-354b-4949-ba62-cbab706110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f5fbb491-2fef-4ad7-825b-abf0245989e1}" ma:internalName="TaxCatchAll" ma:showField="CatchAllData" ma:web="0c403a09-354b-4949-ba62-cbab706110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c403a09-354b-4949-ba62-cbab7061104c" xsi:nil="true"/>
    <lcf76f155ced4ddcb4097134ff3c332f xmlns="037f51f6-9509-450c-a401-14104d5f6c4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D998EF-EE3D-408F-BC9B-2482258FE8D0}">
  <ds:schemaRefs>
    <ds:schemaRef ds:uri="037f51f6-9509-450c-a401-14104d5f6c43"/>
    <ds:schemaRef ds:uri="0c403a09-354b-4949-ba62-cbab706110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FA6C0B8-CE2B-48F6-AD7F-2A3722CD965B}">
  <ds:schemaRefs>
    <ds:schemaRef ds:uri="http://schemas.microsoft.com/office/2006/documentManagement/types"/>
    <ds:schemaRef ds:uri="http://purl.org/dc/terms/"/>
    <ds:schemaRef ds:uri="http://schemas.openxmlformats.org/package/2006/metadata/core-properties"/>
    <ds:schemaRef ds:uri="037f51f6-9509-450c-a401-14104d5f6c43"/>
    <ds:schemaRef ds:uri="http://purl.org/dc/dcmitype/"/>
    <ds:schemaRef ds:uri="http://schemas.microsoft.com/office/infopath/2007/PartnerControls"/>
    <ds:schemaRef ds:uri="http://purl.org/dc/elements/1.1/"/>
    <ds:schemaRef ds:uri="0c403a09-354b-4949-ba62-cbab7061104c"/>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0BD15AF-AF8D-414A-8176-6D1BEEB421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363</TotalTime>
  <Words>4133</Words>
  <Application>Microsoft Office PowerPoint</Application>
  <PresentationFormat>Widescreen</PresentationFormat>
  <Paragraphs>460</Paragraphs>
  <Slides>49</Slides>
  <Notes>16</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2_Template_US0168</vt:lpstr>
      <vt:lpstr>Atlantic City Food Security Grants Pilot Program</vt:lpstr>
      <vt:lpstr>AGENDA </vt:lpstr>
      <vt:lpstr>WELCOME</vt:lpstr>
      <vt:lpstr>About NJEDA</vt:lpstr>
      <vt:lpstr>Why NJEDA?</vt:lpstr>
      <vt:lpstr>Governor Phil Murphy and our partners in the legislature have equipped NJEDA with more than $300 million to strengthen food security in NJ</vt:lpstr>
      <vt:lpstr>NJEDA’s Focus on Food Security in Atlantic City</vt:lpstr>
      <vt:lpstr>Atlantic City Food Security Grants Pilot Program</vt:lpstr>
      <vt:lpstr>Atlantic City Food Security Grants Pilot Program</vt:lpstr>
      <vt:lpstr>Why this program?</vt:lpstr>
      <vt:lpstr>Grant Overview</vt:lpstr>
      <vt:lpstr>Applicant Eligibility</vt:lpstr>
      <vt:lpstr>Other Eligibility Considerations</vt:lpstr>
      <vt:lpstr>Contractor Requirements</vt:lpstr>
      <vt:lpstr>Application Process</vt:lpstr>
      <vt:lpstr>Application Overview</vt:lpstr>
      <vt:lpstr>Scoring Criteria</vt:lpstr>
      <vt:lpstr>Application Walk-through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vt:lpstr>
      <vt:lpstr>In addition to this presentation, there are several ways to learn more about the program: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Atlantic City Food Security Grants Pilot Program</dc:title>
  <dc:creator>Annie D'Agostino</dc:creator>
  <cp:lastModifiedBy>Brian Todd</cp:lastModifiedBy>
  <cp:revision>7</cp:revision>
  <dcterms:created xsi:type="dcterms:W3CDTF">2020-02-03T19:57:06Z</dcterms:created>
  <dcterms:modified xsi:type="dcterms:W3CDTF">2024-03-20T17:23:03Z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0x010100D8A385F2EBAF684DA58A09A879E6E8A2</vt:lpwstr>
  </property>
</Properties>
</file>