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10324" r:id="rId5"/>
    <p:sldId id="328" r:id="rId6"/>
    <p:sldId id="10493" r:id="rId7"/>
    <p:sldId id="2145706983" r:id="rId8"/>
    <p:sldId id="2145706984" r:id="rId9"/>
    <p:sldId id="2145706949" r:id="rId10"/>
    <p:sldId id="2145706964" r:id="rId11"/>
    <p:sldId id="2145706955" r:id="rId12"/>
    <p:sldId id="2145706956" r:id="rId13"/>
    <p:sldId id="2145706957" r:id="rId14"/>
    <p:sldId id="2145706976" r:id="rId15"/>
    <p:sldId id="261" r:id="rId16"/>
    <p:sldId id="257" r:id="rId17"/>
    <p:sldId id="2145706952" r:id="rId18"/>
    <p:sldId id="10522" r:id="rId19"/>
    <p:sldId id="2145706953" r:id="rId20"/>
    <p:sldId id="2145706954" r:id="rId21"/>
    <p:sldId id="2145706958" r:id="rId22"/>
    <p:sldId id="10465" r:id="rId23"/>
    <p:sldId id="2145706962" r:id="rId24"/>
    <p:sldId id="21457069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AA0D0C-44DF-21F2-1FD9-978CEE3E8D2A}" name="Monika R. Athwal" initials="MA" userId="S::mathwal@njeda.com::7971907c-7a58-4ece-b142-9fbd54fe46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865C2"/>
    <a:srgbClr val="84BE00"/>
    <a:srgbClr val="005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46"/>
    </inkml:context>
    <inkml:brush xml:id="br0">
      <inkml:brushProperty name="width" value="0.1" units="cm"/>
      <inkml:brushProperty name="height" value="0.1" units="cm"/>
      <inkml:brushProperty name="color" value="#FFFFFF"/>
    </inkml:brush>
  </inkml:definitions>
  <inkml:trace contextRef="#ctx0" brushRef="#br0">17537 3037 16383 0 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55"/>
    </inkml:context>
    <inkml:brush xml:id="br0">
      <inkml:brushProperty name="width" value="0.1" units="cm"/>
      <inkml:brushProperty name="height" value="0.1" units="cm"/>
      <inkml:brushProperty name="color" value="#FFFFFF"/>
    </inkml:brush>
  </inkml:definitions>
  <inkml:trace contextRef="#ctx0" brushRef="#br0">18510 3376 16383 0 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56"/>
    </inkml:context>
    <inkml:brush xml:id="br0">
      <inkml:brushProperty name="width" value="0.1" units="cm"/>
      <inkml:brushProperty name="height" value="0.1" units="cm"/>
      <inkml:brushProperty name="color" value="#FFFFFF"/>
    </inkml:brush>
  </inkml:definitions>
  <inkml:trace contextRef="#ctx0" brushRef="#br0">18514 3376 16383 0 0,'-5'10'0'0'0,"-2"3"0"0"0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57"/>
    </inkml:context>
    <inkml:brush xml:id="br0">
      <inkml:brushProperty name="width" value="0.1" units="cm"/>
      <inkml:brushProperty name="height" value="0.1" units="cm"/>
      <inkml:brushProperty name="color" value="#FFFFFF"/>
    </inkml:brush>
  </inkml:definitions>
  <inkml:trace contextRef="#ctx0" brushRef="#br0">18235 2847 16383 0 0,'0'0'0'0'0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58"/>
    </inkml:context>
    <inkml:brush xml:id="br0">
      <inkml:brushProperty name="width" value="0.1" units="cm"/>
      <inkml:brushProperty name="height" value="0.1" units="cm"/>
      <inkml:brushProperty name="color" value="#FFFFFF"/>
    </inkml:brush>
  </inkml:definitions>
  <inkml:trace contextRef="#ctx0" brushRef="#br0">18235 2847 16383 0 0,'0'15'0'0'0,"0"15"0"0"0,0 22 0 0 0,0 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47"/>
    </inkml:context>
    <inkml:brush xml:id="br0">
      <inkml:brushProperty name="width" value="0.1" units="cm"/>
      <inkml:brushProperty name="height" value="0.1" units="cm"/>
      <inkml:brushProperty name="color" value="#FFFFFF"/>
    </inkml:brush>
  </inkml:definitions>
  <inkml:trace contextRef="#ctx0" brushRef="#br0">17545 2910 16383 0 0,'-5'0'0'0'0,"-7"0"0"0"0,-1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48"/>
    </inkml:context>
    <inkml:brush xml:id="br0">
      <inkml:brushProperty name="width" value="0.1" units="cm"/>
      <inkml:brushProperty name="height" value="0.1" units="cm"/>
      <inkml:brushProperty name="color" value="#FFFFFF"/>
    </inkml:brush>
  </inkml:definitions>
  <inkml:trace contextRef="#ctx0" brushRef="#br0">17556 2953 16383 0 0,'-5'0'0'0'0,"-1"5"0"0"0,-1 7 0 0 0,2 6 0 0 0,-3 0 0 0 0,-1 2 0 0 0,1 8 0 0 0,3 4 0 0 0,1 1 0 0 0,7-5 0 0 0,8-6 0 0 0,6-13 0 0 0,7-13 0 0 0,3-10 0 0 0,-3-9 0 0 0,0 1 0 0 0,-4-2 0 0 0,-6-1 0 0 0,-5-2 0 0 0,-4-1 0 0 0,-3-1 0 0 0,-2 10 0 0 0,-1 13 0 0 0,0 12 0 0 0,0 10 0 0 0,0 8 0 0 0,1 5 0 0 0,4 2 0 0 0,8-5 0 0 0,0 0 0 0 0,5-1 0 0 0,3-4 0 0 0,-1-11 0 0 0,-4-12 0 0 0,-4-16 0 0 0,0-4 0 0 0,4-4 0 0 0,4-3 0 0 0,-1 0 0 0 0,-3-2 0 0 0,-5 1 0 0 0,-4 9 0 0 0,-3 14 0 0 0,-2 13 0 0 0,-1 11 0 0 0,0 7 0 0 0,-1 14 0 0 0,0 17 0 0 0,1 3 0 0 0,-1-4 0 0 0,1-4 0 0 0,-5-13 0 0 0,-7-11 0 0 0,-6-11 0 0 0,-5-7 0 0 0,1-11 0 0 0,0-4 0 0 0,-2-6 0 0 0,-1-2 0 0 0,-2-2 0 0 0,-2 2 0 0 0,0 2 0 0 0,0 5 0 0 0,-1-2 0 0 0,-4 0 0 0 0,-3 3 0 0 0,1 2 0 0 0,12 2 0 0 0,14 1 0 0 0,14 2 0 0 0,11 0 0 0 0,14 0 0 0 0,1-4 0 0 0,6-7 0 0 0,2-2 0 0 0,4 2 0 0 0,5-3 0 0 0,0 2 0 0 0,-9-3 0 0 0,-10-4 0 0 0,-10-3 0 0 0,-13 2 0 0 0,-13-1 0 0 0,-9 4 0 0 0,-8-6 0 0 0,-3 1 0 0 0,-3 5 0 0 0,-11-1 0 0 0,-4 4 0 0 0,-3 4 0 0 0,2 3 0 0 0,3 3 0 0 0,4 3 0 0 0,4 0 0 0 0,24 2 0 0 0,38 5 0 0 0,35 6 0 0 0,17 2 0 0 0,10 3 0 0 0,-5-2 0 0 0,-11-2 0 0 0,-13-5 0 0 0,-12-2 0 0 0,-28-4 0 0 0,-38-1 0 0 0,-26-6 0 0 0,-15-2 0 0 0,-2 0 0 0 0,4 1 0 0 0,2 2 0 0 0,6 1 0 0 0,6 2 0 0 0,6 0 0 0 0,4 1 0 0 0,3 1 0 0 0,-4-1 0 0 0,10 0 0 0 0,24-10 0 0 0,27-8 0 0 0,24-6 0 0 0,14 1 0 0 0,0 4 0 0 0,5 6 0 0 0,-4 0 0 0 0,-14-8 0 0 0,-20-1 0 0 0,-15 9 0 0 0,-16 7 0 0 0,-8 9 0 0 0,-2 14 0 0 0,1 9 0 0 0,1 5 0 0 0,2 3 0 0 0,3 0 0 0 0,1-1 0 0 0,1 0 0 0 0,1-2 0 0 0,1 0 0 0 0,-1-1 0 0 0,0-1 0 0 0,6 1 0 0 0,1-16 0 0 0,-1-15 0 0 0,-1-12 0 0 0,-1-9 0 0 0,-2-6 0 0 0,4 2 0 0 0,7 11 0 0 0,0 17 0 0 0,8 19 0 0 0,1 15 0 0 0,-4 7 0 0 0,-5 2 0 0 0,-4 2 0 0 0,-4-2 0 0 0,-13-8 0 0 0,-10-10 0 0 0,-7-10 0 0 0,-9-8 0 0 0,-4-6 0 0 0,0-2 0 0 0,1-3 0 0 0,-3 0 0 0 0,0-5 0 0 0,2-1 0 0 0,2 0 0 0 0,3 2 0 0 0,2-3 0 0 0,5-5 0 0 0,4-5 0 0 0,-1-4 0 0 0,4-4 0 0 0,5-2 0 0 0,6-1 0 0 0,3 0 0 0 0,8 5 0 0 0,18 6 0 0 0,21 7 0 0 0,13 10 0 0 0,2 11 0 0 0,-3 13 0 0 0,-6 9 0 0 0,-17-2 0 0 0,-22-5 0 0 0,-24-7 0 0 0,-14-11 0 0 0,-7-17 0 0 0,2-12 0 0 0,8-6 0 0 0,2-9 0 0 0,1-2 0 0 0,0 0 0 0 0,-3 6 0 0 0,0 6 0 0 0,-2 1 0 0 0,4 0 0 0 0,-3 1 0 0 0,7 4 0 0 0,17 5 0 0 0,15 12 0 0 0,9 16 0 0 0,2 11 0 0 0,2 12 0 0 0,1 5 0 0 0,2-4 0 0 0,-4-3 0 0 0,-1-7 0 0 0,5-7 0 0 0,-2-3 0 0 0,0-3 0 0 0,0 2 0 0 0,1-3 0 0 0,1-2 0 0 0,0-3 0 0 0,1-3 0 0 0,0 4 0 0 0,-9 10 0 0 0,-14 2 0 0 0,-12-2 0 0 0,-11-3 0 0 0,-12-5 0 0 0,-6 1 0 0 0,-3 4 0 0 0,1 5 0 0 0,7-11 0 0 0,8-12 0 0 0,8-10 0 0 0,6-3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49"/>
    </inkml:context>
    <inkml:brush xml:id="br0">
      <inkml:brushProperty name="width" value="0.1" units="cm"/>
      <inkml:brushProperty name="height" value="0.1" units="cm"/>
      <inkml:brushProperty name="color" value="#FFFFFF"/>
    </inkml:brush>
  </inkml:definitions>
  <inkml:trace contextRef="#ctx0" brushRef="#br0">17600 3001 16383 0 0,'0'10'0'0'0,"0"8"0"0"0,0 6 0 0 0,0 5 0 0 0,0 6 0 0 0,0-12 0 0 0,0-15 0 0 0,5-14 0 0 0,2-16 0 0 0,-1-10 0 0 0,-1-13 0 0 0,-1-5 0 0 0,-2 1 0 0 0,-1 10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50"/>
    </inkml:context>
    <inkml:brush xml:id="br0">
      <inkml:brushProperty name="width" value="0.1" units="cm"/>
      <inkml:brushProperty name="height" value="0.1" units="cm"/>
      <inkml:brushProperty name="color" value="#FFFFFF"/>
    </inkml:brush>
  </inkml:definitions>
  <inkml:trace contextRef="#ctx0" brushRef="#br0">18510 2635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51"/>
    </inkml:context>
    <inkml:brush xml:id="br0">
      <inkml:brushProperty name="width" value="0.1" units="cm"/>
      <inkml:brushProperty name="height" value="0.1" units="cm"/>
      <inkml:brushProperty name="color" value="#FFFFFF"/>
    </inkml:brush>
  </inkml:definitions>
  <inkml:trace contextRef="#ctx0" brushRef="#br0">1323 3651 16383 0 0,'5'0'0'0'0,"7"0"0"0"0,1 0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52"/>
    </inkml:context>
    <inkml:brush xml:id="br0">
      <inkml:brushProperty name="width" value="0.1" units="cm"/>
      <inkml:brushProperty name="height" value="0.1" units="cm"/>
      <inkml:brushProperty name="color" value="#FFFFFF"/>
    </inkml:brush>
  </inkml:definitions>
  <inkml:trace contextRef="#ctx0" brushRef="#br0">1259 3778 16383 0 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53"/>
    </inkml:context>
    <inkml:brush xml:id="br0">
      <inkml:brushProperty name="width" value="0.1" units="cm"/>
      <inkml:brushProperty name="height" value="0.1" units="cm"/>
      <inkml:brushProperty name="color" value="#FFFFFF"/>
    </inkml:brush>
  </inkml:definitions>
  <inkml:trace contextRef="#ctx0" brushRef="#br0">18553 3080 16383 0 0,'0'10'0'0'0,"0"3"0"0"0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12T14:30:33.754"/>
    </inkml:context>
    <inkml:brush xml:id="br0">
      <inkml:brushProperty name="width" value="0.1" units="cm"/>
      <inkml:brushProperty name="height" value="0.1" units="cm"/>
      <inkml:brushProperty name="color" value="#FFFFFF"/>
    </inkml:brush>
  </inkml:definitions>
  <inkml:trace contextRef="#ctx0" brushRef="#br0">18553 3186 16383 0 0,'0'5'0'0'0,"5"6"0"0"0,1 12 0 0 0,1 2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72F4D-3682-40C3-8B55-772DE994ED95}"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B62F9-1EB2-475A-B0A8-375792D5C160}" type="slidenum">
              <a:rPr lang="en-US" smtClean="0"/>
              <a:t>‹#›</a:t>
            </a:fld>
            <a:endParaRPr lang="en-US"/>
          </a:p>
        </p:txBody>
      </p:sp>
    </p:spTree>
    <p:extLst>
      <p:ext uri="{BB962C8B-B14F-4D97-AF65-F5344CB8AC3E}">
        <p14:creationId xmlns:p14="http://schemas.microsoft.com/office/powerpoint/2010/main" val="47072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458902E5-E0B2-4B7E-AB45-8D3944E10632}" type="slidenum">
              <a:rPr lang="en-US" smtClean="0"/>
              <a:t>1</a:t>
            </a:fld>
            <a:endParaRPr lang="en-US"/>
          </a:p>
        </p:txBody>
      </p:sp>
    </p:spTree>
    <p:extLst>
      <p:ext uri="{BB962C8B-B14F-4D97-AF65-F5344CB8AC3E}">
        <p14:creationId xmlns:p14="http://schemas.microsoft.com/office/powerpoint/2010/main" val="267935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you’ll see here our great team.</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And on the right are all of our department’s programs. </a:t>
            </a:r>
          </a:p>
          <a:p>
            <a:pPr>
              <a:lnSpc>
                <a:spcPct val="107000"/>
              </a:lnSpc>
              <a:spcAft>
                <a:spcPts val="800"/>
              </a:spcAft>
            </a:pPr>
            <a:r>
              <a:rPr lang="en-US" sz="1200">
                <a:effectLst/>
                <a:latin typeface="Calibri"/>
                <a:ea typeface="Calibri" panose="020F0502020204030204" pitchFamily="34" charset="0"/>
                <a:cs typeface="Calibri"/>
              </a:rPr>
              <a:t>We’ll be running </a:t>
            </a:r>
            <a:r>
              <a:rPr lang="en-US">
                <a:latin typeface="Calibri"/>
                <a:ea typeface="Calibri" panose="020F0502020204030204" pitchFamily="34" charset="0"/>
                <a:cs typeface="Calibri"/>
              </a:rPr>
              <a:t>through some </a:t>
            </a:r>
            <a:r>
              <a:rPr lang="en-US" sz="1200">
                <a:effectLst/>
                <a:latin typeface="Calibri"/>
                <a:ea typeface="Calibri" panose="020F0502020204030204" pitchFamily="34" charset="0"/>
                <a:cs typeface="Calibri"/>
              </a:rPr>
              <a:t>but not</a:t>
            </a:r>
            <a:r>
              <a:rPr lang="en-US">
                <a:latin typeface="Calibri"/>
                <a:ea typeface="Calibri" panose="020F0502020204030204" pitchFamily="34" charset="0"/>
                <a:cs typeface="Calibri"/>
              </a:rPr>
              <a:t> </a:t>
            </a:r>
            <a:r>
              <a:rPr lang="en-US" sz="1200">
                <a:effectLst/>
                <a:latin typeface="Calibri"/>
                <a:ea typeface="Calibri" panose="020F0502020204030204" pitchFamily="34" charset="0"/>
                <a:cs typeface="Calibri"/>
              </a:rPr>
              <a:t>all of these. As not all are as applicable and there’s just not enough time to cover everything.</a:t>
            </a:r>
            <a:r>
              <a:rPr lang="en-US">
                <a:latin typeface="Calibri"/>
                <a:ea typeface="Calibri" panose="020F0502020204030204" pitchFamily="34" charset="0"/>
                <a:cs typeface="Calibri"/>
              </a:rPr>
              <a:t> </a:t>
            </a:r>
            <a:endParaRPr lang="en-US" sz="1200">
              <a:effectLst/>
              <a:latin typeface="Calibri"/>
              <a:ea typeface="Calibri" panose="020F0502020204030204" pitchFamily="34" charset="0"/>
              <a:cs typeface="Calibri"/>
            </a:endParaRP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But if you would like to learn more, each one has its own website and we’re happy to cover them with you individually.</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 first program I touch on is the angel investor tax credit</a:t>
            </a:r>
          </a:p>
          <a:p>
            <a:endParaRPr lang="en-US"/>
          </a:p>
        </p:txBody>
      </p:sp>
      <p:sp>
        <p:nvSpPr>
          <p:cNvPr id="4" name="Slide Number Placeholder 3"/>
          <p:cNvSpPr>
            <a:spLocks noGrp="1"/>
          </p:cNvSpPr>
          <p:nvPr>
            <p:ph type="sldNum" sz="quarter" idx="5"/>
          </p:nvPr>
        </p:nvSpPr>
        <p:spPr/>
        <p:txBody>
          <a:bodyPr/>
          <a:lstStyle/>
          <a:p>
            <a:fld id="{1EDB69E1-BC6A-4E1F-9D59-58B11B9DFACD}" type="slidenum">
              <a:rPr lang="en-US" smtClean="0"/>
              <a:t>3</a:t>
            </a:fld>
            <a:endParaRPr lang="en-US"/>
          </a:p>
        </p:txBody>
      </p:sp>
    </p:spTree>
    <p:extLst>
      <p:ext uri="{BB962C8B-B14F-4D97-AF65-F5344CB8AC3E}">
        <p14:creationId xmlns:p14="http://schemas.microsoft.com/office/powerpoint/2010/main" val="288599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024DCF69-DDD2-4864-968D-9A716FA929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2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E789F5-0BA5-4584-8764-51CA663444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2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2B62F9-1EB2-475A-B0A8-375792D5C160}" type="slidenum">
              <a:rPr lang="en-US" smtClean="0"/>
              <a:t>21</a:t>
            </a:fld>
            <a:endParaRPr lang="en-US"/>
          </a:p>
        </p:txBody>
      </p:sp>
    </p:spTree>
    <p:extLst>
      <p:ext uri="{BB962C8B-B14F-4D97-AF65-F5344CB8AC3E}">
        <p14:creationId xmlns:p14="http://schemas.microsoft.com/office/powerpoint/2010/main" val="12357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B822-B3E3-3E48-B98A-FA267CA82B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78C6D0-9CE3-74AA-04ED-5946F672F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63A1FA-847C-2C2E-7E34-0B80CC61CCE8}"/>
              </a:ext>
            </a:extLst>
          </p:cNvPr>
          <p:cNvSpPr>
            <a:spLocks noGrp="1"/>
          </p:cNvSpPr>
          <p:nvPr>
            <p:ph type="dt" sz="half" idx="10"/>
          </p:nvPr>
        </p:nvSpPr>
        <p:spPr/>
        <p:txBody>
          <a:bodyPr/>
          <a:lstStyle/>
          <a:p>
            <a:fld id="{6B234CEB-D63B-4624-9A13-9F51A5BA27CF}" type="datetimeFigureOut">
              <a:rPr lang="en-US" smtClean="0"/>
              <a:t>10/29/2024</a:t>
            </a:fld>
            <a:endParaRPr lang="en-US"/>
          </a:p>
        </p:txBody>
      </p:sp>
      <p:sp>
        <p:nvSpPr>
          <p:cNvPr id="5" name="Footer Placeholder 4">
            <a:extLst>
              <a:ext uri="{FF2B5EF4-FFF2-40B4-BE49-F238E27FC236}">
                <a16:creationId xmlns:a16="http://schemas.microsoft.com/office/drawing/2014/main" id="{C88CCA48-EF9C-D009-B888-02582D8A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F2E61-1692-D5E0-4F77-7C2D93534141}"/>
              </a:ext>
            </a:extLst>
          </p:cNvPr>
          <p:cNvSpPr>
            <a:spLocks noGrp="1"/>
          </p:cNvSpPr>
          <p:nvPr>
            <p:ph type="sldNum" sz="quarter" idx="12"/>
          </p:nvPr>
        </p:nvSpPr>
        <p:spPr/>
        <p:txBody>
          <a:bodyPr/>
          <a:lstStyle/>
          <a:p>
            <a:fld id="{448D4666-04A4-44EB-8C11-E3F3590F4431}" type="slidenum">
              <a:rPr lang="en-US" smtClean="0"/>
              <a:t>‹#›</a:t>
            </a:fld>
            <a:endParaRPr lang="en-US"/>
          </a:p>
        </p:txBody>
      </p:sp>
    </p:spTree>
    <p:extLst>
      <p:ext uri="{BB962C8B-B14F-4D97-AF65-F5344CB8AC3E}">
        <p14:creationId xmlns:p14="http://schemas.microsoft.com/office/powerpoint/2010/main" val="266145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7CF6-8321-9D8E-E517-C19F488E95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D98E6-FCC9-8FE7-EF2A-917E4CBF87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EC1CD-081F-DAA3-BEE5-05EE0AFE5B00}"/>
              </a:ext>
            </a:extLst>
          </p:cNvPr>
          <p:cNvSpPr>
            <a:spLocks noGrp="1"/>
          </p:cNvSpPr>
          <p:nvPr>
            <p:ph type="dt" sz="half" idx="10"/>
          </p:nvPr>
        </p:nvSpPr>
        <p:spPr/>
        <p:txBody>
          <a:bodyPr/>
          <a:lstStyle/>
          <a:p>
            <a:fld id="{6B234CEB-D63B-4624-9A13-9F51A5BA27CF}" type="datetimeFigureOut">
              <a:rPr lang="en-US" smtClean="0"/>
              <a:t>10/29/2024</a:t>
            </a:fld>
            <a:endParaRPr lang="en-US"/>
          </a:p>
        </p:txBody>
      </p:sp>
      <p:sp>
        <p:nvSpPr>
          <p:cNvPr id="5" name="Footer Placeholder 4">
            <a:extLst>
              <a:ext uri="{FF2B5EF4-FFF2-40B4-BE49-F238E27FC236}">
                <a16:creationId xmlns:a16="http://schemas.microsoft.com/office/drawing/2014/main" id="{DA24F788-B2E5-064A-4303-1B1F1BA6E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2A05A-17B2-5A79-8B8B-4CEC1AD01EBA}"/>
              </a:ext>
            </a:extLst>
          </p:cNvPr>
          <p:cNvSpPr>
            <a:spLocks noGrp="1"/>
          </p:cNvSpPr>
          <p:nvPr>
            <p:ph type="sldNum" sz="quarter" idx="12"/>
          </p:nvPr>
        </p:nvSpPr>
        <p:spPr/>
        <p:txBody>
          <a:bodyPr/>
          <a:lstStyle/>
          <a:p>
            <a:fld id="{448D4666-04A4-44EB-8C11-E3F3590F4431}" type="slidenum">
              <a:rPr lang="en-US" smtClean="0"/>
              <a:t>‹#›</a:t>
            </a:fld>
            <a:endParaRPr lang="en-US"/>
          </a:p>
        </p:txBody>
      </p:sp>
    </p:spTree>
    <p:extLst>
      <p:ext uri="{BB962C8B-B14F-4D97-AF65-F5344CB8AC3E}">
        <p14:creationId xmlns:p14="http://schemas.microsoft.com/office/powerpoint/2010/main" val="260203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59232-C1F6-311C-6AA1-1C849FA704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938564-04C1-D10C-3C76-F99E18C57E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3891B-25A9-2539-351D-EF8889354361}"/>
              </a:ext>
            </a:extLst>
          </p:cNvPr>
          <p:cNvSpPr>
            <a:spLocks noGrp="1"/>
          </p:cNvSpPr>
          <p:nvPr>
            <p:ph type="dt" sz="half" idx="10"/>
          </p:nvPr>
        </p:nvSpPr>
        <p:spPr/>
        <p:txBody>
          <a:bodyPr/>
          <a:lstStyle/>
          <a:p>
            <a:fld id="{6B234CEB-D63B-4624-9A13-9F51A5BA27CF}" type="datetimeFigureOut">
              <a:rPr lang="en-US" smtClean="0"/>
              <a:t>10/29/2024</a:t>
            </a:fld>
            <a:endParaRPr lang="en-US"/>
          </a:p>
        </p:txBody>
      </p:sp>
      <p:sp>
        <p:nvSpPr>
          <p:cNvPr id="5" name="Footer Placeholder 4">
            <a:extLst>
              <a:ext uri="{FF2B5EF4-FFF2-40B4-BE49-F238E27FC236}">
                <a16:creationId xmlns:a16="http://schemas.microsoft.com/office/drawing/2014/main" id="{460340C0-277F-F431-E15E-1B109DDFF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F06FA-FF94-3916-C557-3BFF633E118D}"/>
              </a:ext>
            </a:extLst>
          </p:cNvPr>
          <p:cNvSpPr>
            <a:spLocks noGrp="1"/>
          </p:cNvSpPr>
          <p:nvPr>
            <p:ph type="sldNum" sz="quarter" idx="12"/>
          </p:nvPr>
        </p:nvSpPr>
        <p:spPr/>
        <p:txBody>
          <a:bodyPr/>
          <a:lstStyle/>
          <a:p>
            <a:fld id="{448D4666-04A4-44EB-8C11-E3F3590F4431}" type="slidenum">
              <a:rPr lang="en-US" smtClean="0"/>
              <a:t>‹#›</a:t>
            </a:fld>
            <a:endParaRPr lang="en-US"/>
          </a:p>
        </p:txBody>
      </p:sp>
    </p:spTree>
    <p:extLst>
      <p:ext uri="{BB962C8B-B14F-4D97-AF65-F5344CB8AC3E}">
        <p14:creationId xmlns:p14="http://schemas.microsoft.com/office/powerpoint/2010/main" val="2980526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ck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08BDA9-2CC5-4441-9CB2-F421A72E49AA}"/>
              </a:ext>
            </a:extLst>
          </p:cNvPr>
          <p:cNvGraphicFramePr>
            <a:graphicFrameLocks noChangeAspect="1"/>
          </p:cNvGraphicFramePr>
          <p:nvPr userDrawn="1">
            <p:custDataLst>
              <p:tags r:id="rId1"/>
            </p:custData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3508BDA9-2CC5-4441-9CB2-F421A72E49AA}"/>
                          </a:ext>
                        </a:extLst>
                      </p:cNvPr>
                      <p:cNvPicPr/>
                      <p:nvPr/>
                    </p:nvPicPr>
                    <p:blipFill>
                      <a:blip r:embed="rId5"/>
                      <a:stretch>
                        <a:fillRect/>
                      </a:stretch>
                    </p:blipFill>
                    <p:spPr>
                      <a:xfrm>
                        <a:off x="1620" y="1620"/>
                        <a:ext cx="1620" cy="162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860C9AF-AEE9-44CC-BA6A-A3C6CF5AFD68}"/>
              </a:ext>
            </a:extLst>
          </p:cNvPr>
          <p:cNvSpPr/>
          <p:nvPr userDrawn="1">
            <p:custDataLst>
              <p:tags r:id="rId2"/>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041" b="1" i="0" baseline="0">
              <a:solidFill>
                <a:schemeClr val="tx1"/>
              </a:solidFill>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9BEB380B-917C-45EF-BD98-A4E18484D47A}"/>
              </a:ext>
            </a:extLst>
          </p:cNvPr>
          <p:cNvSpPr>
            <a:spLocks noGrp="1"/>
          </p:cNvSpPr>
          <p:nvPr>
            <p:ph type="title"/>
          </p:nvPr>
        </p:nvSpPr>
        <p:spPr>
          <a:xfrm>
            <a:off x="149030" y="329440"/>
            <a:ext cx="11725484" cy="314028"/>
          </a:xfrm>
        </p:spPr>
        <p:txBody>
          <a:bodyPr/>
          <a:lstStyle/>
          <a:p>
            <a:r>
              <a:rPr lang="en-US"/>
              <a:t>Click to edit Master title style</a:t>
            </a:r>
          </a:p>
        </p:txBody>
      </p:sp>
      <p:sp>
        <p:nvSpPr>
          <p:cNvPr id="7" name="Rectangle 6">
            <a:extLst>
              <a:ext uri="{FF2B5EF4-FFF2-40B4-BE49-F238E27FC236}">
                <a16:creationId xmlns:a16="http://schemas.microsoft.com/office/drawing/2014/main" id="{410B26E0-891E-4B4A-AE1A-C18AEFD16AB1}"/>
              </a:ext>
            </a:extLst>
          </p:cNvPr>
          <p:cNvSpPr/>
          <p:nvPr userDrawn="1"/>
        </p:nvSpPr>
        <p:spPr>
          <a:xfrm>
            <a:off x="155498" y="54423"/>
            <a:ext cx="3078856" cy="17882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chemeClr val="tx1"/>
              </a:solidFill>
            </a:endParaRPr>
          </a:p>
        </p:txBody>
      </p:sp>
      <p:cxnSp>
        <p:nvCxnSpPr>
          <p:cNvPr id="4" name="Straight Connector 3">
            <a:extLst>
              <a:ext uri="{FF2B5EF4-FFF2-40B4-BE49-F238E27FC236}">
                <a16:creationId xmlns:a16="http://schemas.microsoft.com/office/drawing/2014/main" id="{65CE317E-DE7E-4FE2-8C7D-03C5CFDBDD76}"/>
              </a:ext>
            </a:extLst>
          </p:cNvPr>
          <p:cNvCxnSpPr>
            <a:cxnSpLocks/>
          </p:cNvCxnSpPr>
          <p:nvPr userDrawn="1"/>
        </p:nvCxnSpPr>
        <p:spPr>
          <a:xfrm>
            <a:off x="155498" y="6530812"/>
            <a:ext cx="9640864"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6B1CE4F-DB9D-4540-BD41-F2FAA92DBF77}"/>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064757" y="6272715"/>
            <a:ext cx="1234613" cy="413320"/>
          </a:xfrm>
          <a:prstGeom prst="rect">
            <a:avLst/>
          </a:prstGeom>
        </p:spPr>
      </p:pic>
    </p:spTree>
    <p:extLst>
      <p:ext uri="{BB962C8B-B14F-4D97-AF65-F5344CB8AC3E}">
        <p14:creationId xmlns:p14="http://schemas.microsoft.com/office/powerpoint/2010/main" val="90280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3339-3628-39C4-FE9C-BEC94D3F59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938495-57D7-E907-23E7-4840ED4752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3E4590-5FC8-AF2C-39B7-F2E14855B6DE}"/>
              </a:ext>
            </a:extLst>
          </p:cNvPr>
          <p:cNvSpPr>
            <a:spLocks noGrp="1"/>
          </p:cNvSpPr>
          <p:nvPr>
            <p:ph type="dt" sz="half" idx="10"/>
          </p:nvPr>
        </p:nvSpPr>
        <p:spPr/>
        <p:txBody>
          <a:bodyPr/>
          <a:lstStyle/>
          <a:p>
            <a:fld id="{6B234CEB-D63B-4624-9A13-9F51A5BA27CF}" type="datetimeFigureOut">
              <a:rPr lang="en-US" smtClean="0"/>
              <a:t>10/29/2024</a:t>
            </a:fld>
            <a:endParaRPr lang="en-US"/>
          </a:p>
        </p:txBody>
      </p:sp>
      <p:sp>
        <p:nvSpPr>
          <p:cNvPr id="5" name="Footer Placeholder 4">
            <a:extLst>
              <a:ext uri="{FF2B5EF4-FFF2-40B4-BE49-F238E27FC236}">
                <a16:creationId xmlns:a16="http://schemas.microsoft.com/office/drawing/2014/main" id="{49A0C60D-362A-5114-75AF-BF66831CF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3B379-B531-A8F3-9EB0-C38360DCBD1B}"/>
              </a:ext>
            </a:extLst>
          </p:cNvPr>
          <p:cNvSpPr>
            <a:spLocks noGrp="1"/>
          </p:cNvSpPr>
          <p:nvPr>
            <p:ph type="sldNum" sz="quarter" idx="12"/>
          </p:nvPr>
        </p:nvSpPr>
        <p:spPr/>
        <p:txBody>
          <a:bodyPr/>
          <a:lstStyle/>
          <a:p>
            <a:fld id="{448D4666-04A4-44EB-8C11-E3F3590F4431}" type="slidenum">
              <a:rPr lang="en-US" smtClean="0"/>
              <a:t>‹#›</a:t>
            </a:fld>
            <a:endParaRPr lang="en-US"/>
          </a:p>
        </p:txBody>
      </p:sp>
    </p:spTree>
    <p:extLst>
      <p:ext uri="{BB962C8B-B14F-4D97-AF65-F5344CB8AC3E}">
        <p14:creationId xmlns:p14="http://schemas.microsoft.com/office/powerpoint/2010/main" val="3571809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D5BD-F039-FBFD-D91F-93B4690D10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889E95-7328-787B-226E-EBCBCB70E1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B17B71-D4C8-6E22-A298-9499EDB4B91E}"/>
              </a:ext>
            </a:extLst>
          </p:cNvPr>
          <p:cNvSpPr>
            <a:spLocks noGrp="1"/>
          </p:cNvSpPr>
          <p:nvPr>
            <p:ph type="dt" sz="half" idx="10"/>
          </p:nvPr>
        </p:nvSpPr>
        <p:spPr/>
        <p:txBody>
          <a:bodyPr/>
          <a:lstStyle/>
          <a:p>
            <a:fld id="{6B234CEB-D63B-4624-9A13-9F51A5BA27CF}" type="datetimeFigureOut">
              <a:rPr lang="en-US" smtClean="0"/>
              <a:t>10/29/2024</a:t>
            </a:fld>
            <a:endParaRPr lang="en-US"/>
          </a:p>
        </p:txBody>
      </p:sp>
      <p:sp>
        <p:nvSpPr>
          <p:cNvPr id="5" name="Footer Placeholder 4">
            <a:extLst>
              <a:ext uri="{FF2B5EF4-FFF2-40B4-BE49-F238E27FC236}">
                <a16:creationId xmlns:a16="http://schemas.microsoft.com/office/drawing/2014/main" id="{D5EBEDE4-277C-5190-8BC8-79A73E8E1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3E258-01CC-B387-E04F-CF3B7C100034}"/>
              </a:ext>
            </a:extLst>
          </p:cNvPr>
          <p:cNvSpPr>
            <a:spLocks noGrp="1"/>
          </p:cNvSpPr>
          <p:nvPr>
            <p:ph type="sldNum" sz="quarter" idx="12"/>
          </p:nvPr>
        </p:nvSpPr>
        <p:spPr/>
        <p:txBody>
          <a:bodyPr/>
          <a:lstStyle/>
          <a:p>
            <a:fld id="{448D4666-04A4-44EB-8C11-E3F3590F4431}" type="slidenum">
              <a:rPr lang="en-US" smtClean="0"/>
              <a:t>‹#›</a:t>
            </a:fld>
            <a:endParaRPr lang="en-US"/>
          </a:p>
        </p:txBody>
      </p:sp>
    </p:spTree>
    <p:extLst>
      <p:ext uri="{BB962C8B-B14F-4D97-AF65-F5344CB8AC3E}">
        <p14:creationId xmlns:p14="http://schemas.microsoft.com/office/powerpoint/2010/main" val="192923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A520-A34D-DC0A-F3DF-70A484430C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17D348-AA8C-6EBB-9E38-CAB3D01F98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51C09D-D711-C8D8-3A23-03F5DB1CE7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543711-6853-5BAE-06DC-EABE4939B42A}"/>
              </a:ext>
            </a:extLst>
          </p:cNvPr>
          <p:cNvSpPr>
            <a:spLocks noGrp="1"/>
          </p:cNvSpPr>
          <p:nvPr>
            <p:ph type="dt" sz="half" idx="10"/>
          </p:nvPr>
        </p:nvSpPr>
        <p:spPr/>
        <p:txBody>
          <a:bodyPr/>
          <a:lstStyle/>
          <a:p>
            <a:fld id="{6B234CEB-D63B-4624-9A13-9F51A5BA27CF}" type="datetimeFigureOut">
              <a:rPr lang="en-US" smtClean="0"/>
              <a:t>10/29/2024</a:t>
            </a:fld>
            <a:endParaRPr lang="en-US"/>
          </a:p>
        </p:txBody>
      </p:sp>
      <p:sp>
        <p:nvSpPr>
          <p:cNvPr id="6" name="Footer Placeholder 5">
            <a:extLst>
              <a:ext uri="{FF2B5EF4-FFF2-40B4-BE49-F238E27FC236}">
                <a16:creationId xmlns:a16="http://schemas.microsoft.com/office/drawing/2014/main" id="{BAAD5BB3-84E0-28F6-3B32-60CF99FF7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96C60-70C2-2893-D2E4-1CDF4A5237B9}"/>
              </a:ext>
            </a:extLst>
          </p:cNvPr>
          <p:cNvSpPr>
            <a:spLocks noGrp="1"/>
          </p:cNvSpPr>
          <p:nvPr>
            <p:ph type="sldNum" sz="quarter" idx="12"/>
          </p:nvPr>
        </p:nvSpPr>
        <p:spPr/>
        <p:txBody>
          <a:bodyPr/>
          <a:lstStyle/>
          <a:p>
            <a:fld id="{448D4666-04A4-44EB-8C11-E3F3590F4431}" type="slidenum">
              <a:rPr lang="en-US" smtClean="0"/>
              <a:t>‹#›</a:t>
            </a:fld>
            <a:endParaRPr lang="en-US"/>
          </a:p>
        </p:txBody>
      </p:sp>
    </p:spTree>
    <p:extLst>
      <p:ext uri="{BB962C8B-B14F-4D97-AF65-F5344CB8AC3E}">
        <p14:creationId xmlns:p14="http://schemas.microsoft.com/office/powerpoint/2010/main" val="157852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EDF9-6693-ADF5-4DC7-ACB215119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3E91B7-4CFE-A5BA-CF4D-44EB66262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8BD6A-26E6-CD0B-C3A8-E69AB0D70A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CEC9B2-E1F3-B271-FD7C-62714ACB3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ECD54-CA0D-7930-C4B4-5FCCC087E5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1C9A83-85B9-6B9D-0E39-3B4385F37F2C}"/>
              </a:ext>
            </a:extLst>
          </p:cNvPr>
          <p:cNvSpPr>
            <a:spLocks noGrp="1"/>
          </p:cNvSpPr>
          <p:nvPr>
            <p:ph type="dt" sz="half" idx="10"/>
          </p:nvPr>
        </p:nvSpPr>
        <p:spPr/>
        <p:txBody>
          <a:bodyPr/>
          <a:lstStyle/>
          <a:p>
            <a:fld id="{6B234CEB-D63B-4624-9A13-9F51A5BA27CF}" type="datetimeFigureOut">
              <a:rPr lang="en-US" smtClean="0"/>
              <a:t>10/29/2024</a:t>
            </a:fld>
            <a:endParaRPr lang="en-US"/>
          </a:p>
        </p:txBody>
      </p:sp>
      <p:sp>
        <p:nvSpPr>
          <p:cNvPr id="8" name="Footer Placeholder 7">
            <a:extLst>
              <a:ext uri="{FF2B5EF4-FFF2-40B4-BE49-F238E27FC236}">
                <a16:creationId xmlns:a16="http://schemas.microsoft.com/office/drawing/2014/main" id="{1C02F5C7-5F12-D538-B6F1-989C941237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BD30E7-DFCD-2640-1ED5-A0D167AB5DBF}"/>
              </a:ext>
            </a:extLst>
          </p:cNvPr>
          <p:cNvSpPr>
            <a:spLocks noGrp="1"/>
          </p:cNvSpPr>
          <p:nvPr>
            <p:ph type="sldNum" sz="quarter" idx="12"/>
          </p:nvPr>
        </p:nvSpPr>
        <p:spPr/>
        <p:txBody>
          <a:bodyPr/>
          <a:lstStyle/>
          <a:p>
            <a:fld id="{448D4666-04A4-44EB-8C11-E3F3590F4431}" type="slidenum">
              <a:rPr lang="en-US" smtClean="0"/>
              <a:t>‹#›</a:t>
            </a:fld>
            <a:endParaRPr lang="en-US"/>
          </a:p>
        </p:txBody>
      </p:sp>
    </p:spTree>
    <p:extLst>
      <p:ext uri="{BB962C8B-B14F-4D97-AF65-F5344CB8AC3E}">
        <p14:creationId xmlns:p14="http://schemas.microsoft.com/office/powerpoint/2010/main" val="227305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3CBA-A8EB-41ED-76D1-689E15B54A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3E5D33-18F1-9B9E-67FF-C3D1E3CC276A}"/>
              </a:ext>
            </a:extLst>
          </p:cNvPr>
          <p:cNvSpPr>
            <a:spLocks noGrp="1"/>
          </p:cNvSpPr>
          <p:nvPr>
            <p:ph type="dt" sz="half" idx="10"/>
          </p:nvPr>
        </p:nvSpPr>
        <p:spPr/>
        <p:txBody>
          <a:bodyPr/>
          <a:lstStyle/>
          <a:p>
            <a:fld id="{6B234CEB-D63B-4624-9A13-9F51A5BA27CF}" type="datetimeFigureOut">
              <a:rPr lang="en-US" smtClean="0"/>
              <a:t>10/29/2024</a:t>
            </a:fld>
            <a:endParaRPr lang="en-US"/>
          </a:p>
        </p:txBody>
      </p:sp>
      <p:sp>
        <p:nvSpPr>
          <p:cNvPr id="4" name="Footer Placeholder 3">
            <a:extLst>
              <a:ext uri="{FF2B5EF4-FFF2-40B4-BE49-F238E27FC236}">
                <a16:creationId xmlns:a16="http://schemas.microsoft.com/office/drawing/2014/main" id="{A5B80E0A-306C-E016-1A09-EBFC41A06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DA7E3D-21A0-48F2-16AC-0D92FB87DB1D}"/>
              </a:ext>
            </a:extLst>
          </p:cNvPr>
          <p:cNvSpPr>
            <a:spLocks noGrp="1"/>
          </p:cNvSpPr>
          <p:nvPr>
            <p:ph type="sldNum" sz="quarter" idx="12"/>
          </p:nvPr>
        </p:nvSpPr>
        <p:spPr/>
        <p:txBody>
          <a:bodyPr/>
          <a:lstStyle/>
          <a:p>
            <a:fld id="{448D4666-04A4-44EB-8C11-E3F3590F4431}" type="slidenum">
              <a:rPr lang="en-US" smtClean="0"/>
              <a:t>‹#›</a:t>
            </a:fld>
            <a:endParaRPr lang="en-US"/>
          </a:p>
        </p:txBody>
      </p:sp>
    </p:spTree>
    <p:extLst>
      <p:ext uri="{BB962C8B-B14F-4D97-AF65-F5344CB8AC3E}">
        <p14:creationId xmlns:p14="http://schemas.microsoft.com/office/powerpoint/2010/main" val="130341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B9BB49-3C51-8A97-15E0-6D275CAA64A9}"/>
              </a:ext>
            </a:extLst>
          </p:cNvPr>
          <p:cNvSpPr>
            <a:spLocks noGrp="1"/>
          </p:cNvSpPr>
          <p:nvPr>
            <p:ph type="dt" sz="half" idx="10"/>
          </p:nvPr>
        </p:nvSpPr>
        <p:spPr/>
        <p:txBody>
          <a:bodyPr/>
          <a:lstStyle/>
          <a:p>
            <a:fld id="{6B234CEB-D63B-4624-9A13-9F51A5BA27CF}" type="datetimeFigureOut">
              <a:rPr lang="en-US" smtClean="0"/>
              <a:t>10/29/2024</a:t>
            </a:fld>
            <a:endParaRPr lang="en-US"/>
          </a:p>
        </p:txBody>
      </p:sp>
      <p:sp>
        <p:nvSpPr>
          <p:cNvPr id="3" name="Footer Placeholder 2">
            <a:extLst>
              <a:ext uri="{FF2B5EF4-FFF2-40B4-BE49-F238E27FC236}">
                <a16:creationId xmlns:a16="http://schemas.microsoft.com/office/drawing/2014/main" id="{EDD4677C-E1DE-70E4-4DF9-DF6539666F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E54259-7674-E29E-9384-3E21D6A8ABE4}"/>
              </a:ext>
            </a:extLst>
          </p:cNvPr>
          <p:cNvSpPr>
            <a:spLocks noGrp="1"/>
          </p:cNvSpPr>
          <p:nvPr>
            <p:ph type="sldNum" sz="quarter" idx="12"/>
          </p:nvPr>
        </p:nvSpPr>
        <p:spPr/>
        <p:txBody>
          <a:bodyPr/>
          <a:lstStyle/>
          <a:p>
            <a:fld id="{448D4666-04A4-44EB-8C11-E3F3590F4431}" type="slidenum">
              <a:rPr lang="en-US" smtClean="0"/>
              <a:t>‹#›</a:t>
            </a:fld>
            <a:endParaRPr lang="en-US"/>
          </a:p>
        </p:txBody>
      </p:sp>
    </p:spTree>
    <p:extLst>
      <p:ext uri="{BB962C8B-B14F-4D97-AF65-F5344CB8AC3E}">
        <p14:creationId xmlns:p14="http://schemas.microsoft.com/office/powerpoint/2010/main" val="255657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C6C7-CC2C-EA6F-FAD8-98263E135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755382-5C57-0E35-AD64-D8F99EAC68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20EE37-1E6B-A3CF-D702-FC0494EA3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93D89-692A-A73E-4FC6-E49AFBA6B979}"/>
              </a:ext>
            </a:extLst>
          </p:cNvPr>
          <p:cNvSpPr>
            <a:spLocks noGrp="1"/>
          </p:cNvSpPr>
          <p:nvPr>
            <p:ph type="dt" sz="half" idx="10"/>
          </p:nvPr>
        </p:nvSpPr>
        <p:spPr/>
        <p:txBody>
          <a:bodyPr/>
          <a:lstStyle/>
          <a:p>
            <a:fld id="{6B234CEB-D63B-4624-9A13-9F51A5BA27CF}" type="datetimeFigureOut">
              <a:rPr lang="en-US" smtClean="0"/>
              <a:t>10/29/2024</a:t>
            </a:fld>
            <a:endParaRPr lang="en-US"/>
          </a:p>
        </p:txBody>
      </p:sp>
      <p:sp>
        <p:nvSpPr>
          <p:cNvPr id="6" name="Footer Placeholder 5">
            <a:extLst>
              <a:ext uri="{FF2B5EF4-FFF2-40B4-BE49-F238E27FC236}">
                <a16:creationId xmlns:a16="http://schemas.microsoft.com/office/drawing/2014/main" id="{99974A2A-2EB2-F723-EC0B-8E14B9161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68ECC-1C28-C1B7-F161-5C67C0EB6507}"/>
              </a:ext>
            </a:extLst>
          </p:cNvPr>
          <p:cNvSpPr>
            <a:spLocks noGrp="1"/>
          </p:cNvSpPr>
          <p:nvPr>
            <p:ph type="sldNum" sz="quarter" idx="12"/>
          </p:nvPr>
        </p:nvSpPr>
        <p:spPr/>
        <p:txBody>
          <a:bodyPr/>
          <a:lstStyle/>
          <a:p>
            <a:fld id="{448D4666-04A4-44EB-8C11-E3F3590F4431}" type="slidenum">
              <a:rPr lang="en-US" smtClean="0"/>
              <a:t>‹#›</a:t>
            </a:fld>
            <a:endParaRPr lang="en-US"/>
          </a:p>
        </p:txBody>
      </p:sp>
    </p:spTree>
    <p:extLst>
      <p:ext uri="{BB962C8B-B14F-4D97-AF65-F5344CB8AC3E}">
        <p14:creationId xmlns:p14="http://schemas.microsoft.com/office/powerpoint/2010/main" val="71069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3C72-45D8-70E8-F872-BFA5171A1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8E4A09-93F9-7E09-607F-E4467ECC2C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C31974-4AC3-BA45-7821-A24142AFA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D30B75-5B9C-EE16-F728-C91131CE8E46}"/>
              </a:ext>
            </a:extLst>
          </p:cNvPr>
          <p:cNvSpPr>
            <a:spLocks noGrp="1"/>
          </p:cNvSpPr>
          <p:nvPr>
            <p:ph type="dt" sz="half" idx="10"/>
          </p:nvPr>
        </p:nvSpPr>
        <p:spPr/>
        <p:txBody>
          <a:bodyPr/>
          <a:lstStyle/>
          <a:p>
            <a:fld id="{6B234CEB-D63B-4624-9A13-9F51A5BA27CF}" type="datetimeFigureOut">
              <a:rPr lang="en-US" smtClean="0"/>
              <a:t>10/29/2024</a:t>
            </a:fld>
            <a:endParaRPr lang="en-US"/>
          </a:p>
        </p:txBody>
      </p:sp>
      <p:sp>
        <p:nvSpPr>
          <p:cNvPr id="6" name="Footer Placeholder 5">
            <a:extLst>
              <a:ext uri="{FF2B5EF4-FFF2-40B4-BE49-F238E27FC236}">
                <a16:creationId xmlns:a16="http://schemas.microsoft.com/office/drawing/2014/main" id="{676FC90C-DF71-F08F-5901-5D946539E2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2163A-D49D-60DD-D512-8B1DADDA7E82}"/>
              </a:ext>
            </a:extLst>
          </p:cNvPr>
          <p:cNvSpPr>
            <a:spLocks noGrp="1"/>
          </p:cNvSpPr>
          <p:nvPr>
            <p:ph type="sldNum" sz="quarter" idx="12"/>
          </p:nvPr>
        </p:nvSpPr>
        <p:spPr/>
        <p:txBody>
          <a:bodyPr/>
          <a:lstStyle/>
          <a:p>
            <a:fld id="{448D4666-04A4-44EB-8C11-E3F3590F4431}" type="slidenum">
              <a:rPr lang="en-US" smtClean="0"/>
              <a:t>‹#›</a:t>
            </a:fld>
            <a:endParaRPr lang="en-US"/>
          </a:p>
        </p:txBody>
      </p:sp>
    </p:spTree>
    <p:extLst>
      <p:ext uri="{BB962C8B-B14F-4D97-AF65-F5344CB8AC3E}">
        <p14:creationId xmlns:p14="http://schemas.microsoft.com/office/powerpoint/2010/main" val="267497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D10D7-175C-1A5E-BF64-109B38630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2F4DB0-0F32-1E7C-4767-0C6E4F7D2B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0200D-8F0A-8758-0E9D-7C450EA5B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34CEB-D63B-4624-9A13-9F51A5BA27CF}" type="datetimeFigureOut">
              <a:rPr lang="en-US" smtClean="0"/>
              <a:t>10/29/2024</a:t>
            </a:fld>
            <a:endParaRPr lang="en-US"/>
          </a:p>
        </p:txBody>
      </p:sp>
      <p:sp>
        <p:nvSpPr>
          <p:cNvPr id="5" name="Footer Placeholder 4">
            <a:extLst>
              <a:ext uri="{FF2B5EF4-FFF2-40B4-BE49-F238E27FC236}">
                <a16:creationId xmlns:a16="http://schemas.microsoft.com/office/drawing/2014/main" id="{E054A1F0-FF31-6E0E-46D2-452B97B11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D31E73-9A7F-3763-9424-6355B3440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D4666-04A4-44EB-8C11-E3F3590F4431}" type="slidenum">
              <a:rPr lang="en-US" smtClean="0"/>
              <a:t>‹#›</a:t>
            </a:fld>
            <a:endParaRPr lang="en-US"/>
          </a:p>
        </p:txBody>
      </p:sp>
    </p:spTree>
    <p:extLst>
      <p:ext uri="{BB962C8B-B14F-4D97-AF65-F5344CB8AC3E}">
        <p14:creationId xmlns:p14="http://schemas.microsoft.com/office/powerpoint/2010/main" val="1338901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njeda.gov/njesp/"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8.xml"/><Relationship Id="rId18" Type="http://schemas.openxmlformats.org/officeDocument/2006/relationships/customXml" Target="../ink/ink11.xml"/><Relationship Id="rId3" Type="http://schemas.openxmlformats.org/officeDocument/2006/relationships/image" Target="../media/image23.png"/><Relationship Id="rId21" Type="http://schemas.openxmlformats.org/officeDocument/2006/relationships/customXml" Target="../ink/ink13.xml"/><Relationship Id="rId7" Type="http://schemas.openxmlformats.org/officeDocument/2006/relationships/image" Target="../media/image25.png"/><Relationship Id="rId12" Type="http://schemas.openxmlformats.org/officeDocument/2006/relationships/customXml" Target="../ink/ink7.xml"/><Relationship Id="rId17" Type="http://schemas.openxmlformats.org/officeDocument/2006/relationships/customXml" Target="../ink/ink10.xml"/><Relationship Id="rId2" Type="http://schemas.openxmlformats.org/officeDocument/2006/relationships/customXml" Target="../ink/ink1.xml"/><Relationship Id="rId16" Type="http://schemas.openxmlformats.org/officeDocument/2006/relationships/image" Target="../media/image28.png"/><Relationship Id="rId20" Type="http://schemas.openxmlformats.org/officeDocument/2006/relationships/customXml" Target="../ink/ink12.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24" Type="http://schemas.openxmlformats.org/officeDocument/2006/relationships/hyperlink" Target="https://www.njeda.gov/njaccelerate/" TargetMode="External"/><Relationship Id="rId5" Type="http://schemas.openxmlformats.org/officeDocument/2006/relationships/image" Target="../media/image24.png"/><Relationship Id="rId15" Type="http://schemas.openxmlformats.org/officeDocument/2006/relationships/customXml" Target="../ink/ink9.xml"/><Relationship Id="rId23" Type="http://schemas.openxmlformats.org/officeDocument/2006/relationships/image" Target="../media/image6.png"/><Relationship Id="rId10" Type="http://schemas.openxmlformats.org/officeDocument/2006/relationships/customXml" Target="../ink/ink5.xml"/><Relationship Id="rId19" Type="http://schemas.openxmlformats.org/officeDocument/2006/relationships/image" Target="../media/image29.png"/><Relationship Id="rId4" Type="http://schemas.openxmlformats.org/officeDocument/2006/relationships/customXml" Target="../ink/ink2.xml"/><Relationship Id="rId9" Type="http://schemas.openxmlformats.org/officeDocument/2006/relationships/image" Target="../media/image26.png"/><Relationship Id="rId14" Type="http://schemas.openxmlformats.org/officeDocument/2006/relationships/image" Target="../media/image27.png"/><Relationship Id="rId22"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www.njeda.gov/angeltaxcredi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njeda.gov/no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njeda.gov/founders-and-funders/"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Jermaine.Pharmes@njeda.gov" TargetMode="External"/><Relationship Id="rId1" Type="http://schemas.openxmlformats.org/officeDocument/2006/relationships/slideLayout" Target="../slideLayouts/slideLayout7.xml"/><Relationship Id="rId5" Type="http://schemas.openxmlformats.org/officeDocument/2006/relationships/hyperlink" Target="http://www.business.nj.gov/pages/certifications/" TargetMode="Externa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njeda.gov/innovation-office-hours/" TargetMode="Externa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png"/><Relationship Id="rId7" Type="http://schemas.microsoft.com/office/2007/relationships/hdphoto" Target="../media/hdphoto1.wdp"/><Relationship Id="rId12"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png"/><Relationship Id="rId11" Type="http://schemas.microsoft.com/office/2007/relationships/hdphoto" Target="../media/hdphoto3.wdp"/><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5.sv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mailto:Jsheft@njcsit.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jeda.gov/angeltaxcredi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33646" y="853687"/>
            <a:ext cx="9720153" cy="5231409"/>
            <a:chOff x="0" y="0"/>
            <a:chExt cx="6186311" cy="3539274"/>
          </a:xfrm>
        </p:grpSpPr>
        <p:sp>
          <p:nvSpPr>
            <p:cNvPr id="3" name="Freeform 3"/>
            <p:cNvSpPr/>
            <p:nvPr/>
          </p:nvSpPr>
          <p:spPr>
            <a:xfrm>
              <a:off x="0" y="0"/>
              <a:ext cx="6186311" cy="3539274"/>
            </a:xfrm>
            <a:custGeom>
              <a:avLst/>
              <a:gdLst/>
              <a:ahLst/>
              <a:cxnLst/>
              <a:rect l="l" t="t" r="r" b="b"/>
              <a:pathLst>
                <a:path w="6186311" h="3539274">
                  <a:moveTo>
                    <a:pt x="0" y="0"/>
                  </a:moveTo>
                  <a:lnTo>
                    <a:pt x="6186311" y="0"/>
                  </a:lnTo>
                  <a:lnTo>
                    <a:pt x="6186311" y="3539274"/>
                  </a:lnTo>
                  <a:lnTo>
                    <a:pt x="0" y="3539274"/>
                  </a:lnTo>
                  <a:close/>
                </a:path>
              </a:pathLst>
            </a:custGeom>
            <a:solidFill>
              <a:srgbClr val="00597C"/>
            </a:solidFill>
          </p:spPr>
          <p:txBody>
            <a:bodyPr/>
            <a:lstStyle/>
            <a:p>
              <a:endParaRPr lang="en-US">
                <a:ea typeface="Cambria" panose="02040503050406030204" pitchFamily="18" charset="0"/>
              </a:endParaRPr>
            </a:p>
          </p:txBody>
        </p:sp>
      </p:grpSp>
      <p:sp>
        <p:nvSpPr>
          <p:cNvPr id="4" name="AutoShape 4"/>
          <p:cNvSpPr/>
          <p:nvPr/>
        </p:nvSpPr>
        <p:spPr>
          <a:xfrm rot="-4227458">
            <a:off x="100971" y="1095215"/>
            <a:ext cx="6584701" cy="1356631"/>
          </a:xfrm>
          <a:prstGeom prst="rect">
            <a:avLst/>
          </a:prstGeom>
          <a:solidFill>
            <a:srgbClr val="0078AE"/>
          </a:solidFill>
        </p:spPr>
        <p:txBody>
          <a:bodyPr/>
          <a:lstStyle/>
          <a:p>
            <a:endParaRPr lang="en-US"/>
          </a:p>
        </p:txBody>
      </p:sp>
      <p:grpSp>
        <p:nvGrpSpPr>
          <p:cNvPr id="5" name="Group 5"/>
          <p:cNvGrpSpPr/>
          <p:nvPr/>
        </p:nvGrpSpPr>
        <p:grpSpPr>
          <a:xfrm>
            <a:off x="-184964" y="-762265"/>
            <a:ext cx="3852432" cy="8093706"/>
            <a:chOff x="0" y="0"/>
            <a:chExt cx="10273152" cy="21583216"/>
          </a:xfrm>
        </p:grpSpPr>
        <p:sp>
          <p:nvSpPr>
            <p:cNvPr id="6" name="AutoShape 6"/>
            <p:cNvSpPr/>
            <p:nvPr/>
          </p:nvSpPr>
          <p:spPr>
            <a:xfrm rot="-6233333">
              <a:off x="-2962516" y="10620281"/>
              <a:ext cx="15870831" cy="5257133"/>
            </a:xfrm>
            <a:prstGeom prst="rect">
              <a:avLst/>
            </a:prstGeom>
            <a:solidFill>
              <a:srgbClr val="FAFEFF"/>
            </a:solidFill>
          </p:spPr>
          <p:txBody>
            <a:bodyPr/>
            <a:lstStyle/>
            <a:p>
              <a:endParaRPr lang="en-US"/>
            </a:p>
          </p:txBody>
        </p:sp>
        <p:sp>
          <p:nvSpPr>
            <p:cNvPr id="7" name="AutoShape 7"/>
            <p:cNvSpPr/>
            <p:nvPr/>
          </p:nvSpPr>
          <p:spPr>
            <a:xfrm rot="-4110353">
              <a:off x="-2754669" y="5813593"/>
              <a:ext cx="15782491" cy="4825983"/>
            </a:xfrm>
            <a:prstGeom prst="rect">
              <a:avLst/>
            </a:prstGeom>
            <a:solidFill>
              <a:srgbClr val="84BD00"/>
            </a:solidFill>
          </p:spPr>
          <p:txBody>
            <a:bodyPr/>
            <a:lstStyle/>
            <a:p>
              <a:endParaRPr lang="en-US"/>
            </a:p>
          </p:txBody>
        </p:sp>
      </p:grpSp>
      <p:grpSp>
        <p:nvGrpSpPr>
          <p:cNvPr id="8" name="Group 8"/>
          <p:cNvGrpSpPr/>
          <p:nvPr/>
        </p:nvGrpSpPr>
        <p:grpSpPr>
          <a:xfrm>
            <a:off x="4138384" y="1991684"/>
            <a:ext cx="6046670" cy="2962542"/>
            <a:chOff x="0" y="0"/>
            <a:chExt cx="13425168" cy="6577607"/>
          </a:xfrm>
        </p:grpSpPr>
        <p:sp>
          <p:nvSpPr>
            <p:cNvPr id="9" name="Freeform 9"/>
            <p:cNvSpPr/>
            <p:nvPr/>
          </p:nvSpPr>
          <p:spPr>
            <a:xfrm>
              <a:off x="0" y="0"/>
              <a:ext cx="13425168" cy="6577607"/>
            </a:xfrm>
            <a:custGeom>
              <a:avLst/>
              <a:gdLst/>
              <a:ahLst/>
              <a:cxnLst/>
              <a:rect l="l" t="t" r="r" b="b"/>
              <a:pathLst>
                <a:path w="13425168" h="6577607">
                  <a:moveTo>
                    <a:pt x="0" y="0"/>
                  </a:moveTo>
                  <a:lnTo>
                    <a:pt x="0" y="6577607"/>
                  </a:lnTo>
                  <a:lnTo>
                    <a:pt x="13425168" y="6577607"/>
                  </a:lnTo>
                  <a:lnTo>
                    <a:pt x="13425168" y="0"/>
                  </a:lnTo>
                  <a:lnTo>
                    <a:pt x="0" y="0"/>
                  </a:lnTo>
                  <a:close/>
                  <a:moveTo>
                    <a:pt x="13364208" y="6516647"/>
                  </a:moveTo>
                  <a:lnTo>
                    <a:pt x="59690" y="6516647"/>
                  </a:lnTo>
                  <a:lnTo>
                    <a:pt x="59690" y="59690"/>
                  </a:lnTo>
                  <a:lnTo>
                    <a:pt x="13364208" y="59690"/>
                  </a:lnTo>
                  <a:lnTo>
                    <a:pt x="13364208" y="6516647"/>
                  </a:lnTo>
                  <a:close/>
                </a:path>
              </a:pathLst>
            </a:custGeom>
            <a:solidFill>
              <a:srgbClr val="FAFEFF"/>
            </a:solidFill>
          </p:spPr>
          <p:txBody>
            <a:bodyPr/>
            <a:lstStyle/>
            <a:p>
              <a:endParaRPr lang="en-US"/>
            </a:p>
          </p:txBody>
        </p:sp>
      </p:grpSp>
      <p:sp>
        <p:nvSpPr>
          <p:cNvPr id="10" name="TextBox 9">
            <a:extLst>
              <a:ext uri="{FF2B5EF4-FFF2-40B4-BE49-F238E27FC236}">
                <a16:creationId xmlns:a16="http://schemas.microsoft.com/office/drawing/2014/main" id="{F3513458-0BB8-46DB-8555-F2FEFC445327}"/>
              </a:ext>
            </a:extLst>
          </p:cNvPr>
          <p:cNvSpPr txBox="1"/>
          <p:nvPr/>
        </p:nvSpPr>
        <p:spPr>
          <a:xfrm>
            <a:off x="4251960" y="2636392"/>
            <a:ext cx="5933094" cy="1569660"/>
          </a:xfrm>
          <a:prstGeom prst="rect">
            <a:avLst/>
          </a:prstGeom>
          <a:noFill/>
        </p:spPr>
        <p:txBody>
          <a:bodyPr wrap="square" lIns="91440" tIns="45720" rIns="91440" bIns="45720" rtlCol="0" anchor="t">
            <a:spAutoFit/>
          </a:bodyPr>
          <a:lstStyle/>
          <a:p>
            <a:pPr algn="ctr"/>
            <a:r>
              <a:rPr lang="en-US" sz="3200" b="1">
                <a:solidFill>
                  <a:schemeClr val="bg1"/>
                </a:solidFill>
                <a:ea typeface="Cambria"/>
                <a:cs typeface="Segoe UI Semibold"/>
              </a:rPr>
              <a:t>Technology Innovation</a:t>
            </a:r>
          </a:p>
          <a:p>
            <a:pPr algn="ctr"/>
            <a:r>
              <a:rPr lang="en-US" sz="3200">
                <a:solidFill>
                  <a:schemeClr val="bg1"/>
                </a:solidFill>
                <a:ea typeface="Cambria"/>
                <a:cs typeface="Segoe UI Semibold"/>
              </a:rPr>
              <a:t>Virtual</a:t>
            </a:r>
            <a:endParaRPr lang="en-US">
              <a:solidFill>
                <a:schemeClr val="bg1"/>
              </a:solidFill>
            </a:endParaRPr>
          </a:p>
          <a:p>
            <a:pPr algn="ctr"/>
            <a:r>
              <a:rPr lang="en-US" sz="3200">
                <a:solidFill>
                  <a:schemeClr val="bg1"/>
                </a:solidFill>
                <a:ea typeface="Cambria"/>
                <a:cs typeface="Segoe UI Semibold"/>
              </a:rPr>
              <a:t>October 2024 Office Hours </a:t>
            </a:r>
            <a:endParaRPr lang="en-US">
              <a:solidFill>
                <a:schemeClr val="bg1"/>
              </a:solidFill>
              <a:ea typeface="Cambria"/>
              <a:cs typeface="Segoe UI Semibold"/>
            </a:endParaRPr>
          </a:p>
        </p:txBody>
      </p:sp>
      <p:pic>
        <p:nvPicPr>
          <p:cNvPr id="14" name="Picture 13">
            <a:extLst>
              <a:ext uri="{FF2B5EF4-FFF2-40B4-BE49-F238E27FC236}">
                <a16:creationId xmlns:a16="http://schemas.microsoft.com/office/drawing/2014/main" id="{4A51C4E3-5575-476B-B825-E4FFD67FBD6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9789634" y="5337340"/>
            <a:ext cx="1272540" cy="486342"/>
          </a:xfrm>
          <a:prstGeom prst="rect">
            <a:avLst/>
          </a:prstGeom>
        </p:spPr>
      </p:pic>
      <p:sp>
        <p:nvSpPr>
          <p:cNvPr id="13" name="Slide Number Placeholder 12">
            <a:extLst>
              <a:ext uri="{FF2B5EF4-FFF2-40B4-BE49-F238E27FC236}">
                <a16:creationId xmlns:a16="http://schemas.microsoft.com/office/drawing/2014/main" id="{CE54A9C4-83D0-46D0-AB8F-D964AAA89E19}"/>
              </a:ext>
            </a:extLst>
          </p:cNvPr>
          <p:cNvSpPr>
            <a:spLocks noGrp="1"/>
          </p:cNvSpPr>
          <p:nvPr>
            <p:ph type="sldNum" sz="quarter" idx="12"/>
          </p:nvPr>
        </p:nvSpPr>
        <p:spPr/>
        <p:txBody>
          <a:bodyPr/>
          <a:lstStyle/>
          <a:p>
            <a:r>
              <a:rPr lang="en-US"/>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FBDF-2D50-CCC1-B01E-AC81E366E2B5}"/>
              </a:ext>
            </a:extLst>
          </p:cNvPr>
          <p:cNvSpPr txBox="1">
            <a:spLocks/>
          </p:cNvSpPr>
          <p:nvPr/>
        </p:nvSpPr>
        <p:spPr>
          <a:xfrm>
            <a:off x="328333" y="582500"/>
            <a:ext cx="9369340" cy="61088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0597C"/>
                </a:solidFill>
                <a:latin typeface="Calibri"/>
                <a:ea typeface="Calibri"/>
                <a:cs typeface="Calibri"/>
              </a:rPr>
              <a:t>NJ Entrepreneur Support Program </a:t>
            </a:r>
            <a:endParaRPr lang="en-US" sz="2800">
              <a:solidFill>
                <a:srgbClr val="00597C"/>
              </a:solidFill>
              <a:latin typeface="Calibri"/>
              <a:ea typeface="Calibri"/>
              <a:cs typeface="Calibri"/>
            </a:endParaRPr>
          </a:p>
        </p:txBody>
      </p:sp>
      <p:cxnSp>
        <p:nvCxnSpPr>
          <p:cNvPr id="3" name="Straight Connector 2">
            <a:extLst>
              <a:ext uri="{FF2B5EF4-FFF2-40B4-BE49-F238E27FC236}">
                <a16:creationId xmlns:a16="http://schemas.microsoft.com/office/drawing/2014/main" id="{37E29DFD-D4C0-F461-438A-C559C7E14629}"/>
              </a:ext>
            </a:extLst>
          </p:cNvPr>
          <p:cNvCxnSpPr>
            <a:cxnSpLocks/>
          </p:cNvCxnSpPr>
          <p:nvPr/>
        </p:nvCxnSpPr>
        <p:spPr>
          <a:xfrm>
            <a:off x="328333" y="1201730"/>
            <a:ext cx="11863667"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4" name="Triangle 3">
            <a:extLst>
              <a:ext uri="{FF2B5EF4-FFF2-40B4-BE49-F238E27FC236}">
                <a16:creationId xmlns:a16="http://schemas.microsoft.com/office/drawing/2014/main" id="{8592E01B-D2B2-B045-66F6-5E91027C1D2D}"/>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1C63217-5FE6-6863-3E54-CECEDDF8C959}"/>
              </a:ext>
            </a:extLst>
          </p:cNvPr>
          <p:cNvSpPr txBox="1"/>
          <p:nvPr/>
        </p:nvSpPr>
        <p:spPr>
          <a:xfrm>
            <a:off x="328333" y="1388918"/>
            <a:ext cx="10415316" cy="844808"/>
          </a:xfrm>
          <a:prstGeom prst="snip2DiagRect">
            <a:avLst/>
          </a:prstGeom>
          <a:noFill/>
          <a:ln w="12700">
            <a:noFill/>
          </a:ln>
        </p:spPr>
        <p:txBody>
          <a:bodyPr wrap="square" rtlCol="0">
            <a:spAutoFit/>
          </a:bodyPr>
          <a:lstStyle/>
          <a:p>
            <a:pPr marR="0" lvl="0">
              <a:spcBef>
                <a:spcPts val="0"/>
              </a:spcBef>
              <a:spcAft>
                <a:spcPts val="600"/>
              </a:spcAft>
            </a:pPr>
            <a:r>
              <a:rPr lang="en-US" sz="2000">
                <a:solidFill>
                  <a:srgbClr val="00597C"/>
                </a:solidFill>
                <a:effectLst/>
                <a:latin typeface="Calibri" panose="020F0502020204030204" pitchFamily="34" charset="0"/>
                <a:ea typeface="Times New Roman" panose="02020603050405020304" pitchFamily="18" charset="0"/>
                <a:cs typeface="Calibri" panose="020F0502020204030204" pitchFamily="34" charset="0"/>
              </a:rPr>
              <a:t>Provides a guarantee of up to 80% on private investor loans/convertible notes advanced to eligible NJ Companies for working capital.</a:t>
            </a:r>
            <a:endParaRPr lang="en-US" sz="2000">
              <a:solidFill>
                <a:srgbClr val="00597C"/>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19FD2B13-5EA6-BE2E-B3C3-F6067A6238E9}"/>
              </a:ext>
            </a:extLst>
          </p:cNvPr>
          <p:cNvPicPr>
            <a:picLocks noChangeAspect="1"/>
          </p:cNvPicPr>
          <p:nvPr/>
        </p:nvPicPr>
        <p:blipFill>
          <a:blip r:embed="rId2"/>
          <a:stretch>
            <a:fillRect/>
          </a:stretch>
        </p:blipFill>
        <p:spPr>
          <a:xfrm>
            <a:off x="10058404" y="5492387"/>
            <a:ext cx="1648911" cy="1099274"/>
          </a:xfrm>
          <a:prstGeom prst="rect">
            <a:avLst/>
          </a:prstGeom>
        </p:spPr>
      </p:pic>
      <p:sp>
        <p:nvSpPr>
          <p:cNvPr id="19" name="TextBox 18">
            <a:extLst>
              <a:ext uri="{FF2B5EF4-FFF2-40B4-BE49-F238E27FC236}">
                <a16:creationId xmlns:a16="http://schemas.microsoft.com/office/drawing/2014/main" id="{83259948-F235-46BD-86DB-5D4FC24A07FF}"/>
              </a:ext>
            </a:extLst>
          </p:cNvPr>
          <p:cNvSpPr txBox="1"/>
          <p:nvPr/>
        </p:nvSpPr>
        <p:spPr>
          <a:xfrm>
            <a:off x="7959999" y="2214503"/>
            <a:ext cx="6990573" cy="2773195"/>
          </a:xfrm>
          <a:prstGeom prst="rect">
            <a:avLst/>
          </a:prstGeom>
          <a:noFill/>
        </p:spPr>
        <p:txBody>
          <a:bodyPr wrap="square">
            <a:spAutoFit/>
          </a:bodyPr>
          <a:lstStyle/>
          <a:p>
            <a:pPr marL="285750" indent="-285750">
              <a:lnSpc>
                <a:spcPct val="150000"/>
              </a:lnSpc>
              <a:buClr>
                <a:srgbClr val="84BE00"/>
              </a:buClr>
              <a:buFont typeface="System Font Regular"/>
              <a:buChar char="►"/>
            </a:pPr>
            <a:r>
              <a:rPr lang="en-US" sz="2000" b="1">
                <a:latin typeface="Calibri" panose="020F0502020204030204" pitchFamily="34" charset="0"/>
                <a:cs typeface="Calibri" panose="020F0502020204030204" pitchFamily="34" charset="0"/>
              </a:rPr>
              <a:t>Guarantee terms</a:t>
            </a:r>
          </a:p>
          <a:p>
            <a:pPr marL="742950" lvl="1"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80% Note/Loan Amount</a:t>
            </a:r>
          </a:p>
          <a:p>
            <a:pPr marL="742950" lvl="1"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Up to $400K</a:t>
            </a:r>
          </a:p>
          <a:p>
            <a:pPr marL="742950" lvl="1"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1 year from date of note</a:t>
            </a:r>
          </a:p>
          <a:p>
            <a:pPr marL="742950" lvl="1" indent="-285750">
              <a:lnSpc>
                <a:spcPct val="150000"/>
              </a:lnSpc>
              <a:buClr>
                <a:srgbClr val="84BE00"/>
              </a:buClr>
              <a:buFont typeface="System Font Regular"/>
              <a:buChar char="►"/>
            </a:pPr>
            <a:endParaRPr lang="en-US" sz="2000">
              <a:latin typeface="Calibri" panose="020F0502020204030204" pitchFamily="34" charset="0"/>
              <a:cs typeface="Calibri" panose="020F0502020204030204" pitchFamily="34" charset="0"/>
            </a:endParaRPr>
          </a:p>
          <a:p>
            <a:pPr marL="285750" indent="-285750" algn="l">
              <a:lnSpc>
                <a:spcPct val="150000"/>
              </a:lnSpc>
              <a:buClr>
                <a:srgbClr val="84BE00"/>
              </a:buClr>
              <a:buFont typeface="System Font Regular"/>
              <a:buChar char="►"/>
            </a:pPr>
            <a:endParaRPr lang="en-US">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A71CAA0-6239-4956-8B74-BB20003BFF63}"/>
              </a:ext>
            </a:extLst>
          </p:cNvPr>
          <p:cNvSpPr txBox="1"/>
          <p:nvPr/>
        </p:nvSpPr>
        <p:spPr>
          <a:xfrm>
            <a:off x="244629" y="6422080"/>
            <a:ext cx="2324419" cy="646331"/>
          </a:xfrm>
          <a:prstGeom prst="rect">
            <a:avLst/>
          </a:prstGeom>
          <a:noFill/>
        </p:spPr>
        <p:txBody>
          <a:bodyPr wrap="none" rtlCol="0">
            <a:spAutoFit/>
          </a:bodyPr>
          <a:lstStyle/>
          <a:p>
            <a:r>
              <a:rPr lang="en-US">
                <a:latin typeface="Calibri" panose="020F0502020204030204" pitchFamily="34" charset="0"/>
                <a:cs typeface="Calibri" panose="020F0502020204030204" pitchFamily="34" charset="0"/>
                <a:hlinkClick r:id="rId3"/>
              </a:rPr>
              <a:t>www.njeda.gov/njesp/</a:t>
            </a:r>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6FB3FD4-CA58-42C7-ACC8-1F90B45AA993}"/>
              </a:ext>
            </a:extLst>
          </p:cNvPr>
          <p:cNvSpPr txBox="1"/>
          <p:nvPr/>
        </p:nvSpPr>
        <p:spPr>
          <a:xfrm>
            <a:off x="646329" y="2600442"/>
            <a:ext cx="3747318" cy="3234860"/>
          </a:xfrm>
          <a:prstGeom prst="rect">
            <a:avLst/>
          </a:prstGeom>
          <a:noFill/>
        </p:spPr>
        <p:txBody>
          <a:bodyPr wrap="square" lIns="91440" tIns="45720" rIns="91440" bIns="45720" anchor="t">
            <a:spAutoFit/>
          </a:bodyPr>
          <a:lstStyle/>
          <a:p>
            <a:pPr marL="285750" indent="-285750">
              <a:lnSpc>
                <a:spcPct val="150000"/>
              </a:lnSpc>
              <a:buClr>
                <a:srgbClr val="84BE00"/>
              </a:buClr>
              <a:buFont typeface="System Font Regular"/>
              <a:buChar char="►"/>
            </a:pPr>
            <a:r>
              <a:rPr lang="en-US" sz="2000">
                <a:latin typeface="Calibri"/>
                <a:ea typeface="Calibri"/>
                <a:cs typeface="Calibri"/>
              </a:rPr>
              <a:t>No Revenue Requirement </a:t>
            </a:r>
          </a:p>
          <a:p>
            <a:pPr marL="285750" indent="-285750">
              <a:lnSpc>
                <a:spcPct val="150000"/>
              </a:lnSpc>
              <a:buClr>
                <a:srgbClr val="84BE00"/>
              </a:buClr>
              <a:buFont typeface="System Font Regular"/>
              <a:buChar char="►"/>
            </a:pPr>
            <a:r>
              <a:rPr lang="en-US" sz="2000">
                <a:latin typeface="Calibri"/>
                <a:ea typeface="Calibri"/>
                <a:cs typeface="Calibri"/>
              </a:rPr>
              <a:t>At least 1 C-suite working in NJ </a:t>
            </a:r>
          </a:p>
          <a:p>
            <a:pPr marL="285750" indent="-285750">
              <a:lnSpc>
                <a:spcPct val="150000"/>
              </a:lnSpc>
              <a:buClr>
                <a:srgbClr val="84BE00"/>
              </a:buClr>
              <a:buFont typeface="System Font Regular"/>
              <a:buChar char="►"/>
            </a:pPr>
            <a:r>
              <a:rPr lang="en-US" sz="2000">
                <a:latin typeface="Calibri"/>
                <a:ea typeface="Calibri"/>
                <a:cs typeface="Calibri"/>
              </a:rPr>
              <a:t>50% of employees in NJ supported by docs</a:t>
            </a:r>
          </a:p>
          <a:p>
            <a:pPr marL="285750" indent="-285750">
              <a:lnSpc>
                <a:spcPct val="150000"/>
              </a:lnSpc>
              <a:buClr>
                <a:srgbClr val="84BE00"/>
              </a:buClr>
              <a:buFont typeface="System Font Regular"/>
              <a:buChar char="►"/>
            </a:pPr>
            <a:r>
              <a:rPr lang="en-US" sz="2000">
                <a:latin typeface="Calibri"/>
                <a:ea typeface="Calibri"/>
                <a:cs typeface="Calibri"/>
              </a:rPr>
              <a:t>NJ Office(co-working, incubator, leased)</a:t>
            </a:r>
          </a:p>
          <a:p>
            <a:pPr>
              <a:lnSpc>
                <a:spcPct val="150000"/>
              </a:lnSpc>
              <a:buClr>
                <a:srgbClr val="84BE00"/>
              </a:buClr>
            </a:pPr>
            <a:endParaRPr lang="en-US">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1717C9C-1E50-63EC-CF67-679BA627319B}"/>
              </a:ext>
            </a:extLst>
          </p:cNvPr>
          <p:cNvSpPr txBox="1"/>
          <p:nvPr/>
        </p:nvSpPr>
        <p:spPr>
          <a:xfrm>
            <a:off x="328333" y="2233725"/>
            <a:ext cx="2405989" cy="506292"/>
          </a:xfrm>
          <a:prstGeom prst="rect">
            <a:avLst/>
          </a:prstGeom>
          <a:noFill/>
        </p:spPr>
        <p:txBody>
          <a:bodyPr wrap="square" rtlCol="0">
            <a:spAutoFit/>
          </a:bodyPr>
          <a:lstStyle/>
          <a:p>
            <a:pPr marL="285750" indent="-285750">
              <a:lnSpc>
                <a:spcPct val="150000"/>
              </a:lnSpc>
              <a:buClr>
                <a:srgbClr val="84BE00"/>
              </a:buClr>
              <a:buFont typeface="System Font Regular"/>
              <a:buChar char="►"/>
            </a:pPr>
            <a:r>
              <a:rPr lang="en-US" sz="2000" b="1">
                <a:latin typeface="Calibri" panose="020F0502020204030204" pitchFamily="34" charset="0"/>
                <a:cs typeface="Calibri" panose="020F0502020204030204" pitchFamily="34" charset="0"/>
              </a:rPr>
              <a:t>Company</a:t>
            </a:r>
          </a:p>
        </p:txBody>
      </p:sp>
      <p:sp>
        <p:nvSpPr>
          <p:cNvPr id="8" name="TextBox 7">
            <a:extLst>
              <a:ext uri="{FF2B5EF4-FFF2-40B4-BE49-F238E27FC236}">
                <a16:creationId xmlns:a16="http://schemas.microsoft.com/office/drawing/2014/main" id="{0BAF15DB-D8A5-2430-C8C7-DA44692710E7}"/>
              </a:ext>
            </a:extLst>
          </p:cNvPr>
          <p:cNvSpPr txBox="1"/>
          <p:nvPr/>
        </p:nvSpPr>
        <p:spPr>
          <a:xfrm>
            <a:off x="4393647" y="2233725"/>
            <a:ext cx="5965794" cy="1891287"/>
          </a:xfrm>
          <a:prstGeom prst="rect">
            <a:avLst/>
          </a:prstGeom>
          <a:noFill/>
        </p:spPr>
        <p:txBody>
          <a:bodyPr wrap="square" rtlCol="0">
            <a:spAutoFit/>
          </a:bodyPr>
          <a:lstStyle/>
          <a:p>
            <a:pPr marL="285750" indent="-285750">
              <a:lnSpc>
                <a:spcPct val="150000"/>
              </a:lnSpc>
              <a:buClr>
                <a:srgbClr val="84BE00"/>
              </a:buClr>
              <a:buFont typeface="System Font Regular"/>
              <a:buChar char="►"/>
            </a:pPr>
            <a:r>
              <a:rPr lang="en-US" sz="2000" b="1">
                <a:latin typeface="Calibri" panose="020F0502020204030204" pitchFamily="34" charset="0"/>
                <a:cs typeface="Calibri" panose="020F0502020204030204" pitchFamily="34" charset="0"/>
              </a:rPr>
              <a:t>Note/Loan terms</a:t>
            </a:r>
          </a:p>
          <a:p>
            <a:pPr marL="742950" lvl="1"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Maturity of at least 1 year</a:t>
            </a:r>
          </a:p>
          <a:p>
            <a:pPr marL="742950" lvl="1"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No payments in year 1</a:t>
            </a:r>
          </a:p>
          <a:p>
            <a:pPr marL="742950" lvl="1"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Unsecured</a:t>
            </a:r>
          </a:p>
        </p:txBody>
      </p:sp>
    </p:spTree>
    <p:extLst>
      <p:ext uri="{BB962C8B-B14F-4D97-AF65-F5344CB8AC3E}">
        <p14:creationId xmlns:p14="http://schemas.microsoft.com/office/powerpoint/2010/main" val="966966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8AE9-249B-B403-D791-7C7D3E7CD6CC}"/>
              </a:ext>
            </a:extLst>
          </p:cNvPr>
          <p:cNvSpPr>
            <a:spLocks noGrp="1"/>
          </p:cNvSpPr>
          <p:nvPr>
            <p:ph type="title"/>
          </p:nvPr>
        </p:nvSpPr>
        <p:spPr>
          <a:xfrm>
            <a:off x="381917" y="31322"/>
            <a:ext cx="4596023" cy="1044177"/>
          </a:xfrm>
        </p:spPr>
        <p:txBody>
          <a:bodyPr vert="horz" lIns="91440" tIns="45720" rIns="91440" bIns="45720" rtlCol="0" anchor="ctr">
            <a:normAutofit/>
          </a:bodyPr>
          <a:lstStyle/>
          <a:p>
            <a:r>
              <a:rPr lang="en-US" sz="2800" b="1">
                <a:solidFill>
                  <a:srgbClr val="00597C"/>
                </a:solidFill>
                <a:latin typeface="Calibri body"/>
                <a:ea typeface="Calibri"/>
                <a:cs typeface="Calibri"/>
              </a:rPr>
              <a:t>NJESP Approved Companies</a:t>
            </a:r>
          </a:p>
        </p:txBody>
      </p:sp>
      <p:sp>
        <p:nvSpPr>
          <p:cNvPr id="10" name="Triangle 3">
            <a:extLst>
              <a:ext uri="{FF2B5EF4-FFF2-40B4-BE49-F238E27FC236}">
                <a16:creationId xmlns:a16="http://schemas.microsoft.com/office/drawing/2014/main" id="{41260F3D-7A38-9A6A-C2D5-16A208D54AD9}"/>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cxnSp>
        <p:nvCxnSpPr>
          <p:cNvPr id="12" name="Straight Connector 11">
            <a:extLst>
              <a:ext uri="{FF2B5EF4-FFF2-40B4-BE49-F238E27FC236}">
                <a16:creationId xmlns:a16="http://schemas.microsoft.com/office/drawing/2014/main" id="{0645CFE5-EB75-20D0-7E52-BDCC41052DCD}"/>
              </a:ext>
            </a:extLst>
          </p:cNvPr>
          <p:cNvCxnSpPr>
            <a:cxnSpLocks/>
          </p:cNvCxnSpPr>
          <p:nvPr/>
        </p:nvCxnSpPr>
        <p:spPr>
          <a:xfrm>
            <a:off x="410697" y="965723"/>
            <a:ext cx="11245346"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4" name="Rectangle 3">
            <a:extLst>
              <a:ext uri="{FF2B5EF4-FFF2-40B4-BE49-F238E27FC236}">
                <a16:creationId xmlns:a16="http://schemas.microsoft.com/office/drawing/2014/main" id="{2C394B38-09B5-9153-4440-D12FE9311292}"/>
              </a:ext>
            </a:extLst>
          </p:cNvPr>
          <p:cNvSpPr/>
          <p:nvPr/>
        </p:nvSpPr>
        <p:spPr>
          <a:xfrm>
            <a:off x="2130641" y="4786525"/>
            <a:ext cx="3897297" cy="1509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47D8BC-3203-2B61-D50A-6CB2A6A0EED6}"/>
              </a:ext>
            </a:extLst>
          </p:cNvPr>
          <p:cNvSpPr/>
          <p:nvPr/>
        </p:nvSpPr>
        <p:spPr>
          <a:xfrm>
            <a:off x="0" y="0"/>
            <a:ext cx="3586579" cy="355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antr | Spoiler Free TV">
            <a:extLst>
              <a:ext uri="{FF2B5EF4-FFF2-40B4-BE49-F238E27FC236}">
                <a16:creationId xmlns:a16="http://schemas.microsoft.com/office/drawing/2014/main" id="{E6256195-5BAA-3044-C846-D127FDD3D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8230" y="2269097"/>
            <a:ext cx="291465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8544AF8-871E-1D29-AFC5-B27EF7B1C7A2}"/>
              </a:ext>
            </a:extLst>
          </p:cNvPr>
          <p:cNvPicPr>
            <a:picLocks noChangeAspect="1"/>
          </p:cNvPicPr>
          <p:nvPr/>
        </p:nvPicPr>
        <p:blipFill>
          <a:blip r:embed="rId3"/>
          <a:stretch>
            <a:fillRect/>
          </a:stretch>
        </p:blipFill>
        <p:spPr>
          <a:xfrm>
            <a:off x="1414644" y="2520389"/>
            <a:ext cx="3327400" cy="1074208"/>
          </a:xfrm>
          <a:prstGeom prst="rect">
            <a:avLst/>
          </a:prstGeom>
        </p:spPr>
      </p:pic>
      <p:pic>
        <p:nvPicPr>
          <p:cNvPr id="6" name="Picture 5">
            <a:extLst>
              <a:ext uri="{FF2B5EF4-FFF2-40B4-BE49-F238E27FC236}">
                <a16:creationId xmlns:a16="http://schemas.microsoft.com/office/drawing/2014/main" id="{503583E3-1762-DF45-5A2F-151652D5E093}"/>
              </a:ext>
            </a:extLst>
          </p:cNvPr>
          <p:cNvPicPr>
            <a:picLocks noChangeAspect="1"/>
          </p:cNvPicPr>
          <p:nvPr/>
        </p:nvPicPr>
        <p:blipFill>
          <a:blip r:embed="rId4"/>
          <a:stretch>
            <a:fillRect/>
          </a:stretch>
        </p:blipFill>
        <p:spPr>
          <a:xfrm>
            <a:off x="4344989" y="4333800"/>
            <a:ext cx="3489929" cy="1202115"/>
          </a:xfrm>
          <a:prstGeom prst="rect">
            <a:avLst/>
          </a:prstGeom>
        </p:spPr>
      </p:pic>
      <p:sp>
        <p:nvSpPr>
          <p:cNvPr id="3" name="Triangle 3">
            <a:extLst>
              <a:ext uri="{FF2B5EF4-FFF2-40B4-BE49-F238E27FC236}">
                <a16:creationId xmlns:a16="http://schemas.microsoft.com/office/drawing/2014/main" id="{B6362412-2524-15F8-88B1-236559F0925E}"/>
              </a:ext>
            </a:extLst>
          </p:cNvPr>
          <p:cNvSpPr/>
          <p:nvPr/>
        </p:nvSpPr>
        <p:spPr>
          <a:xfrm rot="16200000">
            <a:off x="1606054" y="3123736"/>
            <a:ext cx="1201729" cy="5417820"/>
          </a:xfrm>
          <a:prstGeom prst="triangle">
            <a:avLst>
              <a:gd name="adj" fmla="val 100000"/>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
        <p:nvSpPr>
          <p:cNvPr id="7" name="Triangle 3">
            <a:extLst>
              <a:ext uri="{FF2B5EF4-FFF2-40B4-BE49-F238E27FC236}">
                <a16:creationId xmlns:a16="http://schemas.microsoft.com/office/drawing/2014/main" id="{28CA33C8-884A-43A3-658E-A0C0D921669C}"/>
              </a:ext>
            </a:extLst>
          </p:cNvPr>
          <p:cNvSpPr/>
          <p:nvPr/>
        </p:nvSpPr>
        <p:spPr>
          <a:xfrm rot="5400000">
            <a:off x="4677286" y="1539335"/>
            <a:ext cx="597705" cy="9785381"/>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129729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232267" y="2510377"/>
            <a:ext cx="3840015" cy="737282"/>
          </a:xfrm>
          <a:prstGeom prst="rect">
            <a:avLst/>
          </a:prstGeom>
        </p:spPr>
      </p:pic>
      <p:pic>
        <p:nvPicPr>
          <p:cNvPr id="6" name="object 6"/>
          <p:cNvPicPr/>
          <p:nvPr/>
        </p:nvPicPr>
        <p:blipFill>
          <a:blip r:embed="rId3" cstate="print"/>
          <a:stretch>
            <a:fillRect/>
          </a:stretch>
        </p:blipFill>
        <p:spPr>
          <a:xfrm>
            <a:off x="232267" y="1218453"/>
            <a:ext cx="3099421" cy="391514"/>
          </a:xfrm>
          <a:prstGeom prst="rect">
            <a:avLst/>
          </a:prstGeom>
        </p:spPr>
      </p:pic>
      <p:pic>
        <p:nvPicPr>
          <p:cNvPr id="7" name="object 7"/>
          <p:cNvPicPr/>
          <p:nvPr/>
        </p:nvPicPr>
        <p:blipFill>
          <a:blip r:embed="rId4" cstate="print"/>
          <a:stretch>
            <a:fillRect/>
          </a:stretch>
        </p:blipFill>
        <p:spPr>
          <a:xfrm>
            <a:off x="5209880" y="1065010"/>
            <a:ext cx="2297006" cy="1163752"/>
          </a:xfrm>
          <a:prstGeom prst="rect">
            <a:avLst/>
          </a:prstGeom>
        </p:spPr>
      </p:pic>
      <p:sp>
        <p:nvSpPr>
          <p:cNvPr id="9" name="object 9"/>
          <p:cNvSpPr txBox="1">
            <a:spLocks noGrp="1"/>
          </p:cNvSpPr>
          <p:nvPr>
            <p:ph type="sldNum" sz="quarter" idx="7"/>
          </p:nvPr>
        </p:nvSpPr>
        <p:spPr>
          <a:xfrm>
            <a:off x="8838692" y="5542470"/>
            <a:ext cx="127634" cy="141514"/>
          </a:xfrm>
          <a:prstGeom prst="rect">
            <a:avLst/>
          </a:prstGeom>
        </p:spPr>
        <p:txBody>
          <a:bodyPr vert="horz" wrap="square" lIns="0" tIns="0" rIns="0" bIns="0" rtlCol="0" anchor="t">
            <a:spAutoFit/>
          </a:bodyPr>
          <a:lstStyle>
            <a:defPPr>
              <a:defRPr kern="0"/>
            </a:defPPr>
            <a:lvl1pPr>
              <a:defRPr sz="600" b="0" i="0">
                <a:solidFill>
                  <a:srgbClr val="818181"/>
                </a:solidFill>
                <a:latin typeface="Calibri"/>
                <a:cs typeface="Calibri"/>
              </a:defRPr>
            </a:lvl1pPr>
          </a:lstStyle>
          <a:p>
            <a:pPr marL="45720">
              <a:lnSpc>
                <a:spcPct val="174782"/>
              </a:lnSpc>
            </a:pPr>
            <a:fld id="{81D60167-4931-47E6-BA6A-407CBD079E47}" type="slidenum">
              <a:rPr lang="en-US" smtClean="0"/>
              <a:pPr marL="45720">
                <a:lnSpc>
                  <a:spcPct val="174782"/>
                </a:lnSpc>
              </a:pPr>
              <a:t>12</a:t>
            </a:fld>
            <a:endParaRPr lang="en-US"/>
          </a:p>
        </p:txBody>
      </p:sp>
      <p:pic>
        <p:nvPicPr>
          <p:cNvPr id="1026" name="Picture 2">
            <a:extLst>
              <a:ext uri="{FF2B5EF4-FFF2-40B4-BE49-F238E27FC236}">
                <a16:creationId xmlns:a16="http://schemas.microsoft.com/office/drawing/2014/main" id="{FE8FA78D-7F4C-455C-A96D-87AD0DAAEE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3018" y="3355822"/>
            <a:ext cx="1920240" cy="8734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AA31A70-4EC4-436A-8711-468E863F7126}"/>
              </a:ext>
            </a:extLst>
          </p:cNvPr>
          <p:cNvSpPr txBox="1"/>
          <p:nvPr/>
        </p:nvSpPr>
        <p:spPr>
          <a:xfrm>
            <a:off x="119064" y="1506229"/>
            <a:ext cx="5550602" cy="424732"/>
          </a:xfrm>
          <a:prstGeom prst="rect">
            <a:avLst/>
          </a:prstGeom>
          <a:noFill/>
        </p:spPr>
        <p:txBody>
          <a:bodyPr wrap="square">
            <a:spAutoFit/>
          </a:bodyPr>
          <a:lstStyle/>
          <a:p>
            <a:r>
              <a:rPr lang="en-US" sz="2160"/>
              <a:t>Inclusive Ventures Lab﻿</a:t>
            </a:r>
          </a:p>
        </p:txBody>
      </p:sp>
      <p:sp>
        <p:nvSpPr>
          <p:cNvPr id="14" name="TextBox 13">
            <a:extLst>
              <a:ext uri="{FF2B5EF4-FFF2-40B4-BE49-F238E27FC236}">
                <a16:creationId xmlns:a16="http://schemas.microsoft.com/office/drawing/2014/main" id="{24A85F1E-E5BC-49FD-9EC1-EA209CB387B2}"/>
              </a:ext>
            </a:extLst>
          </p:cNvPr>
          <p:cNvSpPr txBox="1"/>
          <p:nvPr/>
        </p:nvSpPr>
        <p:spPr>
          <a:xfrm>
            <a:off x="282292" y="3234056"/>
            <a:ext cx="5550602" cy="338554"/>
          </a:xfrm>
          <a:prstGeom prst="rect">
            <a:avLst/>
          </a:prstGeom>
          <a:noFill/>
        </p:spPr>
        <p:txBody>
          <a:bodyPr wrap="square">
            <a:spAutoFit/>
          </a:bodyPr>
          <a:lstStyle/>
          <a:p>
            <a:r>
              <a:rPr lang="en-US" sz="1600" i="1"/>
              <a:t>ASPIRE Program﻿</a:t>
            </a:r>
          </a:p>
        </p:txBody>
      </p:sp>
      <p:pic>
        <p:nvPicPr>
          <p:cNvPr id="2050" name="Picture 2" descr="XRC Ventures">
            <a:extLst>
              <a:ext uri="{FF2B5EF4-FFF2-40B4-BE49-F238E27FC236}">
                <a16:creationId xmlns:a16="http://schemas.microsoft.com/office/drawing/2014/main" id="{8554D698-3695-42B0-864D-4841E56AD5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7934" y="2831244"/>
            <a:ext cx="3160895" cy="4746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DD94AD2-8002-4D31-A364-0EABAB71CD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7108" y="3572350"/>
            <a:ext cx="3840016" cy="1445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40619CF-09F5-4649-BA45-747DD4FD7B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8519" y="980112"/>
            <a:ext cx="2994269" cy="1247612"/>
          </a:xfrm>
          <a:prstGeom prst="rect">
            <a:avLst/>
          </a:prstGeom>
          <a:noFill/>
          <a:extLst>
            <a:ext uri="{909E8E84-426E-40DD-AFC4-6F175D3DCCD1}">
              <a14:hiddenFill xmlns:a14="http://schemas.microsoft.com/office/drawing/2010/main">
                <a:solidFill>
                  <a:srgbClr val="FFFFFF"/>
                </a:solidFill>
              </a14:hiddenFill>
            </a:ext>
          </a:extLst>
        </p:spPr>
      </p:pic>
      <p:sp>
        <p:nvSpPr>
          <p:cNvPr id="15" name="Triangle 3">
            <a:extLst>
              <a:ext uri="{FF2B5EF4-FFF2-40B4-BE49-F238E27FC236}">
                <a16:creationId xmlns:a16="http://schemas.microsoft.com/office/drawing/2014/main" id="{DFF64D94-D5D0-4F60-87B2-FEC87E45552D}"/>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102" name="Picture 6">
            <a:extLst>
              <a:ext uri="{FF2B5EF4-FFF2-40B4-BE49-F238E27FC236}">
                <a16:creationId xmlns:a16="http://schemas.microsoft.com/office/drawing/2014/main" id="{3EBAB551-2DED-4464-A1BE-38AD106272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4179" y="5205000"/>
            <a:ext cx="4712654" cy="145373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8CDAD865-357A-4264-93DA-4B1B374153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961" y="3971338"/>
            <a:ext cx="3708609" cy="8830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A3BA0B-29A2-3E7F-787C-B6A17AB5151C}"/>
              </a:ext>
            </a:extLst>
          </p:cNvPr>
          <p:cNvPicPr>
            <a:picLocks noChangeAspect="1"/>
          </p:cNvPicPr>
          <p:nvPr/>
        </p:nvPicPr>
        <p:blipFill>
          <a:blip r:embed="rId11"/>
          <a:stretch>
            <a:fillRect/>
          </a:stretch>
        </p:blipFill>
        <p:spPr>
          <a:xfrm>
            <a:off x="412961" y="5656090"/>
            <a:ext cx="4583496" cy="782356"/>
          </a:xfrm>
          <a:prstGeom prst="rect">
            <a:avLst/>
          </a:prstGeom>
        </p:spPr>
      </p:pic>
      <p:cxnSp>
        <p:nvCxnSpPr>
          <p:cNvPr id="4" name="Straight Connector 3">
            <a:extLst>
              <a:ext uri="{FF2B5EF4-FFF2-40B4-BE49-F238E27FC236}">
                <a16:creationId xmlns:a16="http://schemas.microsoft.com/office/drawing/2014/main" id="{645E6CDD-F653-B12E-2DF1-BA7FA27223EB}"/>
              </a:ext>
            </a:extLst>
          </p:cNvPr>
          <p:cNvCxnSpPr/>
          <p:nvPr/>
        </p:nvCxnSpPr>
        <p:spPr>
          <a:xfrm>
            <a:off x="99368" y="908666"/>
            <a:ext cx="11245346"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8B018B9B-2BC0-4015-8625-7377C1A631F1}"/>
              </a:ext>
            </a:extLst>
          </p:cNvPr>
          <p:cNvSpPr txBox="1"/>
          <p:nvPr/>
        </p:nvSpPr>
        <p:spPr>
          <a:xfrm>
            <a:off x="828311" y="1861045"/>
            <a:ext cx="1275697" cy="307777"/>
          </a:xfrm>
          <a:prstGeom prst="rect">
            <a:avLst/>
          </a:prstGeom>
          <a:solidFill>
            <a:schemeClr val="accent1"/>
          </a:solidFill>
        </p:spPr>
        <p:txBody>
          <a:bodyPr wrap="square">
            <a:spAutoFit/>
          </a:bodyPr>
          <a:lstStyle/>
          <a:p>
            <a:r>
              <a:rPr lang="en-US" sz="1400" b="1">
                <a:solidFill>
                  <a:schemeClr val="bg1"/>
                </a:solidFill>
              </a:rPr>
              <a:t>New York City</a:t>
            </a:r>
            <a:r>
              <a:rPr lang="en-US" sz="1400" b="1" i="1">
                <a:solidFill>
                  <a:schemeClr val="bg1"/>
                </a:solidFill>
              </a:rPr>
              <a:t>﻿</a:t>
            </a:r>
          </a:p>
        </p:txBody>
      </p:sp>
      <p:sp>
        <p:nvSpPr>
          <p:cNvPr id="30" name="TextBox 29">
            <a:extLst>
              <a:ext uri="{FF2B5EF4-FFF2-40B4-BE49-F238E27FC236}">
                <a16:creationId xmlns:a16="http://schemas.microsoft.com/office/drawing/2014/main" id="{927B579A-B38C-49B6-BE53-A68E90143D75}"/>
              </a:ext>
            </a:extLst>
          </p:cNvPr>
          <p:cNvSpPr txBox="1"/>
          <p:nvPr/>
        </p:nvSpPr>
        <p:spPr>
          <a:xfrm>
            <a:off x="5916260" y="4313405"/>
            <a:ext cx="857919" cy="307777"/>
          </a:xfrm>
          <a:prstGeom prst="rect">
            <a:avLst/>
          </a:prstGeom>
          <a:solidFill>
            <a:schemeClr val="accent1"/>
          </a:solidFill>
        </p:spPr>
        <p:txBody>
          <a:bodyPr wrap="square">
            <a:spAutoFit/>
          </a:bodyPr>
          <a:lstStyle/>
          <a:p>
            <a:r>
              <a:rPr lang="en-US" sz="1400" b="1">
                <a:solidFill>
                  <a:schemeClr val="bg1"/>
                </a:solidFill>
                <a:highlight>
                  <a:srgbClr val="00597C"/>
                </a:highlight>
              </a:rPr>
              <a:t>Newark</a:t>
            </a:r>
            <a:r>
              <a:rPr lang="en-US" sz="1400" b="1" i="1">
                <a:solidFill>
                  <a:schemeClr val="bg1"/>
                </a:solidFill>
                <a:highlight>
                  <a:srgbClr val="00597C"/>
                </a:highlight>
              </a:rPr>
              <a:t>﻿</a:t>
            </a:r>
          </a:p>
        </p:txBody>
      </p:sp>
      <p:sp>
        <p:nvSpPr>
          <p:cNvPr id="31" name="TextBox 30">
            <a:extLst>
              <a:ext uri="{FF2B5EF4-FFF2-40B4-BE49-F238E27FC236}">
                <a16:creationId xmlns:a16="http://schemas.microsoft.com/office/drawing/2014/main" id="{6E2A9C0A-61DE-4624-918C-4A443155AA24}"/>
              </a:ext>
            </a:extLst>
          </p:cNvPr>
          <p:cNvSpPr txBox="1"/>
          <p:nvPr/>
        </p:nvSpPr>
        <p:spPr>
          <a:xfrm>
            <a:off x="5997082" y="2261596"/>
            <a:ext cx="705559" cy="307777"/>
          </a:xfrm>
          <a:prstGeom prst="rect">
            <a:avLst/>
          </a:prstGeom>
          <a:solidFill>
            <a:schemeClr val="accent1"/>
          </a:solidFill>
        </p:spPr>
        <p:txBody>
          <a:bodyPr wrap="square">
            <a:spAutoFit/>
          </a:bodyPr>
          <a:lstStyle/>
          <a:p>
            <a:r>
              <a:rPr lang="en-US" sz="1400" b="1">
                <a:solidFill>
                  <a:schemeClr val="bg1"/>
                </a:solidFill>
                <a:highlight>
                  <a:srgbClr val="00597C"/>
                </a:highlight>
              </a:rPr>
              <a:t>Boston</a:t>
            </a:r>
            <a:r>
              <a:rPr lang="en-US" sz="1400" b="1" i="1">
                <a:solidFill>
                  <a:schemeClr val="bg1"/>
                </a:solidFill>
                <a:highlight>
                  <a:srgbClr val="00597C"/>
                </a:highlight>
              </a:rPr>
              <a:t>﻿</a:t>
            </a:r>
          </a:p>
        </p:txBody>
      </p:sp>
      <p:sp>
        <p:nvSpPr>
          <p:cNvPr id="33" name="TextBox 32">
            <a:extLst>
              <a:ext uri="{FF2B5EF4-FFF2-40B4-BE49-F238E27FC236}">
                <a16:creationId xmlns:a16="http://schemas.microsoft.com/office/drawing/2014/main" id="{71D8D530-2AE5-4FA6-8FDA-EED25EB49CEF}"/>
              </a:ext>
            </a:extLst>
          </p:cNvPr>
          <p:cNvSpPr txBox="1"/>
          <p:nvPr/>
        </p:nvSpPr>
        <p:spPr>
          <a:xfrm>
            <a:off x="9611136" y="4801401"/>
            <a:ext cx="1275697" cy="307777"/>
          </a:xfrm>
          <a:prstGeom prst="rect">
            <a:avLst/>
          </a:prstGeom>
          <a:solidFill>
            <a:schemeClr val="accent1"/>
          </a:solidFill>
        </p:spPr>
        <p:txBody>
          <a:bodyPr wrap="square">
            <a:spAutoFit/>
          </a:bodyPr>
          <a:lstStyle/>
          <a:p>
            <a:r>
              <a:rPr lang="en-US" sz="1400" b="1">
                <a:solidFill>
                  <a:schemeClr val="bg1"/>
                </a:solidFill>
              </a:rPr>
              <a:t>New York City</a:t>
            </a:r>
            <a:r>
              <a:rPr lang="en-US" sz="1400" b="1" i="1">
                <a:solidFill>
                  <a:schemeClr val="bg1"/>
                </a:solidFill>
              </a:rPr>
              <a:t>﻿</a:t>
            </a:r>
          </a:p>
        </p:txBody>
      </p:sp>
      <p:sp>
        <p:nvSpPr>
          <p:cNvPr id="34" name="TextBox 33">
            <a:extLst>
              <a:ext uri="{FF2B5EF4-FFF2-40B4-BE49-F238E27FC236}">
                <a16:creationId xmlns:a16="http://schemas.microsoft.com/office/drawing/2014/main" id="{2EE764F7-FC6B-48E2-845C-8F7E3C3F0716}"/>
              </a:ext>
            </a:extLst>
          </p:cNvPr>
          <p:cNvSpPr txBox="1"/>
          <p:nvPr/>
        </p:nvSpPr>
        <p:spPr>
          <a:xfrm>
            <a:off x="9511868" y="3440004"/>
            <a:ext cx="1275697" cy="307777"/>
          </a:xfrm>
          <a:prstGeom prst="rect">
            <a:avLst/>
          </a:prstGeom>
          <a:solidFill>
            <a:schemeClr val="accent1"/>
          </a:solidFill>
        </p:spPr>
        <p:txBody>
          <a:bodyPr wrap="square">
            <a:spAutoFit/>
          </a:bodyPr>
          <a:lstStyle/>
          <a:p>
            <a:r>
              <a:rPr lang="en-US" sz="1400" b="1">
                <a:solidFill>
                  <a:schemeClr val="bg1"/>
                </a:solidFill>
              </a:rPr>
              <a:t>New York City</a:t>
            </a:r>
            <a:r>
              <a:rPr lang="en-US" sz="1400" b="1" i="1">
                <a:solidFill>
                  <a:schemeClr val="bg1"/>
                </a:solidFill>
              </a:rPr>
              <a:t>﻿</a:t>
            </a:r>
          </a:p>
        </p:txBody>
      </p:sp>
      <p:sp>
        <p:nvSpPr>
          <p:cNvPr id="35" name="TextBox 34">
            <a:extLst>
              <a:ext uri="{FF2B5EF4-FFF2-40B4-BE49-F238E27FC236}">
                <a16:creationId xmlns:a16="http://schemas.microsoft.com/office/drawing/2014/main" id="{1EFB8A3F-CE39-477D-A11C-2CF7B90D6B39}"/>
              </a:ext>
            </a:extLst>
          </p:cNvPr>
          <p:cNvSpPr txBox="1"/>
          <p:nvPr/>
        </p:nvSpPr>
        <p:spPr>
          <a:xfrm>
            <a:off x="8328477" y="6128276"/>
            <a:ext cx="1275697" cy="307777"/>
          </a:xfrm>
          <a:prstGeom prst="rect">
            <a:avLst/>
          </a:prstGeom>
          <a:solidFill>
            <a:schemeClr val="accent1"/>
          </a:solidFill>
        </p:spPr>
        <p:txBody>
          <a:bodyPr wrap="square">
            <a:spAutoFit/>
          </a:bodyPr>
          <a:lstStyle/>
          <a:p>
            <a:r>
              <a:rPr lang="en-US" sz="1400" b="1">
                <a:solidFill>
                  <a:schemeClr val="bg1"/>
                </a:solidFill>
              </a:rPr>
              <a:t>New York City</a:t>
            </a:r>
            <a:r>
              <a:rPr lang="en-US" sz="1400" b="1" i="1">
                <a:solidFill>
                  <a:schemeClr val="bg1"/>
                </a:solidFill>
              </a:rPr>
              <a:t>﻿</a:t>
            </a:r>
          </a:p>
        </p:txBody>
      </p:sp>
      <p:sp>
        <p:nvSpPr>
          <p:cNvPr id="36" name="TextBox 35">
            <a:extLst>
              <a:ext uri="{FF2B5EF4-FFF2-40B4-BE49-F238E27FC236}">
                <a16:creationId xmlns:a16="http://schemas.microsoft.com/office/drawing/2014/main" id="{A2EA66B3-707E-431B-953D-6B86E050AB01}"/>
              </a:ext>
            </a:extLst>
          </p:cNvPr>
          <p:cNvSpPr txBox="1"/>
          <p:nvPr/>
        </p:nvSpPr>
        <p:spPr>
          <a:xfrm>
            <a:off x="535836" y="6273125"/>
            <a:ext cx="1275697" cy="307777"/>
          </a:xfrm>
          <a:prstGeom prst="rect">
            <a:avLst/>
          </a:prstGeom>
          <a:solidFill>
            <a:schemeClr val="accent1"/>
          </a:solidFill>
        </p:spPr>
        <p:txBody>
          <a:bodyPr wrap="square">
            <a:spAutoFit/>
          </a:bodyPr>
          <a:lstStyle/>
          <a:p>
            <a:r>
              <a:rPr lang="en-US" sz="1400" b="1">
                <a:solidFill>
                  <a:schemeClr val="bg1"/>
                </a:solidFill>
              </a:rPr>
              <a:t>New York City</a:t>
            </a:r>
            <a:r>
              <a:rPr lang="en-US" sz="1400" b="1" i="1">
                <a:solidFill>
                  <a:schemeClr val="bg1"/>
                </a:solidFill>
              </a:rPr>
              <a:t>﻿</a:t>
            </a:r>
          </a:p>
        </p:txBody>
      </p:sp>
      <p:sp>
        <p:nvSpPr>
          <p:cNvPr id="37" name="TextBox 36">
            <a:extLst>
              <a:ext uri="{FF2B5EF4-FFF2-40B4-BE49-F238E27FC236}">
                <a16:creationId xmlns:a16="http://schemas.microsoft.com/office/drawing/2014/main" id="{4DCA67FC-8341-45D3-B913-B96012EA38FC}"/>
              </a:ext>
            </a:extLst>
          </p:cNvPr>
          <p:cNvSpPr txBox="1"/>
          <p:nvPr/>
        </p:nvSpPr>
        <p:spPr>
          <a:xfrm>
            <a:off x="1612941" y="4801401"/>
            <a:ext cx="705559" cy="307777"/>
          </a:xfrm>
          <a:prstGeom prst="rect">
            <a:avLst/>
          </a:prstGeom>
          <a:solidFill>
            <a:schemeClr val="accent1"/>
          </a:solidFill>
        </p:spPr>
        <p:txBody>
          <a:bodyPr wrap="square">
            <a:spAutoFit/>
          </a:bodyPr>
          <a:lstStyle/>
          <a:p>
            <a:r>
              <a:rPr lang="en-US" sz="1400" b="1">
                <a:solidFill>
                  <a:schemeClr val="bg1"/>
                </a:solidFill>
                <a:highlight>
                  <a:srgbClr val="00597C"/>
                </a:highlight>
              </a:rPr>
              <a:t>Boston</a:t>
            </a:r>
            <a:r>
              <a:rPr lang="en-US" sz="1400" b="1" i="1">
                <a:solidFill>
                  <a:schemeClr val="bg1"/>
                </a:solidFill>
                <a:highlight>
                  <a:srgbClr val="00597C"/>
                </a:highlight>
              </a:rPr>
              <a:t>﻿</a:t>
            </a:r>
          </a:p>
        </p:txBody>
      </p:sp>
      <p:sp>
        <p:nvSpPr>
          <p:cNvPr id="38" name="TextBox 37">
            <a:extLst>
              <a:ext uri="{FF2B5EF4-FFF2-40B4-BE49-F238E27FC236}">
                <a16:creationId xmlns:a16="http://schemas.microsoft.com/office/drawing/2014/main" id="{F2C8CE01-AA5C-4701-912C-3874659B6525}"/>
              </a:ext>
            </a:extLst>
          </p:cNvPr>
          <p:cNvSpPr txBox="1"/>
          <p:nvPr/>
        </p:nvSpPr>
        <p:spPr>
          <a:xfrm>
            <a:off x="9720756" y="2150546"/>
            <a:ext cx="857919" cy="307777"/>
          </a:xfrm>
          <a:prstGeom prst="rect">
            <a:avLst/>
          </a:prstGeom>
          <a:solidFill>
            <a:schemeClr val="accent1"/>
          </a:solidFill>
        </p:spPr>
        <p:txBody>
          <a:bodyPr wrap="square">
            <a:spAutoFit/>
          </a:bodyPr>
          <a:lstStyle/>
          <a:p>
            <a:r>
              <a:rPr lang="en-US" sz="1400" b="1">
                <a:solidFill>
                  <a:schemeClr val="bg1"/>
                </a:solidFill>
                <a:highlight>
                  <a:srgbClr val="00597C"/>
                </a:highlight>
              </a:rPr>
              <a:t>Newark</a:t>
            </a:r>
            <a:r>
              <a:rPr lang="en-US" sz="1400" b="1" i="1">
                <a:solidFill>
                  <a:schemeClr val="bg1"/>
                </a:solidFill>
                <a:highlight>
                  <a:srgbClr val="00597C"/>
                </a:highlight>
              </a:rPr>
              <a:t>﻿</a:t>
            </a:r>
          </a:p>
        </p:txBody>
      </p:sp>
      <p:sp>
        <p:nvSpPr>
          <p:cNvPr id="39" name="TextBox 38">
            <a:extLst>
              <a:ext uri="{FF2B5EF4-FFF2-40B4-BE49-F238E27FC236}">
                <a16:creationId xmlns:a16="http://schemas.microsoft.com/office/drawing/2014/main" id="{CFABA31F-3B62-4A67-A4A5-7E29B0C94681}"/>
              </a:ext>
            </a:extLst>
          </p:cNvPr>
          <p:cNvSpPr txBox="1"/>
          <p:nvPr/>
        </p:nvSpPr>
        <p:spPr>
          <a:xfrm>
            <a:off x="2224335" y="3264573"/>
            <a:ext cx="1107354" cy="307777"/>
          </a:xfrm>
          <a:prstGeom prst="rect">
            <a:avLst/>
          </a:prstGeom>
          <a:solidFill>
            <a:schemeClr val="accent1"/>
          </a:solidFill>
        </p:spPr>
        <p:txBody>
          <a:bodyPr wrap="square">
            <a:spAutoFit/>
          </a:bodyPr>
          <a:lstStyle/>
          <a:p>
            <a:r>
              <a:rPr lang="en-US" sz="1400" b="1">
                <a:solidFill>
                  <a:schemeClr val="bg1"/>
                </a:solidFill>
                <a:highlight>
                  <a:srgbClr val="00597C"/>
                </a:highlight>
              </a:rPr>
              <a:t>Hadley, MA﻿</a:t>
            </a:r>
          </a:p>
        </p:txBody>
      </p:sp>
      <p:sp>
        <p:nvSpPr>
          <p:cNvPr id="32" name="object 10">
            <a:extLst>
              <a:ext uri="{FF2B5EF4-FFF2-40B4-BE49-F238E27FC236}">
                <a16:creationId xmlns:a16="http://schemas.microsoft.com/office/drawing/2014/main" id="{CAF2D899-7540-4AA0-81BD-F6BEBFBB6D69}"/>
              </a:ext>
            </a:extLst>
          </p:cNvPr>
          <p:cNvSpPr txBox="1">
            <a:spLocks noGrp="1"/>
          </p:cNvSpPr>
          <p:nvPr>
            <p:ph type="title"/>
          </p:nvPr>
        </p:nvSpPr>
        <p:spPr>
          <a:xfrm>
            <a:off x="273114" y="379977"/>
            <a:ext cx="7980594" cy="402418"/>
          </a:xfrm>
          <a:prstGeom prst="rect">
            <a:avLst/>
          </a:prstGeom>
        </p:spPr>
        <p:txBody>
          <a:bodyPr vert="horz" wrap="square" lIns="0" tIns="14478" rIns="0" bIns="0" rtlCol="0" anchor="t">
            <a:spAutoFit/>
          </a:bodyPr>
          <a:lstStyle/>
          <a:p>
            <a:pPr marL="15240">
              <a:spcBef>
                <a:spcPts val="732"/>
              </a:spcBef>
            </a:pPr>
            <a:r>
              <a:rPr lang="en-US" sz="2800" b="1" kern="0" spc="-126">
                <a:solidFill>
                  <a:srgbClr val="00597C"/>
                </a:solidFill>
                <a:latin typeface="Calibri "/>
                <a:ea typeface="calibri light"/>
                <a:cs typeface="Calibri"/>
              </a:rPr>
              <a:t>NJ </a:t>
            </a:r>
            <a:r>
              <a:rPr lang="en-US" sz="2800" b="1" kern="0">
                <a:solidFill>
                  <a:srgbClr val="00597C"/>
                </a:solidFill>
                <a:latin typeface="Calibri "/>
                <a:ea typeface="calibri light"/>
                <a:cs typeface="Calibri"/>
              </a:rPr>
              <a:t>Accelerate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273114" y="379977"/>
            <a:ext cx="7980594" cy="402418"/>
          </a:xfrm>
          <a:prstGeom prst="rect">
            <a:avLst/>
          </a:prstGeom>
        </p:spPr>
        <p:txBody>
          <a:bodyPr vert="horz" wrap="square" lIns="0" tIns="14478" rIns="0" bIns="0" rtlCol="0" anchor="t">
            <a:spAutoFit/>
          </a:bodyPr>
          <a:lstStyle/>
          <a:p>
            <a:pPr marL="15240">
              <a:spcBef>
                <a:spcPts val="732"/>
              </a:spcBef>
            </a:pPr>
            <a:r>
              <a:rPr lang="en-US" sz="2800" b="1" kern="0" spc="-126">
                <a:solidFill>
                  <a:srgbClr val="00597C"/>
                </a:solidFill>
                <a:latin typeface="Calibri "/>
                <a:ea typeface="calibri light"/>
                <a:cs typeface="Calibri"/>
              </a:rPr>
              <a:t>NJ </a:t>
            </a:r>
            <a:r>
              <a:rPr lang="en-US" sz="2800" b="1" kern="0">
                <a:solidFill>
                  <a:srgbClr val="00597C"/>
                </a:solidFill>
                <a:latin typeface="Calibri "/>
                <a:ea typeface="calibri light"/>
                <a:cs typeface="Calibri"/>
              </a:rPr>
              <a:t>Accelerate</a:t>
            </a:r>
          </a:p>
        </p:txBody>
      </p:sp>
      <p:sp>
        <p:nvSpPr>
          <p:cNvPr id="27" name="object 27"/>
          <p:cNvSpPr txBox="1"/>
          <p:nvPr/>
        </p:nvSpPr>
        <p:spPr>
          <a:xfrm>
            <a:off x="608599" y="1428719"/>
            <a:ext cx="6153509" cy="3227294"/>
          </a:xfrm>
          <a:prstGeom prst="rect">
            <a:avLst/>
          </a:prstGeom>
        </p:spPr>
        <p:txBody>
          <a:bodyPr vert="horz" wrap="square" lIns="0" tIns="46482" rIns="0" bIns="0" rtlCol="0" anchor="t">
            <a:spAutoFit/>
          </a:bodyPr>
          <a:lstStyle/>
          <a:p>
            <a:pPr marL="271145">
              <a:spcBef>
                <a:spcPts val="366"/>
              </a:spcBef>
            </a:pPr>
            <a:endParaRPr lang="en-US" sz="1900" spc="-24">
              <a:cs typeface="Segoe UI"/>
            </a:endParaRPr>
          </a:p>
          <a:p>
            <a:pPr marL="15240">
              <a:lnSpc>
                <a:spcPct val="150000"/>
              </a:lnSpc>
              <a:spcBef>
                <a:spcPts val="240"/>
              </a:spcBef>
              <a:tabLst>
                <a:tab pos="270510" algn="l"/>
                <a:tab pos="271272" algn="l"/>
              </a:tabLst>
            </a:pPr>
            <a:r>
              <a:rPr lang="en-US" b="1">
                <a:solidFill>
                  <a:srgbClr val="84BE00"/>
                </a:solidFill>
                <a:latin typeface="Calibri"/>
                <a:ea typeface="Calibri"/>
                <a:cs typeface="Segoe UI"/>
              </a:rPr>
              <a:t> </a:t>
            </a:r>
            <a:r>
              <a:rPr lang="en-US" b="1">
                <a:latin typeface="Calibri"/>
                <a:ea typeface="Calibri"/>
                <a:cs typeface="Segoe UI"/>
              </a:rPr>
              <a:t>Investment</a:t>
            </a:r>
            <a:r>
              <a:rPr lang="en-US" sz="2000" b="1">
                <a:latin typeface="Calibri"/>
                <a:ea typeface="Calibri"/>
                <a:cs typeface="Segoe UI"/>
              </a:rPr>
              <a:t> </a:t>
            </a:r>
            <a:r>
              <a:rPr lang="en-US" b="1">
                <a:latin typeface="Calibri"/>
                <a:ea typeface="Calibri"/>
                <a:cs typeface="Segoe UI"/>
              </a:rPr>
              <a:t>Loan Benefit</a:t>
            </a:r>
            <a:r>
              <a:rPr lang="en-US">
                <a:latin typeface="Calibri"/>
                <a:ea typeface="Calibri"/>
                <a:cs typeface="Segoe UI"/>
              </a:rPr>
              <a:t> </a:t>
            </a:r>
            <a:endParaRPr lang="en-US" spc="-10">
              <a:cs typeface="Segoe UI"/>
            </a:endParaRPr>
          </a:p>
          <a:p>
            <a:pPr marL="742950" lvl="1" indent="-285750">
              <a:spcAft>
                <a:spcPts val="500"/>
              </a:spcAft>
              <a:buClr>
                <a:srgbClr val="70AD47"/>
              </a:buClr>
              <a:buFont typeface="System Font Regular,Sans-Serif"/>
              <a:buChar char="►"/>
              <a:tabLst>
                <a:tab pos="270510" algn="l"/>
                <a:tab pos="271272" algn="l"/>
              </a:tabLst>
            </a:pPr>
            <a:r>
              <a:rPr lang="en-US" spc="-12">
                <a:ea typeface="Calibri"/>
                <a:cs typeface="Segoe UI"/>
              </a:rPr>
              <a:t>Working Capital</a:t>
            </a:r>
          </a:p>
          <a:p>
            <a:pPr marL="742950" lvl="1" indent="-285750">
              <a:spcAft>
                <a:spcPts val="500"/>
              </a:spcAft>
              <a:buClr>
                <a:schemeClr val="accent6"/>
              </a:buClr>
              <a:buFont typeface="System Font Regular,Sans-Serif"/>
              <a:buChar char="►"/>
              <a:tabLst>
                <a:tab pos="270510" algn="l"/>
                <a:tab pos="271272" algn="l"/>
              </a:tabLst>
            </a:pPr>
            <a:r>
              <a:rPr lang="en-US" spc="-12">
                <a:ea typeface="Calibri"/>
                <a:cs typeface="Calibri"/>
              </a:rPr>
              <a:t>Convertible Note Up to $250,000 </a:t>
            </a:r>
            <a:r>
              <a:rPr lang="en-US" u="sng" spc="-12">
                <a:ea typeface="Calibri"/>
                <a:cs typeface="Calibri"/>
              </a:rPr>
              <a:t>matching $1:1 investment from Accelerator</a:t>
            </a:r>
            <a:r>
              <a:rPr lang="en-US" spc="-12">
                <a:ea typeface="Calibri"/>
                <a:cs typeface="Calibri"/>
              </a:rPr>
              <a:t> </a:t>
            </a:r>
            <a:endParaRPr lang="en-US" spc="-12">
              <a:cs typeface="Segoe UI"/>
            </a:endParaRPr>
          </a:p>
          <a:p>
            <a:pPr marL="742950" lvl="1" indent="-285750">
              <a:spcAft>
                <a:spcPts val="500"/>
              </a:spcAft>
              <a:buClr>
                <a:schemeClr val="accent6"/>
              </a:buClr>
              <a:buFont typeface="System Font Regular,Sans-Serif"/>
              <a:buChar char="►"/>
              <a:tabLst>
                <a:tab pos="270510" algn="l"/>
                <a:tab pos="271272" algn="l"/>
              </a:tabLst>
            </a:pPr>
            <a:r>
              <a:rPr lang="en-US" spc="-12">
                <a:cs typeface="Segoe UI"/>
              </a:rPr>
              <a:t>10-year maturity, 3% flat, no repayments for 7 years</a:t>
            </a:r>
            <a:endParaRPr lang="en-US">
              <a:ea typeface="Calibri" panose="020F0502020204030204"/>
              <a:cs typeface="Calibri" panose="020F0502020204030204"/>
            </a:endParaRPr>
          </a:p>
          <a:p>
            <a:pPr marL="742950" lvl="1" indent="-285750">
              <a:spcAft>
                <a:spcPts val="500"/>
              </a:spcAft>
              <a:buClr>
                <a:schemeClr val="accent6"/>
              </a:buClr>
              <a:buFont typeface="System Font Regular,Sans-Serif"/>
              <a:buChar char="►"/>
              <a:tabLst>
                <a:tab pos="270510" algn="l"/>
                <a:tab pos="271272" algn="l"/>
              </a:tabLst>
            </a:pPr>
            <a:r>
              <a:rPr lang="en-US">
                <a:cs typeface="Calibri"/>
              </a:rPr>
              <a:t>10-year</a:t>
            </a:r>
            <a:r>
              <a:rPr lang="en-US">
                <a:latin typeface="Calibri"/>
                <a:ea typeface="Calibri"/>
                <a:cs typeface="Calibri"/>
              </a:rPr>
              <a:t> </a:t>
            </a:r>
            <a:r>
              <a:rPr lang="en-US">
                <a:latin typeface="Calibri"/>
                <a:ea typeface="Cambria"/>
                <a:cs typeface="Calibri"/>
              </a:rPr>
              <a:t>Warrant equal to 50% of note</a:t>
            </a:r>
            <a:endParaRPr lang="en-US">
              <a:latin typeface="Calibri"/>
              <a:ea typeface="Cambria"/>
              <a:cs typeface="Segoe UI"/>
            </a:endParaRPr>
          </a:p>
          <a:p>
            <a:pPr marL="742950" lvl="1" indent="-285750">
              <a:spcAft>
                <a:spcPts val="500"/>
              </a:spcAft>
              <a:buClr>
                <a:schemeClr val="accent6"/>
              </a:buClr>
              <a:buFont typeface="System Font Regular,Sans-Serif"/>
              <a:buChar char="►"/>
              <a:tabLst>
                <a:tab pos="270510" algn="l"/>
                <a:tab pos="271272" algn="l"/>
              </a:tabLst>
            </a:pPr>
            <a:r>
              <a:rPr lang="en-US" spc="-12">
                <a:cs typeface="Segoe UI"/>
              </a:rPr>
              <a:t> 5%</a:t>
            </a:r>
            <a:r>
              <a:rPr lang="en-US">
                <a:cs typeface="Segoe UI"/>
              </a:rPr>
              <a:t> bonus</a:t>
            </a:r>
            <a:r>
              <a:rPr lang="en-US" spc="-60">
                <a:cs typeface="Segoe UI"/>
              </a:rPr>
              <a:t> </a:t>
            </a:r>
            <a:r>
              <a:rPr lang="en-US">
                <a:cs typeface="Segoe UI"/>
              </a:rPr>
              <a:t>for</a:t>
            </a:r>
            <a:r>
              <a:rPr lang="en-US" spc="-6">
                <a:cs typeface="Segoe UI"/>
              </a:rPr>
              <a:t> </a:t>
            </a:r>
            <a:r>
              <a:rPr lang="en-US" spc="-12">
                <a:cs typeface="Segoe UI"/>
              </a:rPr>
              <a:t>NJ–certified </a:t>
            </a:r>
            <a:r>
              <a:rPr lang="en-US">
                <a:cs typeface="Segoe UI"/>
              </a:rPr>
              <a:t>MBE/WBE </a:t>
            </a:r>
            <a:r>
              <a:rPr lang="en-US" spc="-12">
                <a:cs typeface="Segoe UI"/>
              </a:rPr>
              <a:t>businesses</a:t>
            </a:r>
            <a:endParaRPr lang="en-US">
              <a:ea typeface="Calibri"/>
              <a:cs typeface="Segoe UI"/>
            </a:endParaRPr>
          </a:p>
          <a:p>
            <a:pPr marL="271145" marR="118110" indent="-255905">
              <a:spcBef>
                <a:spcPts val="245"/>
              </a:spcBef>
              <a:buFont typeface="Wingdings"/>
              <a:buChar char=""/>
              <a:tabLst>
                <a:tab pos="274320" algn="l"/>
                <a:tab pos="275082" algn="l"/>
              </a:tabLst>
            </a:pPr>
            <a:endParaRPr lang="en-US" sz="1900" spc="-12">
              <a:solidFill>
                <a:srgbClr val="3E3E3E"/>
              </a:solidFill>
              <a:cs typeface="Segoe UI"/>
            </a:endParaRPr>
          </a:p>
        </p:txBody>
      </p:sp>
      <p:sp>
        <p:nvSpPr>
          <p:cNvPr id="28" name="object 28"/>
          <p:cNvSpPr txBox="1"/>
          <p:nvPr/>
        </p:nvSpPr>
        <p:spPr>
          <a:xfrm>
            <a:off x="677308" y="4435570"/>
            <a:ext cx="5555143" cy="1495281"/>
          </a:xfrm>
          <a:prstGeom prst="rect">
            <a:avLst/>
          </a:prstGeom>
        </p:spPr>
        <p:txBody>
          <a:bodyPr vert="horz" wrap="square" lIns="0" tIns="45720" rIns="0" bIns="0" rtlCol="0" anchor="t">
            <a:spAutoFit/>
          </a:bodyPr>
          <a:lstStyle/>
          <a:p>
            <a:pPr marL="15240" marR="5715">
              <a:spcBef>
                <a:spcPts val="245"/>
              </a:spcBef>
              <a:tabLst>
                <a:tab pos="270510" algn="l"/>
                <a:tab pos="271272" algn="l"/>
              </a:tabLst>
            </a:pPr>
            <a:r>
              <a:rPr lang="en-US" b="1" spc="-12">
                <a:solidFill>
                  <a:srgbClr val="84BE00"/>
                </a:solidFill>
                <a:latin typeface="Calibri"/>
                <a:ea typeface="Calibri"/>
                <a:cs typeface="Segoe UI"/>
              </a:rPr>
              <a:t> </a:t>
            </a:r>
            <a:r>
              <a:rPr lang="en-US" b="1" spc="-12">
                <a:latin typeface="Calibri"/>
                <a:ea typeface="Calibri"/>
                <a:cs typeface="Segoe UI"/>
              </a:rPr>
              <a:t>Rent Support Benefit</a:t>
            </a:r>
          </a:p>
          <a:p>
            <a:pPr marL="742950" lvl="1" indent="-285750">
              <a:spcAft>
                <a:spcPts val="500"/>
              </a:spcAft>
              <a:buClr>
                <a:schemeClr val="accent6"/>
              </a:buClr>
              <a:buFont typeface="System Font Regular,Sans-Serif"/>
              <a:buChar char="►"/>
              <a:tabLst>
                <a:tab pos="270510" algn="l"/>
                <a:tab pos="271272" algn="l"/>
              </a:tabLst>
            </a:pPr>
            <a:r>
              <a:rPr lang="en-US">
                <a:solidFill>
                  <a:srgbClr val="3E3E3E"/>
                </a:solidFill>
                <a:cs typeface="Segoe UI"/>
              </a:rPr>
              <a:t>Up </a:t>
            </a:r>
            <a:r>
              <a:rPr lang="en-US">
                <a:cs typeface="Segoe UI"/>
              </a:rPr>
              <a:t>to </a:t>
            </a:r>
            <a:r>
              <a:rPr lang="en-US" spc="-12">
                <a:cs typeface="Segoe UI"/>
              </a:rPr>
              <a:t>6-month grant </a:t>
            </a:r>
            <a:r>
              <a:rPr lang="en-US">
                <a:cs typeface="Segoe UI"/>
              </a:rPr>
              <a:t>at an </a:t>
            </a:r>
            <a:r>
              <a:rPr lang="en-US" u="sng">
                <a:cs typeface="Segoe UI"/>
              </a:rPr>
              <a:t>approved NJ Accelerate coworking space</a:t>
            </a:r>
            <a:r>
              <a:rPr lang="en-US">
                <a:cs typeface="Segoe UI"/>
              </a:rPr>
              <a:t>, up to $25,000</a:t>
            </a:r>
            <a:endParaRPr lang="en-US">
              <a:ea typeface="Calibri"/>
              <a:cs typeface="Segoe UI"/>
            </a:endParaRPr>
          </a:p>
          <a:p>
            <a:pPr marL="742950" lvl="1" indent="-285750">
              <a:spcAft>
                <a:spcPts val="500"/>
              </a:spcAft>
              <a:buClr>
                <a:schemeClr val="accent6"/>
              </a:buClr>
              <a:buFont typeface="System Font Regular,Sans-Serif"/>
              <a:buChar char="►"/>
              <a:tabLst>
                <a:tab pos="270510" algn="l"/>
                <a:tab pos="271272" algn="l"/>
              </a:tabLst>
            </a:pPr>
            <a:r>
              <a:rPr lang="en-US">
                <a:cs typeface="Segoe UI"/>
              </a:rPr>
              <a:t>NJ–certified</a:t>
            </a:r>
            <a:r>
              <a:rPr lang="en-US" spc="-12">
                <a:cs typeface="Segoe UI"/>
              </a:rPr>
              <a:t> </a:t>
            </a:r>
            <a:r>
              <a:rPr lang="en-US">
                <a:cs typeface="Segoe UI"/>
              </a:rPr>
              <a:t>MBE/WBE</a:t>
            </a:r>
            <a:r>
              <a:rPr lang="en-US" spc="-12">
                <a:cs typeface="Segoe UI"/>
              </a:rPr>
              <a:t> businesses </a:t>
            </a:r>
            <a:r>
              <a:rPr lang="en-US">
                <a:cs typeface="Segoe UI"/>
              </a:rPr>
              <a:t>may</a:t>
            </a:r>
            <a:r>
              <a:rPr lang="en-US" spc="-36">
                <a:cs typeface="Segoe UI"/>
              </a:rPr>
              <a:t> </a:t>
            </a:r>
            <a:r>
              <a:rPr lang="en-US">
                <a:cs typeface="Segoe UI"/>
              </a:rPr>
              <a:t>be</a:t>
            </a:r>
            <a:r>
              <a:rPr lang="en-US" spc="-18">
                <a:cs typeface="Segoe UI"/>
              </a:rPr>
              <a:t> </a:t>
            </a:r>
            <a:r>
              <a:rPr lang="en-US">
                <a:cs typeface="Segoe UI"/>
              </a:rPr>
              <a:t>eligible</a:t>
            </a:r>
            <a:r>
              <a:rPr lang="en-US" spc="-24">
                <a:cs typeface="Segoe UI"/>
              </a:rPr>
              <a:t> </a:t>
            </a:r>
            <a:r>
              <a:rPr lang="en-US">
                <a:cs typeface="Segoe UI"/>
              </a:rPr>
              <a:t>for</a:t>
            </a:r>
            <a:r>
              <a:rPr lang="en-US" spc="-24">
                <a:cs typeface="Segoe UI"/>
              </a:rPr>
              <a:t> </a:t>
            </a:r>
            <a:r>
              <a:rPr lang="en-US">
                <a:cs typeface="Segoe UI"/>
              </a:rPr>
              <a:t>a</a:t>
            </a:r>
            <a:r>
              <a:rPr lang="en-US" spc="-12">
                <a:cs typeface="Segoe UI"/>
              </a:rPr>
              <a:t> bonus month </a:t>
            </a:r>
            <a:endParaRPr lang="en-US" spc="-12">
              <a:ea typeface="Calibri"/>
              <a:cs typeface="Segoe UI"/>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78269F0-F606-BBD6-502B-3DF79BEC30E9}"/>
                  </a:ext>
                </a:extLst>
              </p14:cNvPr>
              <p14:cNvContentPartPr/>
              <p14:nvPr/>
            </p14:nvContentPartPr>
            <p14:xfrm>
              <a:off x="6334124" y="1121833"/>
              <a:ext cx="13229" cy="13229"/>
            </p14:xfrm>
          </p:contentPart>
        </mc:Choice>
        <mc:Fallback xmlns="">
          <p:pic>
            <p:nvPicPr>
              <p:cNvPr id="4" name="Ink 3">
                <a:extLst>
                  <a:ext uri="{FF2B5EF4-FFF2-40B4-BE49-F238E27FC236}">
                    <a16:creationId xmlns:a16="http://schemas.microsoft.com/office/drawing/2014/main" id="{A78269F0-F606-BBD6-502B-3DF79BEC30E9}"/>
                  </a:ext>
                </a:extLst>
              </p:cNvPr>
              <p:cNvPicPr/>
              <p:nvPr/>
            </p:nvPicPr>
            <p:blipFill>
              <a:blip r:embed="rId3"/>
              <a:stretch>
                <a:fillRect/>
              </a:stretch>
            </p:blipFill>
            <p:spPr>
              <a:xfrm>
                <a:off x="5672674" y="460383"/>
                <a:ext cx="1322900" cy="13229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DFA1577-C683-ED84-D492-D444CC1E1F64}"/>
                  </a:ext>
                </a:extLst>
              </p14:cNvPr>
              <p14:cNvContentPartPr/>
              <p14:nvPr/>
            </p14:nvContentPartPr>
            <p14:xfrm>
              <a:off x="6323457" y="1058332"/>
              <a:ext cx="13229" cy="13229"/>
            </p14:xfrm>
          </p:contentPart>
        </mc:Choice>
        <mc:Fallback xmlns="">
          <p:pic>
            <p:nvPicPr>
              <p:cNvPr id="5" name="Ink 4">
                <a:extLst>
                  <a:ext uri="{FF2B5EF4-FFF2-40B4-BE49-F238E27FC236}">
                    <a16:creationId xmlns:a16="http://schemas.microsoft.com/office/drawing/2014/main" id="{ADFA1577-C683-ED84-D492-D444CC1E1F64}"/>
                  </a:ext>
                </a:extLst>
              </p:cNvPr>
              <p:cNvPicPr/>
              <p:nvPr/>
            </p:nvPicPr>
            <p:blipFill>
              <a:blip r:embed="rId5"/>
              <a:stretch>
                <a:fillRect/>
              </a:stretch>
            </p:blipFill>
            <p:spPr>
              <a:xfrm>
                <a:off x="6302120" y="396882"/>
                <a:ext cx="55476" cy="13229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BE992FE-06F6-3F09-F72D-0C24C026591E}"/>
                  </a:ext>
                </a:extLst>
              </p14:cNvPr>
              <p14:cNvContentPartPr/>
              <p14:nvPr/>
            </p14:nvContentPartPr>
            <p14:xfrm>
              <a:off x="6233029" y="1003114"/>
              <a:ext cx="213894" cy="217275"/>
            </p14:xfrm>
          </p:contentPart>
        </mc:Choice>
        <mc:Fallback xmlns="">
          <p:pic>
            <p:nvPicPr>
              <p:cNvPr id="6" name="Ink 5">
                <a:extLst>
                  <a:ext uri="{FF2B5EF4-FFF2-40B4-BE49-F238E27FC236}">
                    <a16:creationId xmlns:a16="http://schemas.microsoft.com/office/drawing/2014/main" id="{9BE992FE-06F6-3F09-F72D-0C24C026591E}"/>
                  </a:ext>
                </a:extLst>
              </p:cNvPr>
              <p:cNvPicPr/>
              <p:nvPr/>
            </p:nvPicPr>
            <p:blipFill>
              <a:blip r:embed="rId7"/>
              <a:stretch>
                <a:fillRect/>
              </a:stretch>
            </p:blipFill>
            <p:spPr>
              <a:xfrm>
                <a:off x="6215085" y="985157"/>
                <a:ext cx="249423" cy="25282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4B6B8F3-B9A1-3350-807D-530A7B3572BB}"/>
                  </a:ext>
                </a:extLst>
              </p14:cNvPr>
              <p14:cNvContentPartPr/>
              <p14:nvPr/>
            </p14:nvContentPartPr>
            <p14:xfrm>
              <a:off x="6365874" y="1055492"/>
              <a:ext cx="13229" cy="87469"/>
            </p14:xfrm>
          </p:contentPart>
        </mc:Choice>
        <mc:Fallback xmlns="">
          <p:pic>
            <p:nvPicPr>
              <p:cNvPr id="7" name="Ink 6">
                <a:extLst>
                  <a:ext uri="{FF2B5EF4-FFF2-40B4-BE49-F238E27FC236}">
                    <a16:creationId xmlns:a16="http://schemas.microsoft.com/office/drawing/2014/main" id="{B4B6B8F3-B9A1-3350-807D-530A7B3572BB}"/>
                  </a:ext>
                </a:extLst>
              </p:cNvPr>
              <p:cNvPicPr/>
              <p:nvPr/>
            </p:nvPicPr>
            <p:blipFill>
              <a:blip r:embed="rId9"/>
              <a:stretch>
                <a:fillRect/>
              </a:stretch>
            </p:blipFill>
            <p:spPr>
              <a:xfrm>
                <a:off x="6344537" y="1037568"/>
                <a:ext cx="55476" cy="12295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E7D25010-690C-B66E-9B64-EC067788B7C2}"/>
                  </a:ext>
                </a:extLst>
              </p14:cNvPr>
              <p14:cNvContentPartPr/>
              <p14:nvPr/>
            </p14:nvContentPartPr>
            <p14:xfrm>
              <a:off x="6820958" y="920749"/>
              <a:ext cx="13229" cy="13229"/>
            </p14:xfrm>
          </p:contentPart>
        </mc:Choice>
        <mc:Fallback xmlns="">
          <p:pic>
            <p:nvPicPr>
              <p:cNvPr id="8" name="Ink 7">
                <a:extLst>
                  <a:ext uri="{FF2B5EF4-FFF2-40B4-BE49-F238E27FC236}">
                    <a16:creationId xmlns:a16="http://schemas.microsoft.com/office/drawing/2014/main" id="{E7D25010-690C-B66E-9B64-EC067788B7C2}"/>
                  </a:ext>
                </a:extLst>
              </p:cNvPr>
              <p:cNvPicPr/>
              <p:nvPr/>
            </p:nvPicPr>
            <p:blipFill>
              <a:blip r:embed="rId3"/>
              <a:stretch>
                <a:fillRect/>
              </a:stretch>
            </p:blipFill>
            <p:spPr>
              <a:xfrm>
                <a:off x="6159508" y="259299"/>
                <a:ext cx="1322900" cy="13229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9DBF6A24-47A9-BB52-B81B-31184714F5D5}"/>
                  </a:ext>
                </a:extLst>
              </p14:cNvPr>
              <p14:cNvContentPartPr/>
              <p14:nvPr/>
            </p14:nvContentPartPr>
            <p14:xfrm>
              <a:off x="-1772707" y="1428749"/>
              <a:ext cx="13229" cy="13229"/>
            </p14:xfrm>
          </p:contentPart>
        </mc:Choice>
        <mc:Fallback xmlns="">
          <p:pic>
            <p:nvPicPr>
              <p:cNvPr id="14" name="Ink 13">
                <a:extLst>
                  <a:ext uri="{FF2B5EF4-FFF2-40B4-BE49-F238E27FC236}">
                    <a16:creationId xmlns:a16="http://schemas.microsoft.com/office/drawing/2014/main" id="{9DBF6A24-47A9-BB52-B81B-31184714F5D5}"/>
                  </a:ext>
                </a:extLst>
              </p:cNvPr>
              <p:cNvPicPr/>
              <p:nvPr/>
            </p:nvPicPr>
            <p:blipFill>
              <a:blip r:embed="rId5"/>
              <a:stretch>
                <a:fillRect/>
              </a:stretch>
            </p:blipFill>
            <p:spPr>
              <a:xfrm>
                <a:off x="-1794044" y="767299"/>
                <a:ext cx="55476" cy="13229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00FC139E-7D68-E422-DC33-973FEBD57C03}"/>
                  </a:ext>
                </a:extLst>
              </p14:cNvPr>
              <p14:cNvContentPartPr/>
              <p14:nvPr/>
            </p14:nvContentPartPr>
            <p14:xfrm>
              <a:off x="-1804457" y="1492250"/>
              <a:ext cx="13229" cy="13229"/>
            </p14:xfrm>
          </p:contentPart>
        </mc:Choice>
        <mc:Fallback xmlns="">
          <p:pic>
            <p:nvPicPr>
              <p:cNvPr id="15" name="Ink 14">
                <a:extLst>
                  <a:ext uri="{FF2B5EF4-FFF2-40B4-BE49-F238E27FC236}">
                    <a16:creationId xmlns:a16="http://schemas.microsoft.com/office/drawing/2014/main" id="{00FC139E-7D68-E422-DC33-973FEBD57C03}"/>
                  </a:ext>
                </a:extLst>
              </p:cNvPr>
              <p:cNvPicPr/>
              <p:nvPr/>
            </p:nvPicPr>
            <p:blipFill>
              <a:blip r:embed="rId3"/>
              <a:stretch>
                <a:fillRect/>
              </a:stretch>
            </p:blipFill>
            <p:spPr>
              <a:xfrm>
                <a:off x="-2465907" y="830800"/>
                <a:ext cx="1322900" cy="13229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Ink 32">
                <a:extLst>
                  <a:ext uri="{FF2B5EF4-FFF2-40B4-BE49-F238E27FC236}">
                    <a16:creationId xmlns:a16="http://schemas.microsoft.com/office/drawing/2014/main" id="{AA8DBC85-94E2-1246-73EA-535E7178DB3C}"/>
                  </a:ext>
                </a:extLst>
              </p14:cNvPr>
              <p14:cNvContentPartPr/>
              <p14:nvPr/>
            </p14:nvContentPartPr>
            <p14:xfrm>
              <a:off x="6842124" y="1142999"/>
              <a:ext cx="13229" cy="13229"/>
            </p14:xfrm>
          </p:contentPart>
        </mc:Choice>
        <mc:Fallback xmlns="">
          <p:pic>
            <p:nvPicPr>
              <p:cNvPr id="33" name="Ink 32">
                <a:extLst>
                  <a:ext uri="{FF2B5EF4-FFF2-40B4-BE49-F238E27FC236}">
                    <a16:creationId xmlns:a16="http://schemas.microsoft.com/office/drawing/2014/main" id="{AA8DBC85-94E2-1246-73EA-535E7178DB3C}"/>
                  </a:ext>
                </a:extLst>
              </p:cNvPr>
              <p:cNvPicPr/>
              <p:nvPr/>
            </p:nvPicPr>
            <p:blipFill>
              <a:blip r:embed="rId14"/>
              <a:stretch>
                <a:fillRect/>
              </a:stretch>
            </p:blipFill>
            <p:spPr>
              <a:xfrm>
                <a:off x="6180674" y="1115439"/>
                <a:ext cx="1322900" cy="6779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301FCE34-CC85-FEB9-205B-EF4CCBF4B480}"/>
                  </a:ext>
                </a:extLst>
              </p14:cNvPr>
              <p14:cNvContentPartPr/>
              <p14:nvPr/>
            </p14:nvContentPartPr>
            <p14:xfrm>
              <a:off x="6842124" y="1195916"/>
              <a:ext cx="13229" cy="23174"/>
            </p14:xfrm>
          </p:contentPart>
        </mc:Choice>
        <mc:Fallback xmlns="">
          <p:pic>
            <p:nvPicPr>
              <p:cNvPr id="34" name="Ink 33">
                <a:extLst>
                  <a:ext uri="{FF2B5EF4-FFF2-40B4-BE49-F238E27FC236}">
                    <a16:creationId xmlns:a16="http://schemas.microsoft.com/office/drawing/2014/main" id="{301FCE34-CC85-FEB9-205B-EF4CCBF4B480}"/>
                  </a:ext>
                </a:extLst>
              </p:cNvPr>
              <p:cNvPicPr/>
              <p:nvPr/>
            </p:nvPicPr>
            <p:blipFill>
              <a:blip r:embed="rId16"/>
              <a:stretch>
                <a:fillRect/>
              </a:stretch>
            </p:blipFill>
            <p:spPr>
              <a:xfrm>
                <a:off x="6807311" y="1178090"/>
                <a:ext cx="82159" cy="5847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 name="Ink 34">
                <a:extLst>
                  <a:ext uri="{FF2B5EF4-FFF2-40B4-BE49-F238E27FC236}">
                    <a16:creationId xmlns:a16="http://schemas.microsoft.com/office/drawing/2014/main" id="{E71DC77B-C324-8427-CF7A-36741B0D028A}"/>
                  </a:ext>
                </a:extLst>
              </p14:cNvPr>
              <p14:cNvContentPartPr/>
              <p14:nvPr/>
            </p14:nvContentPartPr>
            <p14:xfrm>
              <a:off x="6820958" y="1291166"/>
              <a:ext cx="13229" cy="13229"/>
            </p14:xfrm>
          </p:contentPart>
        </mc:Choice>
        <mc:Fallback xmlns="">
          <p:pic>
            <p:nvPicPr>
              <p:cNvPr id="35" name="Ink 34">
                <a:extLst>
                  <a:ext uri="{FF2B5EF4-FFF2-40B4-BE49-F238E27FC236}">
                    <a16:creationId xmlns:a16="http://schemas.microsoft.com/office/drawing/2014/main" id="{E71DC77B-C324-8427-CF7A-36741B0D028A}"/>
                  </a:ext>
                </a:extLst>
              </p:cNvPr>
              <p:cNvPicPr/>
              <p:nvPr/>
            </p:nvPicPr>
            <p:blipFill>
              <a:blip r:embed="rId3"/>
              <a:stretch>
                <a:fillRect/>
              </a:stretch>
            </p:blipFill>
            <p:spPr>
              <a:xfrm>
                <a:off x="6159508" y="629716"/>
                <a:ext cx="1322900" cy="13229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7" name="Ink 36">
                <a:extLst>
                  <a:ext uri="{FF2B5EF4-FFF2-40B4-BE49-F238E27FC236}">
                    <a16:creationId xmlns:a16="http://schemas.microsoft.com/office/drawing/2014/main" id="{E97B2E13-BF12-102B-6F57-C197ECC49CBA}"/>
                  </a:ext>
                </a:extLst>
              </p14:cNvPr>
              <p14:cNvContentPartPr/>
              <p14:nvPr/>
            </p14:nvContentPartPr>
            <p14:xfrm>
              <a:off x="6816766" y="1291166"/>
              <a:ext cx="13229" cy="13229"/>
            </p14:xfrm>
          </p:contentPart>
        </mc:Choice>
        <mc:Fallback xmlns="">
          <p:pic>
            <p:nvPicPr>
              <p:cNvPr id="37" name="Ink 36">
                <a:extLst>
                  <a:ext uri="{FF2B5EF4-FFF2-40B4-BE49-F238E27FC236}">
                    <a16:creationId xmlns:a16="http://schemas.microsoft.com/office/drawing/2014/main" id="{E97B2E13-BF12-102B-6F57-C197ECC49CBA}"/>
                  </a:ext>
                </a:extLst>
              </p:cNvPr>
              <p:cNvPicPr/>
              <p:nvPr/>
            </p:nvPicPr>
            <p:blipFill>
              <a:blip r:embed="rId19"/>
              <a:stretch>
                <a:fillRect/>
              </a:stretch>
            </p:blipFill>
            <p:spPr>
              <a:xfrm>
                <a:off x="6765885" y="1263606"/>
                <a:ext cx="113973" cy="6779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3" name="Ink 42">
                <a:extLst>
                  <a:ext uri="{FF2B5EF4-FFF2-40B4-BE49-F238E27FC236}">
                    <a16:creationId xmlns:a16="http://schemas.microsoft.com/office/drawing/2014/main" id="{796415F7-8D57-52DD-81C5-DCCD0DB56C53}"/>
                  </a:ext>
                </a:extLst>
              </p14:cNvPr>
              <p14:cNvContentPartPr/>
              <p14:nvPr/>
            </p14:nvContentPartPr>
            <p14:xfrm>
              <a:off x="6683374" y="1026582"/>
              <a:ext cx="13229" cy="13229"/>
            </p14:xfrm>
          </p:contentPart>
        </mc:Choice>
        <mc:Fallback xmlns="">
          <p:pic>
            <p:nvPicPr>
              <p:cNvPr id="43" name="Ink 42">
                <a:extLst>
                  <a:ext uri="{FF2B5EF4-FFF2-40B4-BE49-F238E27FC236}">
                    <a16:creationId xmlns:a16="http://schemas.microsoft.com/office/drawing/2014/main" id="{796415F7-8D57-52DD-81C5-DCCD0DB56C53}"/>
                  </a:ext>
                </a:extLst>
              </p:cNvPr>
              <p:cNvPicPr/>
              <p:nvPr/>
            </p:nvPicPr>
            <p:blipFill>
              <a:blip r:embed="rId3"/>
              <a:stretch>
                <a:fillRect/>
              </a:stretch>
            </p:blipFill>
            <p:spPr>
              <a:xfrm>
                <a:off x="6021924" y="365132"/>
                <a:ext cx="1322900" cy="13229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 name="Ink 43">
                <a:extLst>
                  <a:ext uri="{FF2B5EF4-FFF2-40B4-BE49-F238E27FC236}">
                    <a16:creationId xmlns:a16="http://schemas.microsoft.com/office/drawing/2014/main" id="{1D95A3E2-ADAF-50AE-56C2-7D1958F42E9F}"/>
                  </a:ext>
                </a:extLst>
              </p14:cNvPr>
              <p14:cNvContentPartPr/>
              <p14:nvPr/>
            </p14:nvContentPartPr>
            <p14:xfrm>
              <a:off x="6683374" y="1026582"/>
              <a:ext cx="13229" cy="54663"/>
            </p14:xfrm>
          </p:contentPart>
        </mc:Choice>
        <mc:Fallback xmlns="">
          <p:pic>
            <p:nvPicPr>
              <p:cNvPr id="44" name="Ink 43">
                <a:extLst>
                  <a:ext uri="{FF2B5EF4-FFF2-40B4-BE49-F238E27FC236}">
                    <a16:creationId xmlns:a16="http://schemas.microsoft.com/office/drawing/2014/main" id="{1D95A3E2-ADAF-50AE-56C2-7D1958F42E9F}"/>
                  </a:ext>
                </a:extLst>
              </p:cNvPr>
              <p:cNvPicPr/>
              <p:nvPr/>
            </p:nvPicPr>
            <p:blipFill>
              <a:blip r:embed="rId22"/>
              <a:stretch>
                <a:fillRect/>
              </a:stretch>
            </p:blipFill>
            <p:spPr>
              <a:xfrm>
                <a:off x="6021924" y="1008718"/>
                <a:ext cx="1322900" cy="90033"/>
              </a:xfrm>
              <a:prstGeom prst="rect">
                <a:avLst/>
              </a:prstGeom>
            </p:spPr>
          </p:pic>
        </mc:Fallback>
      </mc:AlternateContent>
      <p:cxnSp>
        <p:nvCxnSpPr>
          <p:cNvPr id="19" name="Straight Connector 18">
            <a:extLst>
              <a:ext uri="{FF2B5EF4-FFF2-40B4-BE49-F238E27FC236}">
                <a16:creationId xmlns:a16="http://schemas.microsoft.com/office/drawing/2014/main" id="{652AEFA4-815E-5EF1-285E-14AB34C1819F}"/>
              </a:ext>
            </a:extLst>
          </p:cNvPr>
          <p:cNvCxnSpPr>
            <a:cxnSpLocks/>
          </p:cNvCxnSpPr>
          <p:nvPr/>
        </p:nvCxnSpPr>
        <p:spPr>
          <a:xfrm>
            <a:off x="273114" y="919979"/>
            <a:ext cx="11245346"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39" name="TextBox 38">
            <a:extLst>
              <a:ext uri="{FF2B5EF4-FFF2-40B4-BE49-F238E27FC236}">
                <a16:creationId xmlns:a16="http://schemas.microsoft.com/office/drawing/2014/main" id="{E01CF394-CCEF-4720-A4D3-59DA36A15BC0}"/>
              </a:ext>
            </a:extLst>
          </p:cNvPr>
          <p:cNvSpPr txBox="1"/>
          <p:nvPr/>
        </p:nvSpPr>
        <p:spPr>
          <a:xfrm>
            <a:off x="276156" y="1312836"/>
            <a:ext cx="11504326" cy="400110"/>
          </a:xfrm>
          <a:prstGeom prst="rect">
            <a:avLst/>
          </a:prstGeom>
          <a:noFill/>
        </p:spPr>
        <p:txBody>
          <a:bodyPr wrap="square" lIns="91440" tIns="45720" rIns="91440" bIns="45720" anchor="t">
            <a:spAutoFit/>
          </a:bodyPr>
          <a:lstStyle/>
          <a:p>
            <a:r>
              <a:rPr lang="en-US" sz="2000">
                <a:ea typeface="+mn-lt"/>
                <a:cs typeface="+mn-lt"/>
              </a:rPr>
              <a:t>Provides support via matching loans and rent grants to graduate companies of Approved Accelerators.</a:t>
            </a:r>
            <a:endParaRPr lang="en-US" sz="2000">
              <a:ea typeface="Calibri"/>
              <a:cs typeface="Calibri"/>
            </a:endParaRPr>
          </a:p>
        </p:txBody>
      </p:sp>
      <p:pic>
        <p:nvPicPr>
          <p:cNvPr id="3" name="Picture 2">
            <a:extLst>
              <a:ext uri="{FF2B5EF4-FFF2-40B4-BE49-F238E27FC236}">
                <a16:creationId xmlns:a16="http://schemas.microsoft.com/office/drawing/2014/main" id="{197F5E30-A92F-E3C4-081B-AF35ADB75F2E}"/>
              </a:ext>
            </a:extLst>
          </p:cNvPr>
          <p:cNvPicPr>
            <a:picLocks noChangeAspect="1"/>
          </p:cNvPicPr>
          <p:nvPr/>
        </p:nvPicPr>
        <p:blipFill>
          <a:blip r:embed="rId23"/>
          <a:stretch>
            <a:fillRect/>
          </a:stretch>
        </p:blipFill>
        <p:spPr>
          <a:xfrm>
            <a:off x="10011694" y="5658463"/>
            <a:ext cx="1648911" cy="1099274"/>
          </a:xfrm>
          <a:prstGeom prst="rect">
            <a:avLst/>
          </a:prstGeom>
        </p:spPr>
      </p:pic>
      <p:sp>
        <p:nvSpPr>
          <p:cNvPr id="2" name="TextBox 1">
            <a:extLst>
              <a:ext uri="{FF2B5EF4-FFF2-40B4-BE49-F238E27FC236}">
                <a16:creationId xmlns:a16="http://schemas.microsoft.com/office/drawing/2014/main" id="{D5D95C87-A256-4409-D0B1-1F2B2B48C888}"/>
              </a:ext>
            </a:extLst>
          </p:cNvPr>
          <p:cNvSpPr txBox="1"/>
          <p:nvPr/>
        </p:nvSpPr>
        <p:spPr>
          <a:xfrm>
            <a:off x="164098" y="6332928"/>
            <a:ext cx="38906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24"/>
              </a:rPr>
              <a:t>https://www.njeda.gov/njaccelerate/</a:t>
            </a:r>
            <a:endParaRPr lang="en-US"/>
          </a:p>
        </p:txBody>
      </p:sp>
      <p:sp>
        <p:nvSpPr>
          <p:cNvPr id="9" name="TextBox 8">
            <a:extLst>
              <a:ext uri="{FF2B5EF4-FFF2-40B4-BE49-F238E27FC236}">
                <a16:creationId xmlns:a16="http://schemas.microsoft.com/office/drawing/2014/main" id="{01170EAE-7C40-473F-AD96-17D11F3F3764}"/>
              </a:ext>
            </a:extLst>
          </p:cNvPr>
          <p:cNvSpPr txBox="1"/>
          <p:nvPr/>
        </p:nvSpPr>
        <p:spPr>
          <a:xfrm>
            <a:off x="7287239" y="2751560"/>
            <a:ext cx="3759377" cy="2436564"/>
          </a:xfrm>
          <a:prstGeom prst="rect">
            <a:avLst/>
          </a:prstGeom>
          <a:noFill/>
          <a:ln>
            <a:noFill/>
          </a:ln>
        </p:spPr>
        <p:txBody>
          <a:bodyPr wrap="square" lIns="91440" tIns="45720" rIns="91440" bIns="45720" rtlCol="0" anchor="t">
            <a:spAutoFit/>
          </a:bodyPr>
          <a:lstStyle/>
          <a:p>
            <a:pPr>
              <a:buClr>
                <a:schemeClr val="accent6"/>
              </a:buClr>
            </a:pPr>
            <a:r>
              <a:rPr lang="en-US" b="1">
                <a:latin typeface="Calibri"/>
                <a:ea typeface="Calibri"/>
                <a:cs typeface="Segoe UI"/>
              </a:rPr>
              <a:t>Eligibility Requirements </a:t>
            </a:r>
          </a:p>
          <a:p>
            <a:pPr>
              <a:tabLst>
                <a:tab pos="270510" algn="l"/>
                <a:tab pos="271272" algn="l"/>
              </a:tabLst>
            </a:pPr>
            <a:endParaRPr lang="en-US" b="1">
              <a:latin typeface="Calibri"/>
              <a:ea typeface="Calibri"/>
              <a:cs typeface="Segoe UI"/>
            </a:endParaRPr>
          </a:p>
          <a:p>
            <a:pPr marL="742950" lvl="1" indent="-285750">
              <a:spcAft>
                <a:spcPts val="500"/>
              </a:spcAft>
              <a:buClr>
                <a:schemeClr val="accent6"/>
              </a:buClr>
              <a:buFont typeface="System Font Regular,Sans-Serif"/>
              <a:buChar char="►"/>
              <a:tabLst>
                <a:tab pos="270510" algn="l"/>
                <a:tab pos="271272" algn="l"/>
              </a:tabLst>
            </a:pPr>
            <a:r>
              <a:rPr lang="en-US" sz="1800">
                <a:latin typeface="Calibri"/>
                <a:ea typeface="Calibri"/>
                <a:cs typeface="Calibri"/>
              </a:rPr>
              <a:t>50% FT Employees &amp; 2 Founders/C-Suite Executive working in NJ</a:t>
            </a:r>
          </a:p>
          <a:p>
            <a:pPr marL="742950" lvl="1" indent="-285750">
              <a:spcAft>
                <a:spcPts val="500"/>
              </a:spcAft>
              <a:buClr>
                <a:schemeClr val="accent6"/>
              </a:buClr>
              <a:buFont typeface="System Font Regular,Sans-Serif"/>
              <a:buChar char="►"/>
              <a:tabLst>
                <a:tab pos="270510" algn="l"/>
                <a:tab pos="271272" algn="l"/>
              </a:tabLst>
            </a:pPr>
            <a:r>
              <a:rPr lang="en-US">
                <a:latin typeface="Calibri"/>
                <a:ea typeface="Calibri"/>
                <a:cs typeface="Calibri"/>
              </a:rPr>
              <a:t>Graduate of an Approved Accelerator</a:t>
            </a:r>
            <a:endParaRPr lang="en-US" sz="1800">
              <a:latin typeface="Calibri"/>
              <a:ea typeface="Calibri"/>
              <a:cs typeface="Calibri"/>
            </a:endParaRPr>
          </a:p>
          <a:p>
            <a:endParaRPr lang="en-US"/>
          </a:p>
        </p:txBody>
      </p:sp>
      <p:sp>
        <p:nvSpPr>
          <p:cNvPr id="12" name="Triangle 3">
            <a:extLst>
              <a:ext uri="{FF2B5EF4-FFF2-40B4-BE49-F238E27FC236}">
                <a16:creationId xmlns:a16="http://schemas.microsoft.com/office/drawing/2014/main" id="{05E6BB1C-5476-C0C8-137E-9FF8EC8A56E7}"/>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FBDF-2D50-CCC1-B01E-AC81E366E2B5}"/>
              </a:ext>
            </a:extLst>
          </p:cNvPr>
          <p:cNvSpPr txBox="1">
            <a:spLocks/>
          </p:cNvSpPr>
          <p:nvPr/>
        </p:nvSpPr>
        <p:spPr>
          <a:xfrm>
            <a:off x="328333" y="582500"/>
            <a:ext cx="8368819" cy="61088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0597C"/>
                </a:solidFill>
                <a:latin typeface="Calibri" panose="020F0502020204030204" pitchFamily="34" charset="0"/>
                <a:cs typeface="Calibri" panose="020F0502020204030204" pitchFamily="34" charset="0"/>
              </a:rPr>
              <a:t>Angel Match Program</a:t>
            </a:r>
            <a:endParaRPr lang="en-US" sz="2800">
              <a:solidFill>
                <a:srgbClr val="00597C"/>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37E29DFD-D4C0-F461-438A-C559C7E14629}"/>
              </a:ext>
            </a:extLst>
          </p:cNvPr>
          <p:cNvCxnSpPr>
            <a:cxnSpLocks/>
          </p:cNvCxnSpPr>
          <p:nvPr/>
        </p:nvCxnSpPr>
        <p:spPr>
          <a:xfrm>
            <a:off x="328333" y="1201730"/>
            <a:ext cx="11863667"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4" name="Triangle 3">
            <a:extLst>
              <a:ext uri="{FF2B5EF4-FFF2-40B4-BE49-F238E27FC236}">
                <a16:creationId xmlns:a16="http://schemas.microsoft.com/office/drawing/2014/main" id="{8592E01B-D2B2-B045-66F6-5E91027C1D2D}"/>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1C63217-5FE6-6863-3E54-CECEDDF8C959}"/>
              </a:ext>
            </a:extLst>
          </p:cNvPr>
          <p:cNvSpPr txBox="1"/>
          <p:nvPr/>
        </p:nvSpPr>
        <p:spPr>
          <a:xfrm>
            <a:off x="164167" y="1218329"/>
            <a:ext cx="11863666" cy="1155183"/>
          </a:xfrm>
          <a:prstGeom prst="snip2DiagRect">
            <a:avLst/>
          </a:prstGeom>
          <a:noFill/>
          <a:ln w="12700">
            <a:noFill/>
          </a:ln>
        </p:spPr>
        <p:txBody>
          <a:bodyPr wrap="square" rtlCol="0">
            <a:spAutoFit/>
          </a:bodyPr>
          <a:lstStyle/>
          <a:p>
            <a:pPr>
              <a:lnSpc>
                <a:spcPct val="150000"/>
              </a:lnSpc>
            </a:pPr>
            <a:r>
              <a:rPr lang="en-US" sz="2000">
                <a:solidFill>
                  <a:schemeClr val="accent5">
                    <a:lumMod val="50000"/>
                  </a:schemeClr>
                </a:solidFill>
                <a:latin typeface="Calibri" panose="020F0502020204030204" pitchFamily="34" charset="0"/>
                <a:ea typeface="Cambria"/>
                <a:cs typeface="Calibri" panose="020F0502020204030204" pitchFamily="34" charset="0"/>
              </a:rPr>
              <a:t>NJEDA matches preferred equity investment in early-stage, product-based technology companies, with a direct investment up to $500,000. </a:t>
            </a:r>
          </a:p>
        </p:txBody>
      </p:sp>
      <p:pic>
        <p:nvPicPr>
          <p:cNvPr id="7" name="Picture 6">
            <a:extLst>
              <a:ext uri="{FF2B5EF4-FFF2-40B4-BE49-F238E27FC236}">
                <a16:creationId xmlns:a16="http://schemas.microsoft.com/office/drawing/2014/main" id="{19FD2B13-5EA6-BE2E-B3C3-F6067A6238E9}"/>
              </a:ext>
            </a:extLst>
          </p:cNvPr>
          <p:cNvPicPr>
            <a:picLocks noChangeAspect="1"/>
          </p:cNvPicPr>
          <p:nvPr/>
        </p:nvPicPr>
        <p:blipFill>
          <a:blip r:embed="rId2"/>
          <a:stretch>
            <a:fillRect/>
          </a:stretch>
        </p:blipFill>
        <p:spPr>
          <a:xfrm>
            <a:off x="10058404" y="5492387"/>
            <a:ext cx="1648911" cy="1099274"/>
          </a:xfrm>
          <a:prstGeom prst="rect">
            <a:avLst/>
          </a:prstGeom>
        </p:spPr>
      </p:pic>
      <p:sp>
        <p:nvSpPr>
          <p:cNvPr id="19" name="TextBox 18">
            <a:extLst>
              <a:ext uri="{FF2B5EF4-FFF2-40B4-BE49-F238E27FC236}">
                <a16:creationId xmlns:a16="http://schemas.microsoft.com/office/drawing/2014/main" id="{83259948-F235-46BD-86DB-5D4FC24A07FF}"/>
              </a:ext>
            </a:extLst>
          </p:cNvPr>
          <p:cNvSpPr txBox="1"/>
          <p:nvPr/>
        </p:nvSpPr>
        <p:spPr>
          <a:xfrm>
            <a:off x="2990569" y="1942249"/>
            <a:ext cx="7567220" cy="4565289"/>
          </a:xfrm>
          <a:prstGeom prst="rect">
            <a:avLst/>
          </a:prstGeom>
          <a:noFill/>
        </p:spPr>
        <p:txBody>
          <a:bodyPr wrap="square">
            <a:spAutoFit/>
          </a:bodyPr>
          <a:lstStyle/>
          <a:p>
            <a:pPr marL="285750" indent="-285750">
              <a:lnSpc>
                <a:spcPct val="150000"/>
              </a:lnSpc>
              <a:buClr>
                <a:srgbClr val="84BE00"/>
              </a:buClr>
              <a:buFont typeface="System Font Regular"/>
              <a:buChar char="►"/>
            </a:pPr>
            <a:endParaRPr lang="en-US">
              <a:latin typeface="Calibri" panose="020F0502020204030204" pitchFamily="34" charset="0"/>
              <a:cs typeface="Calibri" panose="020F0502020204030204" pitchFamily="34" charset="0"/>
            </a:endParaRPr>
          </a:p>
          <a:p>
            <a:pPr marL="285750"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Note terms</a:t>
            </a:r>
          </a:p>
          <a:p>
            <a:pPr marL="742950" lvl="1"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10-year, 3% interest rate</a:t>
            </a:r>
          </a:p>
          <a:p>
            <a:pPr marL="742950" lvl="1"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No payments for first 7 years, no prepayment penalty</a:t>
            </a:r>
          </a:p>
          <a:p>
            <a:pPr marL="742950" lvl="1"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10-year </a:t>
            </a:r>
            <a:r>
              <a:rPr lang="en-US" sz="2000">
                <a:latin typeface="Calibri" panose="020F0502020204030204" pitchFamily="34" charset="0"/>
                <a:ea typeface="Cambria" panose="02040503050406030204" pitchFamily="18" charset="0"/>
                <a:cs typeface="Calibri" panose="020F0502020204030204" pitchFamily="34" charset="0"/>
              </a:rPr>
              <a:t>Warrant equal to 50% of note</a:t>
            </a:r>
            <a:endParaRPr lang="en-US" sz="2000">
              <a:latin typeface="Calibri" panose="020F0502020204030204" pitchFamily="34" charset="0"/>
              <a:cs typeface="Calibri" panose="020F0502020204030204" pitchFamily="34" charset="0"/>
            </a:endParaRPr>
          </a:p>
          <a:p>
            <a:pPr marL="285750"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Angels &amp; Funds eligible – min of 2 investors, preferred equity</a:t>
            </a:r>
          </a:p>
          <a:p>
            <a:pPr marL="285750"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Product based sales revenue – Min $100K</a:t>
            </a:r>
          </a:p>
          <a:p>
            <a:pPr marL="285750"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50% FT Employees &amp; 2 Founders working in NJ</a:t>
            </a:r>
          </a:p>
          <a:p>
            <a:pPr marL="285750" indent="-285750">
              <a:lnSpc>
                <a:spcPct val="150000"/>
              </a:lnSpc>
              <a:buClr>
                <a:srgbClr val="84BE00"/>
              </a:buClr>
              <a:buFont typeface="System Font Regular"/>
              <a:buChar char="►"/>
            </a:pPr>
            <a:r>
              <a:rPr lang="en-US" sz="2000">
                <a:latin typeface="Calibri" panose="020F0502020204030204" pitchFamily="34" charset="0"/>
                <a:cs typeface="Calibri" panose="020F0502020204030204" pitchFamily="34" charset="0"/>
              </a:rPr>
              <a:t>NJ Office (co-working, incubator or leased)</a:t>
            </a:r>
          </a:p>
          <a:p>
            <a:pPr marL="285750" indent="-285750" algn="l">
              <a:lnSpc>
                <a:spcPct val="150000"/>
              </a:lnSpc>
              <a:buClr>
                <a:srgbClr val="84BE00"/>
              </a:buClr>
              <a:buFont typeface="System Font Regular"/>
              <a:buChar char="►"/>
            </a:pPr>
            <a:endParaRPr lang="en-US">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A71CAA0-6239-4956-8B74-BB20003BFF63}"/>
              </a:ext>
            </a:extLst>
          </p:cNvPr>
          <p:cNvSpPr txBox="1"/>
          <p:nvPr/>
        </p:nvSpPr>
        <p:spPr>
          <a:xfrm>
            <a:off x="244629" y="6422080"/>
            <a:ext cx="2942729" cy="646331"/>
          </a:xfrm>
          <a:prstGeom prst="rect">
            <a:avLst/>
          </a:prstGeom>
          <a:noFill/>
        </p:spPr>
        <p:txBody>
          <a:bodyPr wrap="none" rtlCol="0">
            <a:spAutoFit/>
          </a:bodyPr>
          <a:lstStyle/>
          <a:p>
            <a:r>
              <a:rPr lang="en-US">
                <a:latin typeface="Calibri" panose="020F0502020204030204" pitchFamily="34" charset="0"/>
                <a:cs typeface="Calibri" panose="020F0502020204030204" pitchFamily="34" charset="0"/>
                <a:hlinkClick r:id="rId3"/>
              </a:rPr>
              <a:t>www.njeda.gov/AngelMatch/</a:t>
            </a:r>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130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38AE9-249B-B403-D791-7C7D3E7CD6CC}"/>
              </a:ext>
            </a:extLst>
          </p:cNvPr>
          <p:cNvSpPr>
            <a:spLocks noGrp="1"/>
          </p:cNvSpPr>
          <p:nvPr>
            <p:ph type="title"/>
          </p:nvPr>
        </p:nvSpPr>
        <p:spPr>
          <a:xfrm>
            <a:off x="321441" y="79702"/>
            <a:ext cx="6105420" cy="980899"/>
          </a:xfrm>
        </p:spPr>
        <p:txBody>
          <a:bodyPr vert="horz" lIns="91440" tIns="45720" rIns="91440" bIns="45720" rtlCol="0" anchor="ctr">
            <a:normAutofit/>
          </a:bodyPr>
          <a:lstStyle/>
          <a:p>
            <a:r>
              <a:rPr lang="en-US" sz="2800" b="1" kern="1200">
                <a:solidFill>
                  <a:srgbClr val="00597C"/>
                </a:solidFill>
                <a:latin typeface="Calibri body"/>
                <a:ea typeface="Calibri"/>
                <a:cs typeface="Calibri"/>
              </a:rPr>
              <a:t>Angel Match </a:t>
            </a:r>
            <a:r>
              <a:rPr lang="en-US" sz="2800" b="1">
                <a:solidFill>
                  <a:srgbClr val="00597C"/>
                </a:solidFill>
                <a:latin typeface="Calibri body"/>
                <a:ea typeface="Calibri"/>
                <a:cs typeface="Calibri"/>
              </a:rPr>
              <a:t>Approved Companies</a:t>
            </a:r>
            <a:endParaRPr lang="en-US" sz="2800" b="1" kern="1200">
              <a:solidFill>
                <a:srgbClr val="00597C"/>
              </a:solidFill>
              <a:latin typeface="Calibri body"/>
              <a:ea typeface="Calibri"/>
              <a:cs typeface="Calibri"/>
            </a:endParaRPr>
          </a:p>
        </p:txBody>
      </p:sp>
      <p:pic>
        <p:nvPicPr>
          <p:cNvPr id="3" name="Picture 2">
            <a:extLst>
              <a:ext uri="{FF2B5EF4-FFF2-40B4-BE49-F238E27FC236}">
                <a16:creationId xmlns:a16="http://schemas.microsoft.com/office/drawing/2014/main" id="{B1F7C22E-8668-A6AA-4BE0-874AC2CD4C80}"/>
              </a:ext>
            </a:extLst>
          </p:cNvPr>
          <p:cNvPicPr>
            <a:picLocks noChangeAspect="1"/>
          </p:cNvPicPr>
          <p:nvPr/>
        </p:nvPicPr>
        <p:blipFill>
          <a:blip r:embed="rId2"/>
          <a:stretch>
            <a:fillRect/>
          </a:stretch>
        </p:blipFill>
        <p:spPr>
          <a:xfrm>
            <a:off x="2505520" y="1845426"/>
            <a:ext cx="7177907" cy="4450303"/>
          </a:xfrm>
          <a:prstGeom prst="rect">
            <a:avLst/>
          </a:prstGeom>
        </p:spPr>
      </p:pic>
      <p:sp>
        <p:nvSpPr>
          <p:cNvPr id="10" name="Triangle 3">
            <a:extLst>
              <a:ext uri="{FF2B5EF4-FFF2-40B4-BE49-F238E27FC236}">
                <a16:creationId xmlns:a16="http://schemas.microsoft.com/office/drawing/2014/main" id="{41260F3D-7A38-9A6A-C2D5-16A208D54AD9}"/>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cxnSp>
        <p:nvCxnSpPr>
          <p:cNvPr id="12" name="Straight Connector 11">
            <a:extLst>
              <a:ext uri="{FF2B5EF4-FFF2-40B4-BE49-F238E27FC236}">
                <a16:creationId xmlns:a16="http://schemas.microsoft.com/office/drawing/2014/main" id="{0645CFE5-EB75-20D0-7E52-BDCC41052DCD}"/>
              </a:ext>
            </a:extLst>
          </p:cNvPr>
          <p:cNvCxnSpPr>
            <a:cxnSpLocks/>
          </p:cNvCxnSpPr>
          <p:nvPr/>
        </p:nvCxnSpPr>
        <p:spPr>
          <a:xfrm>
            <a:off x="410697" y="965723"/>
            <a:ext cx="11245346"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4" name="Triangle 3">
            <a:extLst>
              <a:ext uri="{FF2B5EF4-FFF2-40B4-BE49-F238E27FC236}">
                <a16:creationId xmlns:a16="http://schemas.microsoft.com/office/drawing/2014/main" id="{EAE0086D-5EFD-6561-0F3A-E3A65F551274}"/>
              </a:ext>
            </a:extLst>
          </p:cNvPr>
          <p:cNvSpPr/>
          <p:nvPr/>
        </p:nvSpPr>
        <p:spPr>
          <a:xfrm rot="16200000">
            <a:off x="2107859" y="2770614"/>
            <a:ext cx="1898679" cy="6077599"/>
          </a:xfrm>
          <a:prstGeom prst="triangle">
            <a:avLst>
              <a:gd name="adj" fmla="val 100000"/>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114916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FBDF-2D50-CCC1-B01E-AC81E366E2B5}"/>
              </a:ext>
            </a:extLst>
          </p:cNvPr>
          <p:cNvSpPr txBox="1">
            <a:spLocks/>
          </p:cNvSpPr>
          <p:nvPr/>
        </p:nvSpPr>
        <p:spPr>
          <a:xfrm>
            <a:off x="268488" y="631939"/>
            <a:ext cx="10206750" cy="61088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0597C"/>
                </a:solidFill>
                <a:latin typeface="Calibri" panose="020F0502020204030204" pitchFamily="34" charset="0"/>
                <a:cs typeface="Calibri" panose="020F0502020204030204" pitchFamily="34" charset="0"/>
              </a:rPr>
              <a:t>Technology Business Tax Certificate Transfer (NOL)</a:t>
            </a:r>
            <a:endParaRPr lang="en-US" sz="2800">
              <a:solidFill>
                <a:srgbClr val="00597C"/>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37E29DFD-D4C0-F461-438A-C559C7E14629}"/>
              </a:ext>
            </a:extLst>
          </p:cNvPr>
          <p:cNvCxnSpPr>
            <a:cxnSpLocks/>
          </p:cNvCxnSpPr>
          <p:nvPr/>
        </p:nvCxnSpPr>
        <p:spPr>
          <a:xfrm>
            <a:off x="328333" y="1201730"/>
            <a:ext cx="11863667"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4" name="Triangle 3">
            <a:extLst>
              <a:ext uri="{FF2B5EF4-FFF2-40B4-BE49-F238E27FC236}">
                <a16:creationId xmlns:a16="http://schemas.microsoft.com/office/drawing/2014/main" id="{8592E01B-D2B2-B045-66F6-5E91027C1D2D}"/>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1C63217-5FE6-6863-3E54-CECEDDF8C959}"/>
              </a:ext>
            </a:extLst>
          </p:cNvPr>
          <p:cNvSpPr txBox="1"/>
          <p:nvPr/>
        </p:nvSpPr>
        <p:spPr>
          <a:xfrm>
            <a:off x="112650" y="1201730"/>
            <a:ext cx="12079349" cy="1212116"/>
          </a:xfrm>
          <a:prstGeom prst="snip2DiagRect">
            <a:avLst/>
          </a:prstGeom>
          <a:noFill/>
          <a:ln w="12700">
            <a:noFill/>
          </a:ln>
        </p:spPr>
        <p:txBody>
          <a:bodyPr wrap="square" lIns="91440" tIns="45720" rIns="91440" bIns="45720" rtlCol="0" anchor="t">
            <a:spAutoFit/>
          </a:bodyPr>
          <a:lstStyle/>
          <a:p>
            <a:pPr defTabSz="932962" fontAlgn="base">
              <a:spcBef>
                <a:spcPct val="0"/>
              </a:spcBef>
              <a:tabLst>
                <a:tab pos="1371594" algn="l"/>
              </a:tabLst>
            </a:pPr>
            <a:endParaRPr lang="en-US" sz="2000" b="1">
              <a:solidFill>
                <a:srgbClr val="00597C"/>
              </a:solidFill>
              <a:latin typeface="Calibri" panose="020F0502020204030204" pitchFamily="34" charset="0"/>
              <a:cs typeface="Calibri" panose="020F0502020204030204" pitchFamily="34" charset="0"/>
            </a:endParaRPr>
          </a:p>
          <a:p>
            <a:pPr defTabSz="932962" fontAlgn="base">
              <a:spcBef>
                <a:spcPct val="0"/>
              </a:spcBef>
              <a:tabLst>
                <a:tab pos="1371594" algn="l"/>
              </a:tabLst>
            </a:pPr>
            <a:r>
              <a:rPr lang="en-US" sz="2000">
                <a:latin typeface="Calibri"/>
                <a:ea typeface="Calibri"/>
                <a:cs typeface="Calibri"/>
              </a:rPr>
              <a:t>Enables emerging companies running at an operating loss to sell a percentage of accrued losses to unrelated corporations as a tax credit.</a:t>
            </a:r>
          </a:p>
        </p:txBody>
      </p:sp>
      <p:sp>
        <p:nvSpPr>
          <p:cNvPr id="6" name="TextBox 5">
            <a:extLst>
              <a:ext uri="{FF2B5EF4-FFF2-40B4-BE49-F238E27FC236}">
                <a16:creationId xmlns:a16="http://schemas.microsoft.com/office/drawing/2014/main" id="{89108E17-0899-B655-AADD-4E10D82561B9}"/>
              </a:ext>
            </a:extLst>
          </p:cNvPr>
          <p:cNvSpPr txBox="1"/>
          <p:nvPr/>
        </p:nvSpPr>
        <p:spPr>
          <a:xfrm>
            <a:off x="5371863" y="2135216"/>
            <a:ext cx="5838738" cy="3909992"/>
          </a:xfrm>
          <a:prstGeom prst="snip2DiagRect">
            <a:avLst>
              <a:gd name="adj1" fmla="val 0"/>
              <a:gd name="adj2" fmla="val 16667"/>
            </a:avLst>
          </a:prstGeom>
          <a:noFill/>
          <a:ln w="12700">
            <a:noFill/>
          </a:ln>
        </p:spPr>
        <p:txBody>
          <a:bodyPr wrap="square" rtlCol="0">
            <a:spAutoFit/>
          </a:bodyPr>
          <a:lstStyle/>
          <a:p>
            <a:pPr marL="285750" indent="-285750">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Protected Proprietary Intellectual Property</a:t>
            </a:r>
          </a:p>
          <a:p>
            <a:pPr marL="285750" indent="-285750">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Technology or Biotechnology </a:t>
            </a:r>
          </a:p>
          <a:p>
            <a:pPr marL="285750" indent="-285750" algn="l">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At least 1/5/10 NJ FTE (but no PA)</a:t>
            </a:r>
          </a:p>
          <a:p>
            <a:pPr marL="285750" indent="-285750" algn="l">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No more than 224 FTE (in the US)</a:t>
            </a:r>
          </a:p>
          <a:p>
            <a:pPr marL="285750" indent="-285750" algn="l">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2 Consecutive years of operating losses</a:t>
            </a:r>
          </a:p>
          <a:p>
            <a:pPr marL="285750" indent="-285750" algn="l">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Eligibility must be met at time of application and closing</a:t>
            </a:r>
          </a:p>
        </p:txBody>
      </p:sp>
      <p:pic>
        <p:nvPicPr>
          <p:cNvPr id="7" name="Picture 6">
            <a:extLst>
              <a:ext uri="{FF2B5EF4-FFF2-40B4-BE49-F238E27FC236}">
                <a16:creationId xmlns:a16="http://schemas.microsoft.com/office/drawing/2014/main" id="{19FD2B13-5EA6-BE2E-B3C3-F6067A6238E9}"/>
              </a:ext>
            </a:extLst>
          </p:cNvPr>
          <p:cNvPicPr>
            <a:picLocks noChangeAspect="1"/>
          </p:cNvPicPr>
          <p:nvPr/>
        </p:nvPicPr>
        <p:blipFill>
          <a:blip r:embed="rId2"/>
          <a:stretch>
            <a:fillRect/>
          </a:stretch>
        </p:blipFill>
        <p:spPr>
          <a:xfrm>
            <a:off x="10058404" y="5492387"/>
            <a:ext cx="1648911" cy="1099274"/>
          </a:xfrm>
          <a:prstGeom prst="rect">
            <a:avLst/>
          </a:prstGeom>
        </p:spPr>
      </p:pic>
      <p:sp>
        <p:nvSpPr>
          <p:cNvPr id="19" name="TextBox 18">
            <a:extLst>
              <a:ext uri="{FF2B5EF4-FFF2-40B4-BE49-F238E27FC236}">
                <a16:creationId xmlns:a16="http://schemas.microsoft.com/office/drawing/2014/main" id="{6DB966D8-412C-4DCD-8FDD-882FA0010237}"/>
              </a:ext>
            </a:extLst>
          </p:cNvPr>
          <p:cNvSpPr txBox="1"/>
          <p:nvPr/>
        </p:nvSpPr>
        <p:spPr>
          <a:xfrm>
            <a:off x="112651" y="6422080"/>
            <a:ext cx="2117631" cy="646331"/>
          </a:xfrm>
          <a:prstGeom prst="rect">
            <a:avLst/>
          </a:prstGeom>
          <a:noFill/>
        </p:spPr>
        <p:txBody>
          <a:bodyPr wrap="none" rtlCol="0">
            <a:spAutoFit/>
          </a:bodyPr>
          <a:lstStyle/>
          <a:p>
            <a:r>
              <a:rPr lang="en-US">
                <a:latin typeface="Calibri" panose="020F0502020204030204" pitchFamily="34" charset="0"/>
                <a:cs typeface="Calibri" panose="020F0502020204030204" pitchFamily="34" charset="0"/>
                <a:hlinkClick r:id="rId3"/>
              </a:rPr>
              <a:t>www.njeda.gov/nol/</a:t>
            </a:r>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9" name="Flowchart: Terminator 8">
            <a:extLst>
              <a:ext uri="{FF2B5EF4-FFF2-40B4-BE49-F238E27FC236}">
                <a16:creationId xmlns:a16="http://schemas.microsoft.com/office/drawing/2014/main" id="{0C7E2047-3D49-A847-5538-FDFD56A345C9}"/>
              </a:ext>
            </a:extLst>
          </p:cNvPr>
          <p:cNvSpPr/>
          <p:nvPr/>
        </p:nvSpPr>
        <p:spPr>
          <a:xfrm>
            <a:off x="645952" y="3531765"/>
            <a:ext cx="3548543" cy="1212116"/>
          </a:xfrm>
          <a:prstGeom prst="flowChartTerminator">
            <a:avLst/>
          </a:prstGeom>
          <a:solidFill>
            <a:srgbClr val="84BE00"/>
          </a:solidFill>
          <a:ln>
            <a:solidFill>
              <a:srgbClr val="84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2D7D10-3E25-E413-FAE9-8EDE82AB2342}"/>
              </a:ext>
            </a:extLst>
          </p:cNvPr>
          <p:cNvSpPr txBox="1"/>
          <p:nvPr/>
        </p:nvSpPr>
        <p:spPr>
          <a:xfrm>
            <a:off x="645951" y="3736269"/>
            <a:ext cx="3548543" cy="707886"/>
          </a:xfrm>
          <a:prstGeom prst="rect">
            <a:avLst/>
          </a:prstGeom>
          <a:noFill/>
        </p:spPr>
        <p:txBody>
          <a:bodyPr wrap="square" rtlCol="0">
            <a:spAutoFit/>
          </a:bodyPr>
          <a:lstStyle/>
          <a:p>
            <a:pPr algn="ctr"/>
            <a:r>
              <a:rPr lang="en-US" sz="2000" b="1">
                <a:solidFill>
                  <a:schemeClr val="bg1"/>
                </a:solidFill>
                <a:latin typeface="Calibri" panose="020F0502020204030204" pitchFamily="34" charset="0"/>
                <a:cs typeface="Calibri" panose="020F0502020204030204" pitchFamily="34" charset="0"/>
              </a:rPr>
              <a:t>Applications open annually </a:t>
            </a:r>
          </a:p>
          <a:p>
            <a:pPr algn="ctr"/>
            <a:r>
              <a:rPr lang="en-US" sz="2000" b="1">
                <a:solidFill>
                  <a:schemeClr val="bg1"/>
                </a:solidFill>
                <a:latin typeface="Calibri" panose="020F0502020204030204" pitchFamily="34" charset="0"/>
                <a:cs typeface="Calibri" panose="020F0502020204030204" pitchFamily="34" charset="0"/>
              </a:rPr>
              <a:t>May-June</a:t>
            </a:r>
          </a:p>
        </p:txBody>
      </p:sp>
    </p:spTree>
    <p:extLst>
      <p:ext uri="{BB962C8B-B14F-4D97-AF65-F5344CB8AC3E}">
        <p14:creationId xmlns:p14="http://schemas.microsoft.com/office/powerpoint/2010/main" val="222529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CA4D7B-F32A-47CB-7C12-CCD2A05AAB97}"/>
              </a:ext>
            </a:extLst>
          </p:cNvPr>
          <p:cNvSpPr/>
          <p:nvPr/>
        </p:nvSpPr>
        <p:spPr>
          <a:xfrm>
            <a:off x="301229" y="1709203"/>
            <a:ext cx="5500889" cy="36575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880">
              <a:solidFill>
                <a:srgbClr val="FFFFFF"/>
              </a:solidFill>
              <a:latin typeface="Calibri" panose="020F0502020204030204"/>
            </a:endParaRPr>
          </a:p>
        </p:txBody>
      </p:sp>
      <p:sp>
        <p:nvSpPr>
          <p:cNvPr id="2" name="Title 1">
            <a:extLst>
              <a:ext uri="{FF2B5EF4-FFF2-40B4-BE49-F238E27FC236}">
                <a16:creationId xmlns:a16="http://schemas.microsoft.com/office/drawing/2014/main" id="{BC5B91FD-2BBD-2AFD-B8E6-ED94DE3CDB82}"/>
              </a:ext>
            </a:extLst>
          </p:cNvPr>
          <p:cNvSpPr>
            <a:spLocks noGrp="1"/>
          </p:cNvSpPr>
          <p:nvPr>
            <p:ph type="title"/>
          </p:nvPr>
        </p:nvSpPr>
        <p:spPr>
          <a:xfrm>
            <a:off x="2046" y="3132"/>
            <a:ext cx="10515600" cy="1325563"/>
          </a:xfrm>
        </p:spPr>
        <p:txBody>
          <a:bodyPr>
            <a:normAutofit/>
          </a:bodyPr>
          <a:lstStyle/>
          <a:p>
            <a:r>
              <a:rPr lang="en-US" sz="2800" b="1">
                <a:solidFill>
                  <a:srgbClr val="00597C"/>
                </a:solidFill>
                <a:latin typeface="+mn-lt"/>
              </a:rPr>
              <a:t>NOL Approved Company</a:t>
            </a:r>
            <a:endParaRPr lang="en-US" sz="2800">
              <a:ea typeface="Calibri Light"/>
              <a:cs typeface="Calibri Light"/>
            </a:endParaRPr>
          </a:p>
        </p:txBody>
      </p:sp>
      <p:sp>
        <p:nvSpPr>
          <p:cNvPr id="5" name="TextBox 4">
            <a:extLst>
              <a:ext uri="{FF2B5EF4-FFF2-40B4-BE49-F238E27FC236}">
                <a16:creationId xmlns:a16="http://schemas.microsoft.com/office/drawing/2014/main" id="{64AFAC5A-6497-A7F7-5B82-45E37F217756}"/>
              </a:ext>
            </a:extLst>
          </p:cNvPr>
          <p:cNvSpPr txBox="1"/>
          <p:nvPr/>
        </p:nvSpPr>
        <p:spPr>
          <a:xfrm>
            <a:off x="132328" y="1821514"/>
            <a:ext cx="5419547" cy="3455818"/>
          </a:xfrm>
          <a:prstGeom prst="rect">
            <a:avLst/>
          </a:prstGeom>
          <a:noFill/>
        </p:spPr>
        <p:txBody>
          <a:bodyPr wrap="square" lIns="109728" tIns="54864" rIns="109728" bIns="54864" anchor="t">
            <a:spAutoFit/>
          </a:bodyPr>
          <a:lstStyle/>
          <a:p>
            <a:pPr marL="657860" indent="-548640" defTabSz="1119554" eaLnBrk="0" fontAlgn="base" hangingPunct="0">
              <a:lnSpc>
                <a:spcPct val="150000"/>
              </a:lnSpc>
              <a:spcBef>
                <a:spcPct val="0"/>
              </a:spcBef>
              <a:spcAft>
                <a:spcPct val="0"/>
              </a:spcAft>
              <a:buClr>
                <a:srgbClr val="84BE00"/>
              </a:buClr>
              <a:buFont typeface="System Font Regular"/>
              <a:buChar char="►"/>
              <a:tabLst>
                <a:tab pos="1645913" algn="l"/>
              </a:tabLst>
            </a:pPr>
            <a:endParaRPr lang="en-US" sz="1680">
              <a:solidFill>
                <a:srgbClr val="00587B"/>
              </a:solidFill>
              <a:latin typeface="Calibri" panose="020F0502020204030204"/>
              <a:ea typeface="ＭＳ Ｐゴシック" panose="020B0600070205080204" pitchFamily="34" charset="-128"/>
              <a:cs typeface="Calibri" panose="020F0502020204030204"/>
            </a:endParaRPr>
          </a:p>
          <a:p>
            <a:pPr marL="657860" indent="-548640" defTabSz="1119554" eaLnBrk="0" fontAlgn="base" hangingPunct="0">
              <a:lnSpc>
                <a:spcPct val="150000"/>
              </a:lnSpc>
              <a:spcBef>
                <a:spcPct val="0"/>
              </a:spcBef>
              <a:spcAft>
                <a:spcPct val="0"/>
              </a:spcAft>
              <a:buClr>
                <a:srgbClr val="84BE00"/>
              </a:buClr>
              <a:buFont typeface="System Font Regular"/>
              <a:buChar char="►"/>
              <a:tabLst>
                <a:tab pos="1645913" algn="l"/>
              </a:tabLst>
            </a:pPr>
            <a:r>
              <a:rPr lang="en-US" sz="1400">
                <a:latin typeface="Calibri" panose="020F0502020204030204"/>
                <a:ea typeface="ＭＳ Ｐゴシック"/>
              </a:rPr>
              <a:t>Cybersecurity software company</a:t>
            </a:r>
            <a:endParaRPr lang="en-US" sz="1400">
              <a:latin typeface="Calibri" panose="020F0502020204030204"/>
              <a:ea typeface="ＭＳ Ｐゴシック"/>
              <a:cs typeface="Calibri"/>
            </a:endParaRPr>
          </a:p>
          <a:p>
            <a:pPr marL="657860" indent="-548640" defTabSz="1119554" eaLnBrk="0" fontAlgn="base" hangingPunct="0">
              <a:lnSpc>
                <a:spcPct val="150000"/>
              </a:lnSpc>
              <a:spcBef>
                <a:spcPct val="0"/>
              </a:spcBef>
              <a:spcAft>
                <a:spcPct val="0"/>
              </a:spcAft>
              <a:buClr>
                <a:srgbClr val="84BE00"/>
              </a:buClr>
              <a:buFont typeface="System Font Regular"/>
              <a:buChar char="►"/>
              <a:tabLst>
                <a:tab pos="1645913" algn="l"/>
              </a:tabLst>
            </a:pPr>
            <a:r>
              <a:rPr lang="en-US" sz="1400">
                <a:latin typeface="Calibri" panose="020F0502020204030204"/>
                <a:ea typeface="ＭＳ Ｐゴシック"/>
              </a:rPr>
              <a:t>Headquartered in Weehawken</a:t>
            </a:r>
            <a:endParaRPr lang="en-US" sz="1400">
              <a:latin typeface="Calibri" panose="020F0502020204030204"/>
              <a:ea typeface="ＭＳ Ｐゴシック"/>
              <a:cs typeface="Calibri"/>
            </a:endParaRPr>
          </a:p>
          <a:p>
            <a:pPr marL="657860" indent="-548640" defTabSz="1119554" eaLnBrk="0" fontAlgn="base" hangingPunct="0">
              <a:lnSpc>
                <a:spcPct val="150000"/>
              </a:lnSpc>
              <a:spcBef>
                <a:spcPct val="0"/>
              </a:spcBef>
              <a:spcAft>
                <a:spcPct val="0"/>
              </a:spcAft>
              <a:buClr>
                <a:srgbClr val="84BE00"/>
              </a:buClr>
              <a:buFont typeface="System Font Regular"/>
              <a:buChar char="►"/>
              <a:tabLst>
                <a:tab pos="1645913" algn="l"/>
              </a:tabLst>
            </a:pPr>
            <a:r>
              <a:rPr lang="en-US" sz="1400">
                <a:latin typeface="Calibri" panose="020F0502020204030204"/>
                <a:ea typeface="ＭＳ Ｐゴシック"/>
              </a:rPr>
              <a:t>28 high-skilled &amp; high-paying jobs</a:t>
            </a:r>
            <a:endParaRPr lang="en-US" sz="1400">
              <a:latin typeface="Calibri" panose="020F0502020204030204"/>
              <a:ea typeface="ＭＳ Ｐゴシック"/>
              <a:cs typeface="Calibri"/>
            </a:endParaRPr>
          </a:p>
          <a:p>
            <a:pPr marL="657860" indent="-548640" defTabSz="1119554" eaLnBrk="0" fontAlgn="base" hangingPunct="0">
              <a:lnSpc>
                <a:spcPct val="150000"/>
              </a:lnSpc>
              <a:spcBef>
                <a:spcPct val="0"/>
              </a:spcBef>
              <a:spcAft>
                <a:spcPct val="0"/>
              </a:spcAft>
              <a:buClr>
                <a:srgbClr val="84BE00"/>
              </a:buClr>
              <a:buFont typeface="System Font Regular"/>
              <a:buChar char="►"/>
              <a:tabLst>
                <a:tab pos="1645913" algn="l"/>
              </a:tabLst>
            </a:pPr>
            <a:r>
              <a:rPr lang="en-US" sz="1400">
                <a:latin typeface="Calibri" panose="020F0502020204030204"/>
                <a:ea typeface="ＭＳ Ｐゴシック"/>
              </a:rPr>
              <a:t>Sameer Malhotra CEO &amp; Founder  “</a:t>
            </a:r>
            <a:r>
              <a:rPr lang="en-US" sz="1400" i="1">
                <a:latin typeface="Calibri" panose="020F0502020204030204"/>
                <a:ea typeface="ＭＳ Ｐゴシック"/>
              </a:rPr>
              <a:t>with tech valuations down and volatile markets, the venture capital industry has seized up…This year, in particular, having access to the program was a fantastic lifeline to us... programs like this are a compelling reason to stay in the Garden State." </a:t>
            </a:r>
            <a:endParaRPr lang="en-US" sz="1400">
              <a:latin typeface="Calibri" panose="020F0502020204030204"/>
              <a:ea typeface="ＭＳ Ｐゴシック"/>
              <a:cs typeface="Calibri"/>
            </a:endParaRPr>
          </a:p>
          <a:p>
            <a:pPr marL="109220" defTabSz="1119554" eaLnBrk="0" fontAlgn="base" hangingPunct="0">
              <a:lnSpc>
                <a:spcPct val="150000"/>
              </a:lnSpc>
              <a:spcBef>
                <a:spcPct val="0"/>
              </a:spcBef>
              <a:spcAft>
                <a:spcPct val="0"/>
              </a:spcAft>
              <a:buClr>
                <a:srgbClr val="84BE00"/>
              </a:buClr>
              <a:tabLst>
                <a:tab pos="1645913" algn="l"/>
              </a:tabLst>
            </a:pPr>
            <a:r>
              <a:rPr lang="en-US" sz="1400">
                <a:latin typeface="Calibri" panose="020F0502020204030204"/>
                <a:ea typeface="ＭＳ Ｐゴシック"/>
              </a:rPr>
              <a:t>             - Business Insider, June 2023</a:t>
            </a:r>
            <a:endParaRPr lang="en-US" sz="1400">
              <a:latin typeface="Calibri" panose="020F0502020204030204"/>
              <a:ea typeface="ＭＳ Ｐゴシック"/>
              <a:cs typeface="Calibri"/>
            </a:endParaRPr>
          </a:p>
        </p:txBody>
      </p:sp>
      <p:sp>
        <p:nvSpPr>
          <p:cNvPr id="4" name="TextBox 3">
            <a:extLst>
              <a:ext uri="{FF2B5EF4-FFF2-40B4-BE49-F238E27FC236}">
                <a16:creationId xmlns:a16="http://schemas.microsoft.com/office/drawing/2014/main" id="{DC7F0782-0300-DA78-BF9A-1402783B02D0}"/>
              </a:ext>
            </a:extLst>
          </p:cNvPr>
          <p:cNvSpPr txBox="1"/>
          <p:nvPr/>
        </p:nvSpPr>
        <p:spPr>
          <a:xfrm>
            <a:off x="301229" y="1732087"/>
            <a:ext cx="3027532" cy="553998"/>
          </a:xfrm>
          <a:prstGeom prst="rect">
            <a:avLst/>
          </a:prstGeom>
          <a:noFill/>
        </p:spPr>
        <p:txBody>
          <a:bodyPr wrap="square" lIns="109728" tIns="54864" rIns="109728" bIns="54864" rtlCol="0" anchor="t">
            <a:spAutoFit/>
          </a:bodyPr>
          <a:lstStyle/>
          <a:p>
            <a:pPr defTabSz="1097280" eaLnBrk="0" fontAlgn="base" hangingPunct="0">
              <a:spcBef>
                <a:spcPct val="0"/>
              </a:spcBef>
              <a:spcAft>
                <a:spcPct val="0"/>
              </a:spcAft>
            </a:pPr>
            <a:r>
              <a:rPr lang="en-US" sz="2880" b="1" err="1">
                <a:solidFill>
                  <a:srgbClr val="00587B"/>
                </a:solidFill>
                <a:latin typeface="Calibri" panose="020F0502020204030204"/>
                <a:ea typeface="ＭＳ Ｐゴシック"/>
              </a:rPr>
              <a:t>TrueFort</a:t>
            </a:r>
            <a:r>
              <a:rPr lang="en-US" sz="2880" b="1">
                <a:solidFill>
                  <a:srgbClr val="00587B"/>
                </a:solidFill>
                <a:latin typeface="Calibri" panose="020F0502020204030204"/>
                <a:ea typeface="ＭＳ Ｐゴシック"/>
              </a:rPr>
              <a:t>, Inc.</a:t>
            </a:r>
            <a:endParaRPr lang="en-US" sz="2880" b="1">
              <a:solidFill>
                <a:srgbClr val="00587B"/>
              </a:solidFill>
              <a:latin typeface="Calibri" panose="020F0502020204030204"/>
              <a:ea typeface="ＭＳ Ｐゴシック" panose="020B0600070205080204" pitchFamily="34" charset="-128"/>
            </a:endParaRPr>
          </a:p>
        </p:txBody>
      </p:sp>
      <p:pic>
        <p:nvPicPr>
          <p:cNvPr id="6" name="Picture 5">
            <a:extLst>
              <a:ext uri="{FF2B5EF4-FFF2-40B4-BE49-F238E27FC236}">
                <a16:creationId xmlns:a16="http://schemas.microsoft.com/office/drawing/2014/main" id="{A4539004-058C-A127-9A2B-B46E96C46025}"/>
              </a:ext>
            </a:extLst>
          </p:cNvPr>
          <p:cNvPicPr>
            <a:picLocks noChangeAspect="1"/>
          </p:cNvPicPr>
          <p:nvPr/>
        </p:nvPicPr>
        <p:blipFill rotWithShape="1">
          <a:blip r:embed="rId2"/>
          <a:srcRect t="-70" b="19728"/>
          <a:stretch/>
        </p:blipFill>
        <p:spPr>
          <a:xfrm>
            <a:off x="7336108" y="979468"/>
            <a:ext cx="2812766" cy="4879708"/>
          </a:xfrm>
          <a:prstGeom prst="rect">
            <a:avLst/>
          </a:prstGeom>
        </p:spPr>
      </p:pic>
      <p:cxnSp>
        <p:nvCxnSpPr>
          <p:cNvPr id="8" name="Straight Connector 7">
            <a:extLst>
              <a:ext uri="{FF2B5EF4-FFF2-40B4-BE49-F238E27FC236}">
                <a16:creationId xmlns:a16="http://schemas.microsoft.com/office/drawing/2014/main" id="{BA5E6C63-6DB7-224E-0AEC-723A9E1213F8}"/>
              </a:ext>
            </a:extLst>
          </p:cNvPr>
          <p:cNvCxnSpPr>
            <a:cxnSpLocks/>
          </p:cNvCxnSpPr>
          <p:nvPr/>
        </p:nvCxnSpPr>
        <p:spPr>
          <a:xfrm>
            <a:off x="160022" y="979468"/>
            <a:ext cx="11927345"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7" name="Triangle 3">
            <a:extLst>
              <a:ext uri="{FF2B5EF4-FFF2-40B4-BE49-F238E27FC236}">
                <a16:creationId xmlns:a16="http://schemas.microsoft.com/office/drawing/2014/main" id="{2A9CD031-266E-90C9-83E7-9C726F2DA0CD}"/>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048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6C460E-4C1D-C7B5-6194-F34948BBD4E7}"/>
              </a:ext>
            </a:extLst>
          </p:cNvPr>
          <p:cNvSpPr txBox="1"/>
          <p:nvPr/>
        </p:nvSpPr>
        <p:spPr>
          <a:xfrm>
            <a:off x="574733" y="8185150"/>
            <a:ext cx="1219200" cy="276999"/>
          </a:xfrm>
          <a:prstGeom prst="rect">
            <a:avLst/>
          </a:prstGeom>
          <a:noFill/>
        </p:spPr>
        <p:txBody>
          <a:bodyPr wrap="square" rtlCol="0">
            <a:spAutoFit/>
          </a:bodyPr>
          <a:lstStyle/>
          <a:p>
            <a:pPr defTabSz="914446"/>
            <a:endParaRPr lang="en-US" sz="1200">
              <a:cs typeface="Calibri" panose="020F0502020204030204" pitchFamily="34" charset="0"/>
            </a:endParaRPr>
          </a:p>
        </p:txBody>
      </p:sp>
      <p:sp>
        <p:nvSpPr>
          <p:cNvPr id="25" name="TextBox 30">
            <a:extLst>
              <a:ext uri="{FF2B5EF4-FFF2-40B4-BE49-F238E27FC236}">
                <a16:creationId xmlns:a16="http://schemas.microsoft.com/office/drawing/2014/main" id="{7017C4D3-5879-45BF-ABB8-138E8A29D63D}"/>
              </a:ext>
            </a:extLst>
          </p:cNvPr>
          <p:cNvSpPr txBox="1"/>
          <p:nvPr/>
        </p:nvSpPr>
        <p:spPr>
          <a:xfrm>
            <a:off x="89390" y="1210531"/>
            <a:ext cx="12573288" cy="496739"/>
          </a:xfrm>
          <a:prstGeom prst="rect">
            <a:avLst/>
          </a:prstGeom>
        </p:spPr>
        <p:txBody>
          <a:bodyPr wrap="square" lIns="0" tIns="0" rIns="0" bIns="0" rtlCol="0" anchor="t">
            <a:spAutoFit/>
          </a:bodyPr>
          <a:lstStyle/>
          <a:p>
            <a:pPr>
              <a:lnSpc>
                <a:spcPct val="150000"/>
              </a:lnSpc>
              <a:buClr>
                <a:srgbClr val="84BE00"/>
              </a:buClr>
            </a:pPr>
            <a:r>
              <a:rPr lang="en-US" sz="2400">
                <a:latin typeface="Calibri"/>
                <a:ea typeface="Cambria"/>
                <a:cs typeface="Calibri"/>
              </a:rPr>
              <a:t>NJEDA facilitates warm introductions between companies and investors via an event twice a year</a:t>
            </a:r>
            <a:endParaRPr lang="en-US" sz="2400">
              <a:latin typeface="Calibri"/>
              <a:ea typeface="Calibri"/>
              <a:cs typeface="Calibri"/>
            </a:endParaRPr>
          </a:p>
        </p:txBody>
      </p:sp>
      <p:pic>
        <p:nvPicPr>
          <p:cNvPr id="35" name="Picture 34">
            <a:extLst>
              <a:ext uri="{FF2B5EF4-FFF2-40B4-BE49-F238E27FC236}">
                <a16:creationId xmlns:a16="http://schemas.microsoft.com/office/drawing/2014/main" id="{A00C947F-CA83-B35D-9040-AA13140C5F5A}"/>
              </a:ext>
            </a:extLst>
          </p:cNvPr>
          <p:cNvPicPr>
            <a:picLocks noChangeAspect="1"/>
          </p:cNvPicPr>
          <p:nvPr/>
        </p:nvPicPr>
        <p:blipFill>
          <a:blip r:embed="rId2"/>
          <a:stretch>
            <a:fillRect/>
          </a:stretch>
        </p:blipFill>
        <p:spPr>
          <a:xfrm>
            <a:off x="10786635" y="5921090"/>
            <a:ext cx="1405365" cy="936910"/>
          </a:xfrm>
          <a:prstGeom prst="rect">
            <a:avLst/>
          </a:prstGeom>
        </p:spPr>
      </p:pic>
      <p:sp>
        <p:nvSpPr>
          <p:cNvPr id="36" name="TextBox 30">
            <a:extLst>
              <a:ext uri="{FF2B5EF4-FFF2-40B4-BE49-F238E27FC236}">
                <a16:creationId xmlns:a16="http://schemas.microsoft.com/office/drawing/2014/main" id="{4B816B10-EED5-439C-BBC2-26FCD711E888}"/>
              </a:ext>
            </a:extLst>
          </p:cNvPr>
          <p:cNvSpPr txBox="1"/>
          <p:nvPr/>
        </p:nvSpPr>
        <p:spPr>
          <a:xfrm>
            <a:off x="855973" y="1963238"/>
            <a:ext cx="11049290" cy="1604735"/>
          </a:xfrm>
          <a:prstGeom prst="rect">
            <a:avLst/>
          </a:prstGeom>
        </p:spPr>
        <p:txBody>
          <a:bodyPr wrap="square" lIns="0" tIns="0" rIns="0" bIns="0" rtlCol="0" anchor="t">
            <a:spAutoFit/>
          </a:bodyPr>
          <a:lstStyle/>
          <a:p>
            <a:pPr marL="285750" indent="-285750">
              <a:lnSpc>
                <a:spcPct val="150000"/>
              </a:lnSpc>
              <a:buClr>
                <a:srgbClr val="84BE00"/>
              </a:buClr>
              <a:buFont typeface="System Font Regular"/>
              <a:buChar char="►"/>
            </a:pPr>
            <a:r>
              <a:rPr lang="en-US" sz="2400">
                <a:latin typeface="Calibri"/>
                <a:ea typeface="Cambria"/>
                <a:cs typeface="Calibri"/>
              </a:rPr>
              <a:t>Companies can pitch via 10-minute 1-1 meetings during the event</a:t>
            </a:r>
          </a:p>
          <a:p>
            <a:pPr marL="285750" indent="-285750">
              <a:lnSpc>
                <a:spcPct val="150000"/>
              </a:lnSpc>
              <a:buClr>
                <a:srgbClr val="84BE00"/>
              </a:buClr>
              <a:buFont typeface="System Font Regular"/>
              <a:buChar char="►"/>
            </a:pPr>
            <a:r>
              <a:rPr lang="en-US" sz="2400">
                <a:latin typeface="Calibri"/>
                <a:ea typeface="Cambria"/>
                <a:cs typeface="Calibri"/>
              </a:rPr>
              <a:t>Over 90% of those participants secured additional meetings with at least one investor</a:t>
            </a:r>
          </a:p>
          <a:p>
            <a:pPr marL="285750" indent="-285750">
              <a:lnSpc>
                <a:spcPct val="150000"/>
              </a:lnSpc>
              <a:buClr>
                <a:srgbClr val="84BE00"/>
              </a:buClr>
              <a:buFont typeface="System Font Regular"/>
              <a:buChar char="►"/>
            </a:pPr>
            <a:endParaRPr lang="en-US" sz="2400">
              <a:ea typeface="Calibri"/>
              <a:cs typeface="Calibri" panose="020F0502020204030204" pitchFamily="34" charset="0"/>
            </a:endParaRPr>
          </a:p>
        </p:txBody>
      </p:sp>
      <p:sp>
        <p:nvSpPr>
          <p:cNvPr id="19" name="TextBox 18">
            <a:extLst>
              <a:ext uri="{FF2B5EF4-FFF2-40B4-BE49-F238E27FC236}">
                <a16:creationId xmlns:a16="http://schemas.microsoft.com/office/drawing/2014/main" id="{B5A6A902-0AE8-4CD4-BAEE-F036456B250F}"/>
              </a:ext>
            </a:extLst>
          </p:cNvPr>
          <p:cNvSpPr txBox="1"/>
          <p:nvPr/>
        </p:nvSpPr>
        <p:spPr>
          <a:xfrm>
            <a:off x="0" y="6439520"/>
            <a:ext cx="3868110" cy="646331"/>
          </a:xfrm>
          <a:prstGeom prst="rect">
            <a:avLst/>
          </a:prstGeom>
          <a:noFill/>
        </p:spPr>
        <p:txBody>
          <a:bodyPr wrap="none" rtlCol="0">
            <a:spAutoFit/>
          </a:bodyPr>
          <a:lstStyle/>
          <a:p>
            <a:r>
              <a:rPr lang="en-US">
                <a:latin typeface="Calibri" panose="020F0502020204030204" pitchFamily="34" charset="0"/>
                <a:cs typeface="Calibri" panose="020F0502020204030204" pitchFamily="34" charset="0"/>
                <a:hlinkClick r:id="rId3"/>
              </a:rPr>
              <a:t>www.njeda.gov/founders-and-funders/</a:t>
            </a:r>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65E39F19-93C9-A031-D30F-72AAEC8F4E54}"/>
              </a:ext>
            </a:extLst>
          </p:cNvPr>
          <p:cNvCxnSpPr>
            <a:cxnSpLocks/>
          </p:cNvCxnSpPr>
          <p:nvPr/>
        </p:nvCxnSpPr>
        <p:spPr>
          <a:xfrm>
            <a:off x="160022" y="979468"/>
            <a:ext cx="11927345"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9" name="Triangle 3">
            <a:extLst>
              <a:ext uri="{FF2B5EF4-FFF2-40B4-BE49-F238E27FC236}">
                <a16:creationId xmlns:a16="http://schemas.microsoft.com/office/drawing/2014/main" id="{F1141F02-A315-2C6D-6BEF-268FF8B68AB9}"/>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706C036-A3A0-11A5-6271-9581DD9D3F1B}"/>
              </a:ext>
            </a:extLst>
          </p:cNvPr>
          <p:cNvSpPr txBox="1"/>
          <p:nvPr/>
        </p:nvSpPr>
        <p:spPr>
          <a:xfrm>
            <a:off x="92926" y="408877"/>
            <a:ext cx="6579219"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597C"/>
                </a:solidFill>
                <a:ea typeface="Calibri"/>
                <a:cs typeface="Calibri"/>
              </a:rPr>
              <a:t>NJ Founders and Funders</a:t>
            </a:r>
            <a:endParaRPr lang="en-US" sz="2800">
              <a:ea typeface="Calibri"/>
              <a:cs typeface="Calibri"/>
            </a:endParaRPr>
          </a:p>
          <a:p>
            <a:pPr algn="l"/>
            <a:endParaRPr lang="en-US">
              <a:ea typeface="Calibri"/>
              <a:cs typeface="Calibri"/>
            </a:endParaRPr>
          </a:p>
        </p:txBody>
      </p:sp>
      <p:pic>
        <p:nvPicPr>
          <p:cNvPr id="13" name="Picture 12">
            <a:extLst>
              <a:ext uri="{FF2B5EF4-FFF2-40B4-BE49-F238E27FC236}">
                <a16:creationId xmlns:a16="http://schemas.microsoft.com/office/drawing/2014/main" id="{68152412-B58F-BAC0-7608-12BC9585BBEB}"/>
              </a:ext>
            </a:extLst>
          </p:cNvPr>
          <p:cNvPicPr>
            <a:picLocks noChangeAspect="1"/>
          </p:cNvPicPr>
          <p:nvPr/>
        </p:nvPicPr>
        <p:blipFill>
          <a:blip r:embed="rId4"/>
          <a:stretch>
            <a:fillRect/>
          </a:stretch>
        </p:blipFill>
        <p:spPr>
          <a:xfrm>
            <a:off x="4126880" y="3569436"/>
            <a:ext cx="4003288" cy="1772812"/>
          </a:xfrm>
          <a:prstGeom prst="rect">
            <a:avLst/>
          </a:prstGeom>
        </p:spPr>
      </p:pic>
      <p:sp>
        <p:nvSpPr>
          <p:cNvPr id="15" name="TextBox 14">
            <a:extLst>
              <a:ext uri="{FF2B5EF4-FFF2-40B4-BE49-F238E27FC236}">
                <a16:creationId xmlns:a16="http://schemas.microsoft.com/office/drawing/2014/main" id="{2BAAF166-051E-AD6C-B902-49357FA384EF}"/>
              </a:ext>
            </a:extLst>
          </p:cNvPr>
          <p:cNvSpPr txBox="1"/>
          <p:nvPr/>
        </p:nvSpPr>
        <p:spPr>
          <a:xfrm>
            <a:off x="92926" y="5203902"/>
            <a:ext cx="4962293" cy="147732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Curtis Lee</a:t>
            </a:r>
          </a:p>
          <a:p>
            <a:r>
              <a:rPr lang="en-US">
                <a:ea typeface="Calibri"/>
                <a:cs typeface="Calibri"/>
              </a:rPr>
              <a:t>Manager Venture Engagement - Venture Products</a:t>
            </a:r>
          </a:p>
          <a:p>
            <a:r>
              <a:rPr lang="en-US" u="sng">
                <a:solidFill>
                  <a:srgbClr val="0865C2"/>
                </a:solidFill>
                <a:ea typeface="Calibri"/>
                <a:cs typeface="Calibri"/>
              </a:rPr>
              <a:t>NJInvestments@njeda.gov</a:t>
            </a: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2257338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61893BE-881F-8827-7102-8370DEEFE8BD}"/>
              </a:ext>
            </a:extLst>
          </p:cNvPr>
          <p:cNvCxnSpPr>
            <a:cxnSpLocks/>
          </p:cNvCxnSpPr>
          <p:nvPr/>
        </p:nvCxnSpPr>
        <p:spPr>
          <a:xfrm>
            <a:off x="328333" y="1201730"/>
            <a:ext cx="11863667"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3" name="Triangle 2">
            <a:extLst>
              <a:ext uri="{FF2B5EF4-FFF2-40B4-BE49-F238E27FC236}">
                <a16:creationId xmlns:a16="http://schemas.microsoft.com/office/drawing/2014/main" id="{EDA3EAE0-B7C0-4638-A1B2-2869AE9DF1DF}"/>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13394DE1-F9B6-6A0D-C4DF-FB84B465398F}"/>
              </a:ext>
            </a:extLst>
          </p:cNvPr>
          <p:cNvSpPr txBox="1">
            <a:spLocks/>
          </p:cNvSpPr>
          <p:nvPr/>
        </p:nvSpPr>
        <p:spPr>
          <a:xfrm>
            <a:off x="272577" y="600138"/>
            <a:ext cx="8368819" cy="61088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0597C"/>
                </a:solidFill>
                <a:latin typeface="Calibri"/>
                <a:ea typeface="Cambria"/>
                <a:cs typeface="Calibri"/>
              </a:rPr>
              <a:t>NJEDA Diversity and Inclusion Unit</a:t>
            </a:r>
          </a:p>
        </p:txBody>
      </p:sp>
      <p:sp>
        <p:nvSpPr>
          <p:cNvPr id="6" name="TextBox 5">
            <a:extLst>
              <a:ext uri="{FF2B5EF4-FFF2-40B4-BE49-F238E27FC236}">
                <a16:creationId xmlns:a16="http://schemas.microsoft.com/office/drawing/2014/main" id="{81E89BC1-784A-9D2E-A3F0-D8C8416FF86B}"/>
              </a:ext>
            </a:extLst>
          </p:cNvPr>
          <p:cNvSpPr txBox="1"/>
          <p:nvPr/>
        </p:nvSpPr>
        <p:spPr>
          <a:xfrm>
            <a:off x="2503900" y="1561686"/>
            <a:ext cx="6140125" cy="1231106"/>
          </a:xfrm>
          <a:prstGeom prst="rect">
            <a:avLst/>
          </a:prstGeom>
          <a:noFill/>
        </p:spPr>
        <p:txBody>
          <a:bodyPr wrap="square" lIns="91440" tIns="45720" rIns="91440" bIns="45720" anchor="t">
            <a:spAutoFit/>
          </a:bodyPr>
          <a:lstStyle/>
          <a:p>
            <a:pPr defTabSz="932962">
              <a:spcBef>
                <a:spcPct val="0"/>
              </a:spcBef>
              <a:tabLst>
                <a:tab pos="1371594" algn="l"/>
              </a:tabLst>
            </a:pPr>
            <a:r>
              <a:rPr lang="en-US" sz="2000" b="1">
                <a:ea typeface="+mn-lt"/>
                <a:cs typeface="+mn-lt"/>
              </a:rPr>
              <a:t>Jermaine Pharmes</a:t>
            </a:r>
          </a:p>
          <a:p>
            <a:pPr defTabSz="932962">
              <a:spcBef>
                <a:spcPct val="0"/>
              </a:spcBef>
              <a:tabLst>
                <a:tab pos="1371594" algn="l"/>
              </a:tabLst>
            </a:pPr>
            <a:r>
              <a:rPr lang="en-US">
                <a:ea typeface="+mn-lt"/>
                <a:cs typeface="+mn-lt"/>
              </a:rPr>
              <a:t>Director Business Diversity/Development</a:t>
            </a:r>
          </a:p>
          <a:p>
            <a:pPr defTabSz="932962">
              <a:spcBef>
                <a:spcPct val="0"/>
              </a:spcBef>
              <a:tabLst>
                <a:tab pos="1371594" algn="l"/>
              </a:tabLst>
            </a:pPr>
            <a:r>
              <a:rPr lang="en-US">
                <a:ea typeface="+mn-lt"/>
                <a:cs typeface="+mn-lt"/>
                <a:hlinkClick r:id="rId2"/>
              </a:rPr>
              <a:t>Jermaine.Pharmes@njeda.gov</a:t>
            </a:r>
            <a:endParaRPr lang="en-US">
              <a:ea typeface="+mn-lt"/>
              <a:cs typeface="+mn-lt"/>
            </a:endParaRPr>
          </a:p>
          <a:p>
            <a:pPr defTabSz="932962">
              <a:spcBef>
                <a:spcPct val="0"/>
              </a:spcBef>
              <a:tabLst>
                <a:tab pos="1371594" algn="l"/>
              </a:tabLst>
            </a:pPr>
            <a:endParaRPr lang="en-US">
              <a:ea typeface="Cambria"/>
            </a:endParaRPr>
          </a:p>
        </p:txBody>
      </p:sp>
      <p:pic>
        <p:nvPicPr>
          <p:cNvPr id="5" name="Picture 4">
            <a:extLst>
              <a:ext uri="{FF2B5EF4-FFF2-40B4-BE49-F238E27FC236}">
                <a16:creationId xmlns:a16="http://schemas.microsoft.com/office/drawing/2014/main" id="{C8E2C0C5-D36E-0E98-A92D-44E2DFF4E306}"/>
              </a:ext>
            </a:extLst>
          </p:cNvPr>
          <p:cNvPicPr>
            <a:picLocks noChangeAspect="1"/>
          </p:cNvPicPr>
          <p:nvPr/>
        </p:nvPicPr>
        <p:blipFill>
          <a:blip r:embed="rId3"/>
          <a:stretch>
            <a:fillRect/>
          </a:stretch>
        </p:blipFill>
        <p:spPr>
          <a:xfrm>
            <a:off x="10058404" y="5492387"/>
            <a:ext cx="1648911" cy="1099274"/>
          </a:xfrm>
          <a:prstGeom prst="rect">
            <a:avLst/>
          </a:prstGeom>
        </p:spPr>
      </p:pic>
      <p:pic>
        <p:nvPicPr>
          <p:cNvPr id="9" name="Picture 8">
            <a:extLst>
              <a:ext uri="{FF2B5EF4-FFF2-40B4-BE49-F238E27FC236}">
                <a16:creationId xmlns:a16="http://schemas.microsoft.com/office/drawing/2014/main" id="{E1B99E6F-0EC8-22C8-7CD0-EE93690229C0}"/>
              </a:ext>
            </a:extLst>
          </p:cNvPr>
          <p:cNvPicPr>
            <a:picLocks noChangeAspect="1"/>
          </p:cNvPicPr>
          <p:nvPr/>
        </p:nvPicPr>
        <p:blipFill>
          <a:blip r:embed="rId4"/>
          <a:stretch>
            <a:fillRect/>
          </a:stretch>
        </p:blipFill>
        <p:spPr>
          <a:xfrm>
            <a:off x="329923" y="1439794"/>
            <a:ext cx="2034760" cy="20789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Box 10">
            <a:extLst>
              <a:ext uri="{FF2B5EF4-FFF2-40B4-BE49-F238E27FC236}">
                <a16:creationId xmlns:a16="http://schemas.microsoft.com/office/drawing/2014/main" id="{ABD0DC03-322C-DAF7-7B41-870CB91D7507}"/>
              </a:ext>
            </a:extLst>
          </p:cNvPr>
          <p:cNvSpPr txBox="1"/>
          <p:nvPr/>
        </p:nvSpPr>
        <p:spPr>
          <a:xfrm>
            <a:off x="329096" y="6049618"/>
            <a:ext cx="6608417"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Minority/Women Business Enterprise (M/WBE)</a:t>
            </a:r>
            <a:endParaRPr lang="en-US" b="1">
              <a:ea typeface="Cambria"/>
            </a:endParaRPr>
          </a:p>
          <a:p>
            <a:r>
              <a:rPr lang="en-US">
                <a:hlinkClick r:id="rId5"/>
              </a:rPr>
              <a:t>www.business.nj.gov/pages/certifications/</a:t>
            </a:r>
            <a:endParaRPr lang="en-US">
              <a:ea typeface="Cambria" panose="02040503050406030204"/>
            </a:endParaRPr>
          </a:p>
        </p:txBody>
      </p:sp>
      <p:sp>
        <p:nvSpPr>
          <p:cNvPr id="12" name="TextBox 11">
            <a:extLst>
              <a:ext uri="{FF2B5EF4-FFF2-40B4-BE49-F238E27FC236}">
                <a16:creationId xmlns:a16="http://schemas.microsoft.com/office/drawing/2014/main" id="{6E11D508-DBF3-1566-E1DE-88F91EF99747}"/>
              </a:ext>
            </a:extLst>
          </p:cNvPr>
          <p:cNvSpPr txBox="1"/>
          <p:nvPr/>
        </p:nvSpPr>
        <p:spPr>
          <a:xfrm>
            <a:off x="2642825" y="2802160"/>
            <a:ext cx="877790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NJEDA Diversity &amp; Inclusion Unit supports the Authority’s commitment to growing New Jersey’s economy and increasing equitable access to opportunity. </a:t>
            </a:r>
            <a:endParaRPr lang="en-US"/>
          </a:p>
          <a:p>
            <a:endParaRPr lang="en-US">
              <a:ea typeface="+mn-lt"/>
              <a:cs typeface="+mn-lt"/>
            </a:endParaRPr>
          </a:p>
          <a:p>
            <a:r>
              <a:rPr lang="en-US">
                <a:ea typeface="+mn-lt"/>
                <a:cs typeface="+mn-lt"/>
              </a:rPr>
              <a:t>The NJEDA believes that diversity, equity, and inclusion are inherent to creating a stronger and fairer New Jersey economy and building a diverse workforce increases business performance. The Authority is guided by the concept of “diversity on purpose,” the idea that diversity at the NJEDA and in the businesses and communities the Authority serves should not only be recognized but intentionally fostered. This principle drives the NJEDA to produce innovative programs and services that best serve New Jersey’s diverse residents, communities, and businesses.  </a:t>
            </a:r>
            <a:endParaRPr lang="en-US"/>
          </a:p>
          <a:p>
            <a:pPr algn="l"/>
            <a:endParaRPr lang="en-US">
              <a:ea typeface="Cambria"/>
            </a:endParaRPr>
          </a:p>
        </p:txBody>
      </p:sp>
    </p:spTree>
    <p:extLst>
      <p:ext uri="{BB962C8B-B14F-4D97-AF65-F5344CB8AC3E}">
        <p14:creationId xmlns:p14="http://schemas.microsoft.com/office/powerpoint/2010/main" val="191069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98088FC-D8A0-4798-8BB5-9B9CE9BC8D7B}"/>
              </a:ext>
            </a:extLst>
          </p:cNvPr>
          <p:cNvSpPr txBox="1"/>
          <p:nvPr/>
        </p:nvSpPr>
        <p:spPr>
          <a:xfrm>
            <a:off x="1194824" y="1641332"/>
            <a:ext cx="4517418" cy="400110"/>
          </a:xfrm>
          <a:prstGeom prst="rect">
            <a:avLst/>
          </a:prstGeom>
          <a:noFill/>
        </p:spPr>
        <p:txBody>
          <a:bodyPr wrap="square" rtlCol="0">
            <a:spAutoFit/>
          </a:bodyPr>
          <a:lstStyle/>
          <a:p>
            <a:pPr algn="l"/>
            <a:endParaRPr lang="en-US" sz="2000">
              <a:solidFill>
                <a:schemeClr val="bg2"/>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9" name="Freeform 2">
            <a:extLst>
              <a:ext uri="{FF2B5EF4-FFF2-40B4-BE49-F238E27FC236}">
                <a16:creationId xmlns:a16="http://schemas.microsoft.com/office/drawing/2014/main" id="{D101B25F-8774-4419-B0A3-6B82B7A36F1A}"/>
              </a:ext>
            </a:extLst>
          </p:cNvPr>
          <p:cNvSpPr/>
          <p:nvPr/>
        </p:nvSpPr>
        <p:spPr>
          <a:xfrm flipV="1">
            <a:off x="-571500" y="1501869"/>
            <a:ext cx="5617110" cy="649857"/>
          </a:xfrm>
          <a:custGeom>
            <a:avLst/>
            <a:gdLst/>
            <a:ahLst/>
            <a:cxnLst/>
            <a:rect l="l" t="t" r="r" b="b"/>
            <a:pathLst>
              <a:path w="6873872" h="162473">
                <a:moveTo>
                  <a:pt x="0" y="0"/>
                </a:moveTo>
                <a:lnTo>
                  <a:pt x="6873872" y="0"/>
                </a:lnTo>
                <a:lnTo>
                  <a:pt x="6873872" y="162473"/>
                </a:lnTo>
                <a:lnTo>
                  <a:pt x="0" y="1624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7B048AAE-3FC9-4E6C-31FF-9E212C21CE3D}"/>
              </a:ext>
            </a:extLst>
          </p:cNvPr>
          <p:cNvSpPr txBox="1"/>
          <p:nvPr/>
        </p:nvSpPr>
        <p:spPr>
          <a:xfrm>
            <a:off x="692458" y="2262014"/>
            <a:ext cx="10999433" cy="2800767"/>
          </a:xfrm>
          <a:prstGeom prst="rect">
            <a:avLst/>
          </a:prstGeom>
          <a:noFill/>
        </p:spPr>
        <p:txBody>
          <a:bodyPr wrap="square">
            <a:spAutoFit/>
          </a:bodyPr>
          <a:lstStyle/>
          <a:p>
            <a:pPr algn="ctr"/>
            <a:r>
              <a:rPr lang="en-US" sz="4400" i="1">
                <a:solidFill>
                  <a:srgbClr val="00597C"/>
                </a:solidFill>
                <a:latin typeface="Calibri" panose="020F0502020204030204" pitchFamily="34" charset="0"/>
                <a:ea typeface="Cambria" panose="02040503050406030204" pitchFamily="18" charset="0"/>
                <a:cs typeface="Calibri" panose="020F0502020204030204" pitchFamily="34" charset="0"/>
              </a:rPr>
              <a:t>NJEDA provides a suite of financing and incentive products tailored to support NJ’s Startups and grow NJ’s Innovation Economy </a:t>
            </a:r>
          </a:p>
          <a:p>
            <a:pPr algn="ctr"/>
            <a:endParaRPr lang="en-US" sz="4400" i="1">
              <a:solidFill>
                <a:srgbClr val="00597C"/>
              </a:solidFill>
              <a:latin typeface="Calibri" panose="020F0502020204030204" pitchFamily="34" charset="0"/>
              <a:ea typeface="Cambria" panose="02040503050406030204" pitchFamily="18" charset="0"/>
              <a:cs typeface="Calibri" panose="020F0502020204030204" pitchFamily="34" charset="0"/>
            </a:endParaRPr>
          </a:p>
        </p:txBody>
      </p:sp>
      <p:sp>
        <p:nvSpPr>
          <p:cNvPr id="5" name="Freeform 2">
            <a:extLst>
              <a:ext uri="{FF2B5EF4-FFF2-40B4-BE49-F238E27FC236}">
                <a16:creationId xmlns:a16="http://schemas.microsoft.com/office/drawing/2014/main" id="{9B3FE5AD-0ACA-422B-84C3-50606416B996}"/>
              </a:ext>
            </a:extLst>
          </p:cNvPr>
          <p:cNvSpPr/>
          <p:nvPr/>
        </p:nvSpPr>
        <p:spPr>
          <a:xfrm flipV="1">
            <a:off x="7031777" y="4412924"/>
            <a:ext cx="8338933" cy="649857"/>
          </a:xfrm>
          <a:custGeom>
            <a:avLst/>
            <a:gdLst/>
            <a:ahLst/>
            <a:cxnLst/>
            <a:rect l="l" t="t" r="r" b="b"/>
            <a:pathLst>
              <a:path w="6873872" h="162473">
                <a:moveTo>
                  <a:pt x="0" y="0"/>
                </a:moveTo>
                <a:lnTo>
                  <a:pt x="6873872" y="0"/>
                </a:lnTo>
                <a:lnTo>
                  <a:pt x="6873872" y="162473"/>
                </a:lnTo>
                <a:lnTo>
                  <a:pt x="0" y="1624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63F632D6-685A-4D9C-81EC-5C7229271DF8}"/>
              </a:ext>
            </a:extLst>
          </p:cNvPr>
          <p:cNvPicPr>
            <a:picLocks noChangeAspect="1"/>
          </p:cNvPicPr>
          <p:nvPr/>
        </p:nvPicPr>
        <p:blipFill>
          <a:blip r:embed="rId4"/>
          <a:stretch>
            <a:fillRect/>
          </a:stretch>
        </p:blipFill>
        <p:spPr>
          <a:xfrm>
            <a:off x="10543089" y="5758726"/>
            <a:ext cx="1648911" cy="1099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994CBE-C787-C818-A8AA-A4AF4DBE316C}"/>
              </a:ext>
            </a:extLst>
          </p:cNvPr>
          <p:cNvSpPr/>
          <p:nvPr/>
        </p:nvSpPr>
        <p:spPr>
          <a:xfrm>
            <a:off x="523783" y="2602343"/>
            <a:ext cx="6258757" cy="2574524"/>
          </a:xfrm>
          <a:prstGeom prst="rect">
            <a:avLst/>
          </a:prstGeom>
          <a:solidFill>
            <a:srgbClr val="84BE00"/>
          </a:solidFill>
          <a:ln>
            <a:solidFill>
              <a:srgbClr val="84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B8F394F-3426-06D2-1670-907B8D0741CF}"/>
              </a:ext>
            </a:extLst>
          </p:cNvPr>
          <p:cNvPicPr>
            <a:picLocks noChangeAspect="1"/>
          </p:cNvPicPr>
          <p:nvPr/>
        </p:nvPicPr>
        <p:blipFill>
          <a:blip r:embed="rId3"/>
          <a:stretch>
            <a:fillRect/>
          </a:stretch>
        </p:blipFill>
        <p:spPr>
          <a:xfrm>
            <a:off x="10895879" y="5993919"/>
            <a:ext cx="1296121" cy="864081"/>
          </a:xfrm>
          <a:prstGeom prst="rect">
            <a:avLst/>
          </a:prstGeom>
        </p:spPr>
      </p:pic>
      <p:sp>
        <p:nvSpPr>
          <p:cNvPr id="5" name="TextBox 4">
            <a:extLst>
              <a:ext uri="{FF2B5EF4-FFF2-40B4-BE49-F238E27FC236}">
                <a16:creationId xmlns:a16="http://schemas.microsoft.com/office/drawing/2014/main" id="{272EC645-3917-87E4-E63B-35088EA728E4}"/>
              </a:ext>
            </a:extLst>
          </p:cNvPr>
          <p:cNvSpPr txBox="1"/>
          <p:nvPr/>
        </p:nvSpPr>
        <p:spPr>
          <a:xfrm>
            <a:off x="230304" y="1296044"/>
            <a:ext cx="12025691"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ea typeface="Cambria"/>
                <a:cs typeface="Calibri"/>
              </a:rPr>
              <a:t>Companies learn about NJEDA products developed to support tech and biotech startups. </a:t>
            </a:r>
            <a:endParaRPr lang="en-US" sz="2000" b="0" i="0" u="none" strike="noStrike" kern="1200" cap="none" spc="0" normalizeH="0" baseline="0" noProof="0">
              <a:ln>
                <a:noFill/>
              </a:ln>
              <a:effectLst/>
              <a:uLnTx/>
              <a:uFillTx/>
              <a:ea typeface="Cambri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ea typeface="Cambria"/>
                <a:cs typeface="Calibri"/>
              </a:rPr>
              <a:t>At each event, there will be a brief presentation, featured guest speakers, and time for networking.</a:t>
            </a:r>
            <a:endParaRPr lang="en-US" sz="2000" b="0" i="0" u="none" strike="noStrike" kern="1200" cap="none" spc="0" normalizeH="0" baseline="0" noProof="0">
              <a:ln>
                <a:noFill/>
              </a:ln>
              <a:effectLst/>
              <a:uLnTx/>
              <a:uFillTx/>
              <a:ea typeface="Cambria"/>
              <a:cs typeface="Calibri"/>
            </a:endParaRPr>
          </a:p>
        </p:txBody>
      </p:sp>
      <p:sp>
        <p:nvSpPr>
          <p:cNvPr id="6" name="TextBox 5">
            <a:extLst>
              <a:ext uri="{FF2B5EF4-FFF2-40B4-BE49-F238E27FC236}">
                <a16:creationId xmlns:a16="http://schemas.microsoft.com/office/drawing/2014/main" id="{C1AF4AC5-A5FE-25C9-AF4D-7512C73B7131}"/>
              </a:ext>
            </a:extLst>
          </p:cNvPr>
          <p:cNvSpPr txBox="1"/>
          <p:nvPr/>
        </p:nvSpPr>
        <p:spPr>
          <a:xfrm>
            <a:off x="7006855" y="2981654"/>
            <a:ext cx="5557126" cy="1815882"/>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50000"/>
              </a:lnSpc>
              <a:spcBef>
                <a:spcPts val="0"/>
              </a:spcBef>
              <a:spcAft>
                <a:spcPts val="0"/>
              </a:spcAft>
              <a:buClr>
                <a:srgbClr val="84BE00"/>
              </a:buClr>
              <a:buSzTx/>
              <a:buFont typeface="System Font Regular"/>
              <a:buChar char="►"/>
              <a:tabLst/>
              <a:defRPr/>
            </a:pPr>
            <a:r>
              <a:rPr kumimoji="0" lang="en-US" sz="1600" b="0" i="0" u="none" strike="noStrike" kern="1200" cap="none" spc="0" normalizeH="0" baseline="0" noProof="0">
                <a:ln>
                  <a:noFill/>
                </a:ln>
                <a:effectLst/>
                <a:uLnTx/>
                <a:uFillTx/>
                <a:ea typeface="Cambria"/>
                <a:cs typeface="Calibri"/>
              </a:rPr>
              <a:t>Monthly office hours</a:t>
            </a:r>
            <a:endParaRPr lang="en-US" sz="1600" b="0" i="0" u="none" strike="noStrike" kern="1200" cap="none" spc="0" normalizeH="0" baseline="0" noProof="0">
              <a:ln>
                <a:noFill/>
              </a:ln>
              <a:effectLst/>
              <a:uLnTx/>
              <a:uFillTx/>
              <a:ea typeface="Cambria"/>
              <a:cs typeface="Calibri"/>
            </a:endParaRPr>
          </a:p>
          <a:p>
            <a:pPr marL="285750" marR="0" lvl="0" indent="-285750" algn="l" defTabSz="914400" rtl="0" eaLnBrk="1" fontAlgn="auto" latinLnBrk="0" hangingPunct="1">
              <a:lnSpc>
                <a:spcPct val="150000"/>
              </a:lnSpc>
              <a:spcBef>
                <a:spcPts val="0"/>
              </a:spcBef>
              <a:spcAft>
                <a:spcPts val="0"/>
              </a:spcAft>
              <a:buClr>
                <a:srgbClr val="84BE00"/>
              </a:buClr>
              <a:buSzTx/>
              <a:buFont typeface="System Font Regular"/>
              <a:buChar char="►"/>
              <a:tabLst/>
              <a:defRPr/>
            </a:pPr>
            <a:r>
              <a:rPr kumimoji="0" lang="en-US" sz="1600" b="0" i="0" u="none" strike="noStrike" kern="1200" cap="none" spc="0" normalizeH="0" baseline="0" noProof="0">
                <a:ln>
                  <a:noFill/>
                </a:ln>
                <a:effectLst/>
                <a:uLnTx/>
                <a:uFillTx/>
                <a:ea typeface="Cambria"/>
                <a:cs typeface="Calibri"/>
              </a:rPr>
              <a:t>Rotating virtual and in-person</a:t>
            </a:r>
            <a:endParaRPr lang="en-US" sz="1600" b="0" i="0" u="none" strike="noStrike" kern="1200" cap="none" spc="0" normalizeH="0" baseline="0" noProof="0">
              <a:ln>
                <a:noFill/>
              </a:ln>
              <a:effectLst/>
              <a:uLnTx/>
              <a:uFillTx/>
              <a:ea typeface="Cambria"/>
              <a:cs typeface="Calibri"/>
            </a:endParaRPr>
          </a:p>
          <a:p>
            <a:pPr marL="742950" marR="0" lvl="1" indent="-285750" algn="l" defTabSz="914400" rtl="0" eaLnBrk="1" fontAlgn="auto" latinLnBrk="0" hangingPunct="1">
              <a:lnSpc>
                <a:spcPct val="150000"/>
              </a:lnSpc>
              <a:spcBef>
                <a:spcPts val="0"/>
              </a:spcBef>
              <a:spcAft>
                <a:spcPts val="0"/>
              </a:spcAft>
              <a:buClr>
                <a:srgbClr val="84BE00"/>
              </a:buClr>
              <a:buSzTx/>
              <a:buFont typeface="System Font Regular"/>
              <a:buChar char="►"/>
              <a:tabLst/>
              <a:defRPr/>
            </a:pPr>
            <a:r>
              <a:rPr kumimoji="0" lang="en-US" sz="1600" b="0" i="0" u="none" strike="noStrike" kern="1200" cap="none" spc="0" normalizeH="0" baseline="0" noProof="0">
                <a:ln>
                  <a:noFill/>
                </a:ln>
                <a:effectLst/>
                <a:uLnTx/>
                <a:uFillTx/>
                <a:ea typeface="Cambria"/>
                <a:cs typeface="Calibri"/>
              </a:rPr>
              <a:t>In-Person: North Brunswick and Newark</a:t>
            </a:r>
            <a:endParaRPr lang="en-US" sz="1600" b="0" i="0" u="none" strike="noStrike" kern="1200" cap="none" spc="0" normalizeH="0" baseline="0" noProof="0">
              <a:ln>
                <a:noFill/>
              </a:ln>
              <a:effectLst/>
              <a:uLnTx/>
              <a:uFillTx/>
              <a:ea typeface="Cambria"/>
              <a:cs typeface="Calibri"/>
            </a:endParaRPr>
          </a:p>
          <a:p>
            <a:pPr marL="742950" lvl="1" indent="-285750">
              <a:lnSpc>
                <a:spcPct val="150000"/>
              </a:lnSpc>
              <a:buClr>
                <a:srgbClr val="84BE00"/>
              </a:buClr>
              <a:buFont typeface="System Font Regular"/>
              <a:buChar char="►"/>
              <a:defRPr/>
            </a:pPr>
            <a:r>
              <a:rPr lang="en-US" sz="1600">
                <a:ea typeface="Cambria"/>
                <a:cs typeface="Calibri"/>
              </a:rPr>
              <a:t>Next: North Brunswick November 15th, 2pm-4pm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u="none" strike="noStrike" kern="1200" cap="none" spc="0" normalizeH="0" baseline="0" noProof="0">
              <a:ln>
                <a:noFill/>
              </a:ln>
              <a:effectLst/>
              <a:uLnTx/>
              <a:uFillTx/>
              <a:ea typeface="Cambria" panose="02040503050406030204" pitchFamily="18" charset="0"/>
              <a:cs typeface="Calibri" panose="020F0502020204030204" pitchFamily="34" charset="0"/>
            </a:endParaRPr>
          </a:p>
        </p:txBody>
      </p:sp>
      <p:pic>
        <p:nvPicPr>
          <p:cNvPr id="12" name="Picture 11">
            <a:extLst>
              <a:ext uri="{FF2B5EF4-FFF2-40B4-BE49-F238E27FC236}">
                <a16:creationId xmlns:a16="http://schemas.microsoft.com/office/drawing/2014/main" id="{F5A8FF48-C320-C168-5BDE-C6F0C79731CD}"/>
              </a:ext>
            </a:extLst>
          </p:cNvPr>
          <p:cNvPicPr>
            <a:picLocks noChangeAspect="1"/>
          </p:cNvPicPr>
          <p:nvPr/>
        </p:nvPicPr>
        <p:blipFill rotWithShape="1">
          <a:blip r:embed="rId4"/>
          <a:srcRect l="50682" t="11236" r="10530" b="36528"/>
          <a:stretch/>
        </p:blipFill>
        <p:spPr>
          <a:xfrm>
            <a:off x="647484" y="2785750"/>
            <a:ext cx="5995715" cy="2207711"/>
          </a:xfrm>
          <a:prstGeom prst="rect">
            <a:avLst/>
          </a:prstGeom>
          <a:ln w="19050">
            <a:solidFill>
              <a:schemeClr val="accent1"/>
            </a:solidFill>
          </a:ln>
        </p:spPr>
      </p:pic>
      <p:sp>
        <p:nvSpPr>
          <p:cNvPr id="13" name="TextBox 12">
            <a:extLst>
              <a:ext uri="{FF2B5EF4-FFF2-40B4-BE49-F238E27FC236}">
                <a16:creationId xmlns:a16="http://schemas.microsoft.com/office/drawing/2014/main" id="{3BE333C2-B29E-D08E-AD34-F7C12D402A7D}"/>
              </a:ext>
            </a:extLst>
          </p:cNvPr>
          <p:cNvSpPr txBox="1"/>
          <p:nvPr/>
        </p:nvSpPr>
        <p:spPr>
          <a:xfrm>
            <a:off x="0" y="6435372"/>
            <a:ext cx="4020460" cy="369332"/>
          </a:xfrm>
          <a:prstGeom prst="rect">
            <a:avLst/>
          </a:prstGeom>
          <a:noFill/>
        </p:spPr>
        <p:txBody>
          <a:bodyPr wrap="none" rtlCol="0">
            <a:spAutoFit/>
          </a:bodyPr>
          <a:lstStyle>
            <a:defPPr>
              <a:defRPr lang="en-US"/>
            </a:defPPr>
            <a:lvl1pPr>
              <a:defRPr sz="1400">
                <a:cs typeface="Calibri" panose="020F0502020204030204" pitchFamily="34" charset="0"/>
              </a:defRPr>
            </a:lvl1pPr>
          </a:lstStyle>
          <a:p>
            <a:r>
              <a:rPr lang="en-US" sz="1800">
                <a:ea typeface="Cambria" panose="02040503050406030204" pitchFamily="18" charset="0"/>
                <a:hlinkClick r:id="rId5"/>
              </a:rPr>
              <a:t>www.njeda.gov/innovation-office-hours/</a:t>
            </a:r>
            <a:endParaRPr lang="en-US" sz="1800">
              <a:ea typeface="Cambria" panose="02040503050406030204" pitchFamily="18" charset="0"/>
            </a:endParaRPr>
          </a:p>
        </p:txBody>
      </p:sp>
      <p:sp>
        <p:nvSpPr>
          <p:cNvPr id="2" name="Title 1">
            <a:extLst>
              <a:ext uri="{FF2B5EF4-FFF2-40B4-BE49-F238E27FC236}">
                <a16:creationId xmlns:a16="http://schemas.microsoft.com/office/drawing/2014/main" id="{A846FBDF-2D50-CCC1-B01E-AC81E366E2B5}"/>
              </a:ext>
            </a:extLst>
          </p:cNvPr>
          <p:cNvSpPr txBox="1">
            <a:spLocks/>
          </p:cNvSpPr>
          <p:nvPr/>
        </p:nvSpPr>
        <p:spPr>
          <a:xfrm>
            <a:off x="233700" y="492189"/>
            <a:ext cx="10173556" cy="61088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597C"/>
                </a:solidFill>
                <a:effectLst/>
                <a:uLnTx/>
                <a:uFillTx/>
                <a:latin typeface="+mn-lt"/>
                <a:ea typeface="Cambria"/>
                <a:cs typeface="Calibri"/>
              </a:rPr>
              <a:t>Innovation Office Hours </a:t>
            </a:r>
            <a:endParaRPr lang="en-US" sz="2800" b="1" i="0" u="none" strike="noStrike" kern="1200" cap="none" spc="0" normalizeH="0" baseline="0" noProof="0">
              <a:ln>
                <a:noFill/>
              </a:ln>
              <a:solidFill>
                <a:srgbClr val="00597C"/>
              </a:solidFill>
              <a:effectLst/>
              <a:uLnTx/>
              <a:uFillTx/>
              <a:latin typeface="+mn-lt"/>
              <a:ea typeface="Cambria"/>
              <a:cs typeface="Calibri"/>
            </a:endParaRPr>
          </a:p>
        </p:txBody>
      </p:sp>
      <p:cxnSp>
        <p:nvCxnSpPr>
          <p:cNvPr id="9" name="Straight Connector 8">
            <a:extLst>
              <a:ext uri="{FF2B5EF4-FFF2-40B4-BE49-F238E27FC236}">
                <a16:creationId xmlns:a16="http://schemas.microsoft.com/office/drawing/2014/main" id="{02E36015-F487-DCF5-74D4-CDFE6A09D80B}"/>
              </a:ext>
            </a:extLst>
          </p:cNvPr>
          <p:cNvCxnSpPr>
            <a:cxnSpLocks/>
          </p:cNvCxnSpPr>
          <p:nvPr/>
        </p:nvCxnSpPr>
        <p:spPr>
          <a:xfrm>
            <a:off x="328333" y="1201730"/>
            <a:ext cx="11863667"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11" name="Triangle 2">
            <a:extLst>
              <a:ext uri="{FF2B5EF4-FFF2-40B4-BE49-F238E27FC236}">
                <a16:creationId xmlns:a16="http://schemas.microsoft.com/office/drawing/2014/main" id="{4FF2AF64-4DD8-B29F-DA26-29A7B1501A2C}"/>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79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98088FC-D8A0-4798-8BB5-9B9CE9BC8D7B}"/>
              </a:ext>
            </a:extLst>
          </p:cNvPr>
          <p:cNvSpPr txBox="1"/>
          <p:nvPr/>
        </p:nvSpPr>
        <p:spPr>
          <a:xfrm>
            <a:off x="1194824" y="1641332"/>
            <a:ext cx="4517418" cy="400110"/>
          </a:xfrm>
          <a:prstGeom prst="rect">
            <a:avLst/>
          </a:prstGeom>
          <a:noFill/>
        </p:spPr>
        <p:txBody>
          <a:bodyPr wrap="square" rtlCol="0">
            <a:spAutoFit/>
          </a:bodyPr>
          <a:lstStyle/>
          <a:p>
            <a:pPr algn="l"/>
            <a:endParaRPr lang="en-US" sz="2000">
              <a:solidFill>
                <a:schemeClr val="bg1"/>
              </a:solidFill>
              <a:ea typeface="Roboto" panose="02000000000000000000" pitchFamily="2" charset="0"/>
              <a:cs typeface="Times New Roman" panose="02020603050405020304" pitchFamily="18" charset="0"/>
            </a:endParaRPr>
          </a:p>
        </p:txBody>
      </p:sp>
      <p:sp>
        <p:nvSpPr>
          <p:cNvPr id="9" name="Freeform 2">
            <a:extLst>
              <a:ext uri="{FF2B5EF4-FFF2-40B4-BE49-F238E27FC236}">
                <a16:creationId xmlns:a16="http://schemas.microsoft.com/office/drawing/2014/main" id="{D101B25F-8774-4419-B0A3-6B82B7A36F1A}"/>
              </a:ext>
            </a:extLst>
          </p:cNvPr>
          <p:cNvSpPr/>
          <p:nvPr/>
        </p:nvSpPr>
        <p:spPr>
          <a:xfrm flipV="1">
            <a:off x="-514350" y="843379"/>
            <a:ext cx="13220700" cy="4822544"/>
          </a:xfrm>
          <a:custGeom>
            <a:avLst/>
            <a:gdLst/>
            <a:ahLst/>
            <a:cxnLst/>
            <a:rect l="l" t="t" r="r" b="b"/>
            <a:pathLst>
              <a:path w="6873872" h="162473">
                <a:moveTo>
                  <a:pt x="0" y="0"/>
                </a:moveTo>
                <a:lnTo>
                  <a:pt x="6873872" y="0"/>
                </a:lnTo>
                <a:lnTo>
                  <a:pt x="6873872" y="162473"/>
                </a:lnTo>
                <a:lnTo>
                  <a:pt x="0" y="1624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12476B1D-6611-4B1C-8DEC-30B9B18D32AE}"/>
              </a:ext>
            </a:extLst>
          </p:cNvPr>
          <p:cNvSpPr txBox="1"/>
          <p:nvPr/>
        </p:nvSpPr>
        <p:spPr>
          <a:xfrm>
            <a:off x="1194824" y="1902639"/>
            <a:ext cx="6508739" cy="3293209"/>
          </a:xfrm>
          <a:prstGeom prst="rect">
            <a:avLst/>
          </a:prstGeom>
          <a:noFill/>
        </p:spPr>
        <p:txBody>
          <a:bodyPr wrap="square" lIns="91440" tIns="45720" rIns="91440" bIns="45720" rtlCol="0" anchor="t">
            <a:spAutoFit/>
          </a:bodyPr>
          <a:lstStyle/>
          <a:p>
            <a:r>
              <a:rPr lang="en-US" sz="4000" b="1">
                <a:solidFill>
                  <a:schemeClr val="bg1"/>
                </a:solidFill>
                <a:ea typeface="Cambria"/>
                <a:cs typeface="Times New Roman"/>
              </a:rPr>
              <a:t>Let’s Connect!</a:t>
            </a:r>
          </a:p>
          <a:p>
            <a:endParaRPr lang="en-US" sz="2000">
              <a:solidFill>
                <a:schemeClr val="bg1"/>
              </a:solidFill>
              <a:ea typeface="Cambria"/>
              <a:cs typeface="Times New Roman"/>
            </a:endParaRPr>
          </a:p>
          <a:p>
            <a:r>
              <a:rPr lang="en-US" sz="3200" b="1">
                <a:solidFill>
                  <a:schemeClr val="bg1"/>
                </a:solidFill>
                <a:ea typeface="Cambria"/>
                <a:cs typeface="Times New Roman"/>
              </a:rPr>
              <a:t>Innovation Mailbox</a:t>
            </a:r>
            <a:endParaRPr lang="en-US" sz="3200">
              <a:solidFill>
                <a:schemeClr val="bg1"/>
              </a:solidFill>
              <a:ea typeface="Cambria"/>
              <a:cs typeface="Times New Roman"/>
            </a:endParaRPr>
          </a:p>
          <a:p>
            <a:r>
              <a:rPr lang="en-US" sz="3200">
                <a:solidFill>
                  <a:schemeClr val="bg1"/>
                </a:solidFill>
                <a:ea typeface="Cambria"/>
                <a:cs typeface="Times New Roman"/>
              </a:rPr>
              <a:t>Innovation@njeda.gov</a:t>
            </a:r>
          </a:p>
          <a:p>
            <a:endParaRPr lang="en-US" sz="3200">
              <a:solidFill>
                <a:schemeClr val="bg1"/>
              </a:solidFill>
              <a:ea typeface="Roboto" panose="02000000000000000000" pitchFamily="2" charset="0"/>
              <a:cs typeface="Times New Roman" panose="02020603050405020304" pitchFamily="18" charset="0"/>
            </a:endParaRPr>
          </a:p>
          <a:p>
            <a:endParaRPr lang="en-US" sz="3200" b="1">
              <a:solidFill>
                <a:schemeClr val="bg1"/>
              </a:solidFill>
            </a:endParaRPr>
          </a:p>
          <a:p>
            <a:endParaRPr lang="en-US" sz="2000" b="1" i="0">
              <a:solidFill>
                <a:schemeClr val="bg1"/>
              </a:solidFill>
              <a:effectLst/>
              <a:ea typeface="Cambria"/>
              <a:cs typeface="Times New Roman"/>
            </a:endParaRPr>
          </a:p>
        </p:txBody>
      </p:sp>
      <p:pic>
        <p:nvPicPr>
          <p:cNvPr id="7" name="Picture 6">
            <a:extLst>
              <a:ext uri="{FF2B5EF4-FFF2-40B4-BE49-F238E27FC236}">
                <a16:creationId xmlns:a16="http://schemas.microsoft.com/office/drawing/2014/main" id="{21C5D2E5-4F23-49FA-8D38-711D03CBCB3C}"/>
              </a:ext>
            </a:extLst>
          </p:cNvPr>
          <p:cNvPicPr>
            <a:picLocks noChangeAspect="1"/>
          </p:cNvPicPr>
          <p:nvPr/>
        </p:nvPicPr>
        <p:blipFill rotWithShape="1">
          <a:blip r:embed="rId5"/>
          <a:srcRect b="24067"/>
          <a:stretch/>
        </p:blipFill>
        <p:spPr>
          <a:xfrm>
            <a:off x="8060647" y="1731718"/>
            <a:ext cx="1896153" cy="1837467"/>
          </a:xfrm>
          <a:prstGeom prst="rect">
            <a:avLst/>
          </a:prstGeom>
        </p:spPr>
      </p:pic>
      <p:pic>
        <p:nvPicPr>
          <p:cNvPr id="11" name="Picture 10">
            <a:extLst>
              <a:ext uri="{FF2B5EF4-FFF2-40B4-BE49-F238E27FC236}">
                <a16:creationId xmlns:a16="http://schemas.microsoft.com/office/drawing/2014/main" id="{33ECE487-D0AB-415B-8589-FEDE121D7B5B}"/>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7639007" y="3824641"/>
            <a:ext cx="843280" cy="802640"/>
          </a:xfrm>
          <a:prstGeom prst="rect">
            <a:avLst/>
          </a:prstGeom>
        </p:spPr>
      </p:pic>
      <p:pic>
        <p:nvPicPr>
          <p:cNvPr id="13" name="Picture 12">
            <a:extLst>
              <a:ext uri="{FF2B5EF4-FFF2-40B4-BE49-F238E27FC236}">
                <a16:creationId xmlns:a16="http://schemas.microsoft.com/office/drawing/2014/main" id="{1D757209-BE22-4465-A156-4B9546E64C7A}"/>
              </a:ext>
            </a:extLst>
          </p:cNvPr>
          <p:cNvPicPr>
            <a:picLocks noChangeAspect="1"/>
          </p:cNvPicPr>
          <p:nvPr/>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Lst>
          </a:blip>
          <a:stretch>
            <a:fillRect/>
          </a:stretch>
        </p:blipFill>
        <p:spPr>
          <a:xfrm>
            <a:off x="8751594" y="3918158"/>
            <a:ext cx="591111" cy="615605"/>
          </a:xfrm>
          <a:prstGeom prst="rect">
            <a:avLst/>
          </a:prstGeom>
        </p:spPr>
      </p:pic>
      <p:pic>
        <p:nvPicPr>
          <p:cNvPr id="14" name="Picture 13">
            <a:extLst>
              <a:ext uri="{FF2B5EF4-FFF2-40B4-BE49-F238E27FC236}">
                <a16:creationId xmlns:a16="http://schemas.microsoft.com/office/drawing/2014/main" id="{F30D744B-3FE6-47E2-AC87-6E61A75BFB95}"/>
              </a:ext>
            </a:extLst>
          </p:cNvPr>
          <p:cNvPicPr>
            <a:picLocks noChangeAspect="1"/>
          </p:cNvPicPr>
          <p:nvPr/>
        </p:nvPicPr>
        <p:blipFill>
          <a:blip r:embed="rId10">
            <a:lum bright="70000" contrast="-70000"/>
            <a:extLst>
              <a:ext uri="{BEBA8EAE-BF5A-486C-A8C5-ECC9F3942E4B}">
                <a14:imgProps xmlns:a14="http://schemas.microsoft.com/office/drawing/2010/main">
                  <a14:imgLayer r:embed="rId11">
                    <a14:imgEffect>
                      <a14:artisticPhotocopy/>
                    </a14:imgEffect>
                  </a14:imgLayer>
                </a14:imgProps>
              </a:ext>
            </a:extLst>
          </a:blip>
          <a:stretch>
            <a:fillRect/>
          </a:stretch>
        </p:blipFill>
        <p:spPr>
          <a:xfrm>
            <a:off x="9612012" y="3862104"/>
            <a:ext cx="735494" cy="677121"/>
          </a:xfrm>
          <a:prstGeom prst="rect">
            <a:avLst/>
          </a:prstGeom>
        </p:spPr>
      </p:pic>
      <p:pic>
        <p:nvPicPr>
          <p:cNvPr id="16" name="Picture 15">
            <a:extLst>
              <a:ext uri="{FF2B5EF4-FFF2-40B4-BE49-F238E27FC236}">
                <a16:creationId xmlns:a16="http://schemas.microsoft.com/office/drawing/2014/main" id="{C2EA4B38-9A08-4E04-839F-EED8AA2FB57D}"/>
              </a:ext>
            </a:extLst>
          </p:cNvPr>
          <p:cNvPicPr>
            <a:picLocks noChangeAspect="1"/>
          </p:cNvPicPr>
          <p:nvPr/>
        </p:nvPicPr>
        <p:blipFill>
          <a:blip r:embed="rId12"/>
          <a:stretch>
            <a:fillRect/>
          </a:stretch>
        </p:blipFill>
        <p:spPr>
          <a:xfrm>
            <a:off x="10895879" y="5993919"/>
            <a:ext cx="1296121" cy="864081"/>
          </a:xfrm>
          <a:prstGeom prst="rect">
            <a:avLst/>
          </a:prstGeom>
        </p:spPr>
      </p:pic>
      <p:sp>
        <p:nvSpPr>
          <p:cNvPr id="17" name="TextBox 16">
            <a:extLst>
              <a:ext uri="{FF2B5EF4-FFF2-40B4-BE49-F238E27FC236}">
                <a16:creationId xmlns:a16="http://schemas.microsoft.com/office/drawing/2014/main" id="{BB68F98A-7F9F-4BDE-BF92-505E55C444EE}"/>
              </a:ext>
            </a:extLst>
          </p:cNvPr>
          <p:cNvSpPr txBox="1"/>
          <p:nvPr/>
        </p:nvSpPr>
        <p:spPr>
          <a:xfrm>
            <a:off x="7841079" y="4729497"/>
            <a:ext cx="2725444" cy="430887"/>
          </a:xfrm>
          <a:prstGeom prst="rect">
            <a:avLst/>
          </a:prstGeom>
          <a:noFill/>
        </p:spPr>
        <p:txBody>
          <a:bodyPr wrap="square" rtlCol="0">
            <a:spAutoFit/>
          </a:bodyPr>
          <a:lstStyle/>
          <a:p>
            <a:r>
              <a:rPr lang="en-US" sz="2200" b="1">
                <a:solidFill>
                  <a:schemeClr val="bg1"/>
                </a:solidFill>
                <a:ea typeface="Cambria" panose="02040503050406030204" pitchFamily="18" charset="0"/>
              </a:rPr>
              <a:t>@NewJerseyEDA</a:t>
            </a:r>
          </a:p>
        </p:txBody>
      </p:sp>
    </p:spTree>
    <p:extLst>
      <p:ext uri="{BB962C8B-B14F-4D97-AF65-F5344CB8AC3E}">
        <p14:creationId xmlns:p14="http://schemas.microsoft.com/office/powerpoint/2010/main" val="202696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FBDF-2D50-CCC1-B01E-AC81E366E2B5}"/>
              </a:ext>
            </a:extLst>
          </p:cNvPr>
          <p:cNvSpPr txBox="1">
            <a:spLocks/>
          </p:cNvSpPr>
          <p:nvPr/>
        </p:nvSpPr>
        <p:spPr>
          <a:xfrm>
            <a:off x="331044" y="230529"/>
            <a:ext cx="10173556" cy="61088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kumimoji="0" lang="en-US" sz="2800" b="1" i="0" strike="noStrike" kern="1200" cap="none" spc="0" normalizeH="0" baseline="0" noProof="0">
                <a:ln>
                  <a:noFill/>
                </a:ln>
                <a:solidFill>
                  <a:srgbClr val="00597C"/>
                </a:solidFill>
                <a:effectLst/>
                <a:uLnTx/>
                <a:uFillTx/>
                <a:latin typeface="+mn-lt"/>
                <a:ea typeface="Cambria"/>
                <a:cs typeface="+mj-cs"/>
              </a:rPr>
              <a:t>Technology Innovation Team</a:t>
            </a:r>
            <a:endParaRPr lang="en-US" sz="2800" b="1" i="0" strike="noStrike" kern="1200" cap="none" spc="0" normalizeH="0" baseline="0" noProof="0">
              <a:ln>
                <a:noFill/>
              </a:ln>
              <a:solidFill>
                <a:srgbClr val="333333"/>
              </a:solidFill>
              <a:effectLst/>
              <a:uLnTx/>
              <a:uFillTx/>
              <a:ea typeface="Cambria"/>
              <a:cs typeface="Segoe UI Semilight" panose="020B0402040204020203" pitchFamily="34" charset="0"/>
            </a:endParaRPr>
          </a:p>
        </p:txBody>
      </p:sp>
      <p:cxnSp>
        <p:nvCxnSpPr>
          <p:cNvPr id="3" name="Straight Connector 2">
            <a:extLst>
              <a:ext uri="{FF2B5EF4-FFF2-40B4-BE49-F238E27FC236}">
                <a16:creationId xmlns:a16="http://schemas.microsoft.com/office/drawing/2014/main" id="{37E29DFD-D4C0-F461-438A-C559C7E14629}"/>
              </a:ext>
            </a:extLst>
          </p:cNvPr>
          <p:cNvCxnSpPr>
            <a:cxnSpLocks/>
          </p:cNvCxnSpPr>
          <p:nvPr/>
        </p:nvCxnSpPr>
        <p:spPr>
          <a:xfrm>
            <a:off x="410697" y="965723"/>
            <a:ext cx="11245346"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4" name="Triangle 3">
            <a:extLst>
              <a:ext uri="{FF2B5EF4-FFF2-40B4-BE49-F238E27FC236}">
                <a16:creationId xmlns:a16="http://schemas.microsoft.com/office/drawing/2014/main" id="{8592E01B-D2B2-B045-66F6-5E91027C1D2D}"/>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pic>
        <p:nvPicPr>
          <p:cNvPr id="13" name="Picture 12">
            <a:extLst>
              <a:ext uri="{FF2B5EF4-FFF2-40B4-BE49-F238E27FC236}">
                <a16:creationId xmlns:a16="http://schemas.microsoft.com/office/drawing/2014/main" id="{32EDE1E0-9873-2870-8477-0EA9B3BD87B6}"/>
              </a:ext>
            </a:extLst>
          </p:cNvPr>
          <p:cNvPicPr>
            <a:picLocks noChangeAspect="1"/>
          </p:cNvPicPr>
          <p:nvPr/>
        </p:nvPicPr>
        <p:blipFill>
          <a:blip r:embed="rId3"/>
          <a:stretch>
            <a:fillRect/>
          </a:stretch>
        </p:blipFill>
        <p:spPr>
          <a:xfrm>
            <a:off x="10504600" y="5770748"/>
            <a:ext cx="1648911" cy="1099274"/>
          </a:xfrm>
          <a:prstGeom prst="rect">
            <a:avLst/>
          </a:prstGeom>
        </p:spPr>
      </p:pic>
      <p:sp>
        <p:nvSpPr>
          <p:cNvPr id="5" name="TextBox 4">
            <a:extLst>
              <a:ext uri="{FF2B5EF4-FFF2-40B4-BE49-F238E27FC236}">
                <a16:creationId xmlns:a16="http://schemas.microsoft.com/office/drawing/2014/main" id="{51C63217-5FE6-6863-3E54-CECEDDF8C959}"/>
              </a:ext>
            </a:extLst>
          </p:cNvPr>
          <p:cNvSpPr txBox="1"/>
          <p:nvPr/>
        </p:nvSpPr>
        <p:spPr>
          <a:xfrm>
            <a:off x="38489" y="628800"/>
            <a:ext cx="8682031" cy="7685829"/>
          </a:xfrm>
          <a:prstGeom prst="snip2DiagRect">
            <a:avLst/>
          </a:prstGeom>
          <a:noFill/>
          <a:ln w="12700">
            <a:noFill/>
          </a:ln>
        </p:spPr>
        <p:txBody>
          <a:bodyPr wrap="square" lIns="91440" tIns="45720" rIns="91440" bIns="45720" rtlCol="0" anchor="t">
            <a:noAutofit/>
          </a:bodyPr>
          <a:lstStyle/>
          <a:p>
            <a:pPr marL="285750" indent="-285750">
              <a:lnSpc>
                <a:spcPct val="150000"/>
              </a:lnSpc>
              <a:buClr>
                <a:srgbClr val="84BE00"/>
              </a:buClr>
              <a:buFont typeface="System Font Regular"/>
              <a:buChar char="►"/>
              <a:defRPr/>
            </a:pPr>
            <a:r>
              <a:rPr lang="en-US" sz="2000">
                <a:solidFill>
                  <a:prstClr val="black"/>
                </a:solidFill>
                <a:ea typeface="Cambria"/>
              </a:rPr>
              <a:t>Cecily Kovatch – Managing Director</a:t>
            </a:r>
            <a:endParaRPr kumimoji="0" lang="en-US" sz="2000" b="0" i="0" u="none" strike="noStrike" kern="1200" cap="none" spc="0" normalizeH="0" baseline="0" noProof="0">
              <a:ln>
                <a:noFill/>
              </a:ln>
              <a:solidFill>
                <a:prstClr val="black"/>
              </a:solidFill>
              <a:effectLst/>
              <a:uLnTx/>
              <a:uFillTx/>
              <a:ea typeface="Cambria"/>
              <a:cs typeface="+mn-cs"/>
            </a:endParaRPr>
          </a:p>
          <a:p>
            <a:pPr marL="285750" marR="0" lvl="0" indent="-285750" algn="l" defTabSz="914400" rtl="0" eaLnBrk="1" fontAlgn="auto" latinLnBrk="0" hangingPunct="1">
              <a:lnSpc>
                <a:spcPct val="150000"/>
              </a:lnSpc>
              <a:spcBef>
                <a:spcPts val="0"/>
              </a:spcBef>
              <a:spcAft>
                <a:spcPts val="0"/>
              </a:spcAft>
              <a:buClr>
                <a:srgbClr val="84BE00"/>
              </a:buClr>
              <a:buSzTx/>
              <a:buFont typeface="System Font Regular"/>
              <a:buChar char="►"/>
              <a:tabLst/>
              <a:defRPr/>
            </a:pPr>
            <a:r>
              <a:rPr kumimoji="0" lang="en-US" sz="2000" b="0" i="0" u="none" strike="noStrike" kern="1200" cap="none" spc="0" normalizeH="0" baseline="0" noProof="0">
                <a:ln>
                  <a:noFill/>
                </a:ln>
                <a:solidFill>
                  <a:prstClr val="black"/>
                </a:solidFill>
                <a:effectLst/>
                <a:uLnTx/>
                <a:uFillTx/>
                <a:ea typeface="Cambria"/>
                <a:cs typeface="+mn-cs"/>
              </a:rPr>
              <a:t>Clark Smith – Director </a:t>
            </a:r>
          </a:p>
          <a:p>
            <a:pPr marL="285750" marR="0" lvl="0" indent="-285750" algn="l" defTabSz="914400" rtl="0" eaLnBrk="1" fontAlgn="auto" latinLnBrk="0" hangingPunct="1">
              <a:lnSpc>
                <a:spcPct val="150000"/>
              </a:lnSpc>
              <a:spcBef>
                <a:spcPts val="0"/>
              </a:spcBef>
              <a:spcAft>
                <a:spcPts val="0"/>
              </a:spcAft>
              <a:buClr>
                <a:srgbClr val="84BE00"/>
              </a:buClr>
              <a:buSzTx/>
              <a:buFont typeface="System Font Regular"/>
              <a:buChar char="►"/>
              <a:tabLst/>
              <a:defRPr/>
            </a:pPr>
            <a:r>
              <a:rPr kumimoji="0" lang="en-US" sz="2000" b="0" i="0" u="none" strike="noStrike" kern="1200" cap="none" spc="0" normalizeH="0" baseline="0" noProof="0">
                <a:ln>
                  <a:noFill/>
                </a:ln>
                <a:solidFill>
                  <a:prstClr val="black"/>
                </a:solidFill>
                <a:effectLst/>
                <a:uLnTx/>
                <a:uFillTx/>
                <a:ea typeface="Cambria"/>
                <a:cs typeface="+mn-cs"/>
              </a:rPr>
              <a:t>Monika Athwal – Manager</a:t>
            </a:r>
            <a:endParaRPr lang="en-US" sz="2000" b="0" i="0" u="none" strike="noStrike" kern="1200" cap="none" spc="0" normalizeH="0" baseline="0" noProof="0">
              <a:ln>
                <a:noFill/>
              </a:ln>
              <a:solidFill>
                <a:prstClr val="black"/>
              </a:solidFill>
              <a:effectLst/>
              <a:uLnTx/>
              <a:uFillTx/>
              <a:ea typeface="Cambria"/>
              <a:cs typeface="Calibri"/>
            </a:endParaRPr>
          </a:p>
          <a:p>
            <a:pPr marL="285750" marR="0" lvl="0" indent="-285750" algn="l" defTabSz="914400" rtl="0" eaLnBrk="1" fontAlgn="auto" latinLnBrk="0" hangingPunct="1">
              <a:lnSpc>
                <a:spcPct val="150000"/>
              </a:lnSpc>
              <a:spcBef>
                <a:spcPts val="0"/>
              </a:spcBef>
              <a:spcAft>
                <a:spcPts val="0"/>
              </a:spcAft>
              <a:buClr>
                <a:srgbClr val="84BE00"/>
              </a:buClr>
              <a:buSzTx/>
              <a:buFont typeface="System Font Regular"/>
              <a:buChar char="►"/>
              <a:tabLst/>
              <a:defRPr/>
            </a:pPr>
            <a:r>
              <a:rPr kumimoji="0" lang="en-US" sz="2000" b="0" i="0" u="none" strike="noStrike" kern="1200" cap="none" spc="0" normalizeH="0" baseline="0" noProof="0">
                <a:ln>
                  <a:noFill/>
                </a:ln>
                <a:solidFill>
                  <a:prstClr val="black"/>
                </a:solidFill>
                <a:effectLst/>
                <a:uLnTx/>
                <a:uFillTx/>
                <a:ea typeface="Cambria"/>
                <a:cs typeface="+mn-cs"/>
              </a:rPr>
              <a:t>Sara Cadeddu – Senior Officer</a:t>
            </a:r>
            <a:endParaRPr lang="en-US" sz="2000" b="0" i="0" u="none" strike="noStrike" kern="1200" cap="none" spc="0" normalizeH="0" baseline="0" noProof="0">
              <a:ln>
                <a:noFill/>
              </a:ln>
              <a:solidFill>
                <a:prstClr val="black"/>
              </a:solidFill>
              <a:effectLst/>
              <a:uLnTx/>
              <a:uFillTx/>
              <a:ea typeface="Cambria"/>
              <a:cs typeface="Calibri"/>
            </a:endParaRPr>
          </a:p>
          <a:p>
            <a:pPr marL="285750" marR="0" lvl="0" indent="-285750" algn="l" defTabSz="914400" rtl="0" eaLnBrk="1" fontAlgn="auto" latinLnBrk="0" hangingPunct="1">
              <a:lnSpc>
                <a:spcPct val="150000"/>
              </a:lnSpc>
              <a:spcBef>
                <a:spcPts val="0"/>
              </a:spcBef>
              <a:spcAft>
                <a:spcPts val="0"/>
              </a:spcAft>
              <a:buClr>
                <a:srgbClr val="84BE00"/>
              </a:buClr>
              <a:buSzTx/>
              <a:buFont typeface="System Font Regular"/>
              <a:buChar char="►"/>
              <a:tabLst/>
              <a:defRPr/>
            </a:pPr>
            <a:r>
              <a:rPr kumimoji="0" lang="en-US" sz="2000" b="0" i="0" u="none" strike="noStrike" kern="1200" cap="none" spc="0" normalizeH="0" baseline="0" noProof="0">
                <a:ln>
                  <a:noFill/>
                </a:ln>
                <a:solidFill>
                  <a:prstClr val="black"/>
                </a:solidFill>
                <a:effectLst/>
                <a:uLnTx/>
                <a:uFillTx/>
                <a:ea typeface="Cambria"/>
                <a:cs typeface="+mn-cs"/>
              </a:rPr>
              <a:t>Christopher Shyers – Senior Officer</a:t>
            </a:r>
            <a:endParaRPr lang="en-US" sz="2000" b="0" i="0" u="none" strike="noStrike" kern="1200" cap="none" spc="0" normalizeH="0" baseline="0" noProof="0">
              <a:ln>
                <a:noFill/>
              </a:ln>
              <a:solidFill>
                <a:prstClr val="black"/>
              </a:solidFill>
              <a:effectLst/>
              <a:uLnTx/>
              <a:uFillTx/>
              <a:ea typeface="Cambria"/>
              <a:cs typeface="Calibri"/>
            </a:endParaRPr>
          </a:p>
        </p:txBody>
      </p:sp>
      <p:sp>
        <p:nvSpPr>
          <p:cNvPr id="11" name="TextBox 10">
            <a:extLst>
              <a:ext uri="{FF2B5EF4-FFF2-40B4-BE49-F238E27FC236}">
                <a16:creationId xmlns:a16="http://schemas.microsoft.com/office/drawing/2014/main" id="{38C25607-ED61-DF5F-89C3-6F328CEC7D11}"/>
              </a:ext>
            </a:extLst>
          </p:cNvPr>
          <p:cNvSpPr txBox="1"/>
          <p:nvPr/>
        </p:nvSpPr>
        <p:spPr>
          <a:xfrm>
            <a:off x="5793614" y="1338162"/>
            <a:ext cx="6120141" cy="1785104"/>
          </a:xfrm>
          <a:prstGeom prst="rect">
            <a:avLst/>
          </a:prstGeom>
          <a:noFill/>
        </p:spPr>
        <p:txBody>
          <a:bodyPr wrap="square" lIns="91440" tIns="45720" rIns="91440" bIns="45720" rtlCol="0" anchor="t">
            <a:spAutoFit/>
          </a:bodyPr>
          <a:lstStyle/>
          <a:p>
            <a:pPr marL="285750" indent="-285750">
              <a:lnSpc>
                <a:spcPct val="150000"/>
              </a:lnSpc>
              <a:buClr>
                <a:srgbClr val="84BE00"/>
              </a:buClr>
              <a:buFont typeface="System Font Regular"/>
              <a:buChar char="►"/>
              <a:defRPr/>
            </a:pPr>
            <a:r>
              <a:rPr lang="en-US" sz="2000">
                <a:solidFill>
                  <a:prstClr val="black"/>
                </a:solidFill>
                <a:ea typeface="Cambria"/>
              </a:rPr>
              <a:t>Fariha Sheikh – Analyst</a:t>
            </a:r>
            <a:endParaRPr lang="en-US" sz="2000">
              <a:solidFill>
                <a:prstClr val="black"/>
              </a:solidFill>
              <a:ea typeface="Calibri"/>
              <a:cs typeface="Calibri"/>
            </a:endParaRPr>
          </a:p>
          <a:p>
            <a:pPr marL="285750" indent="-285750">
              <a:lnSpc>
                <a:spcPct val="150000"/>
              </a:lnSpc>
              <a:buClr>
                <a:srgbClr val="84BE00"/>
              </a:buClr>
              <a:buFont typeface="System Font Regular"/>
              <a:buChar char="►"/>
              <a:defRPr/>
            </a:pPr>
            <a:r>
              <a:rPr lang="en-US" sz="2000">
                <a:solidFill>
                  <a:prstClr val="black"/>
                </a:solidFill>
                <a:ea typeface="Cambria"/>
              </a:rPr>
              <a:t>Abdelrhman Seliman – Analyst</a:t>
            </a:r>
          </a:p>
          <a:p>
            <a:pPr marL="285750" indent="-285750">
              <a:lnSpc>
                <a:spcPct val="150000"/>
              </a:lnSpc>
              <a:buClr>
                <a:srgbClr val="84BE00"/>
              </a:buClr>
              <a:buFont typeface="System Font Regular"/>
              <a:buChar char="►"/>
              <a:defRPr/>
            </a:pPr>
            <a:r>
              <a:rPr lang="en-US" sz="2000">
                <a:solidFill>
                  <a:prstClr val="black"/>
                </a:solidFill>
                <a:ea typeface="Cambria"/>
              </a:rPr>
              <a:t>Syed Fatmi – PT Intern </a:t>
            </a:r>
            <a:endParaRPr lang="en-US" sz="2000">
              <a:solidFill>
                <a:prstClr val="black"/>
              </a:solidFill>
              <a:ea typeface="Calibri"/>
              <a:cs typeface="Calibri"/>
            </a:endParaRPr>
          </a:p>
          <a:p>
            <a:pPr marR="0" lvl="0" algn="l" defTabSz="914400">
              <a:spcBef>
                <a:spcPts val="0"/>
              </a:spcBef>
              <a:spcAft>
                <a:spcPts val="0"/>
              </a:spcAft>
              <a:buSzTx/>
              <a:tabLst/>
              <a:defRPr/>
            </a:pPr>
            <a:endParaRPr lang="en-US" sz="2000">
              <a:ea typeface="Calibri"/>
              <a:cs typeface="Calibri"/>
            </a:endParaRPr>
          </a:p>
        </p:txBody>
      </p:sp>
    </p:spTree>
    <p:extLst>
      <p:ext uri="{BB962C8B-B14F-4D97-AF65-F5344CB8AC3E}">
        <p14:creationId xmlns:p14="http://schemas.microsoft.com/office/powerpoint/2010/main" val="358413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FBDF-2D50-CCC1-B01E-AC81E366E2B5}"/>
              </a:ext>
            </a:extLst>
          </p:cNvPr>
          <p:cNvSpPr txBox="1">
            <a:spLocks/>
          </p:cNvSpPr>
          <p:nvPr/>
        </p:nvSpPr>
        <p:spPr>
          <a:xfrm>
            <a:off x="293384" y="385883"/>
            <a:ext cx="10721824" cy="583006"/>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00597C"/>
                </a:solidFill>
                <a:latin typeface="Calibri"/>
                <a:ea typeface="Cambria"/>
                <a:cs typeface="Calibri"/>
              </a:rPr>
              <a:t>Products for Technology &amp; Life Sciences Companies</a:t>
            </a:r>
            <a:endParaRPr lang="en-US" sz="3200">
              <a:solidFill>
                <a:srgbClr val="00597C"/>
              </a:solidFill>
              <a:latin typeface="Calibri"/>
              <a:ea typeface="Cambria"/>
              <a:cs typeface="Calibri"/>
            </a:endParaRPr>
          </a:p>
        </p:txBody>
      </p:sp>
      <p:cxnSp>
        <p:nvCxnSpPr>
          <p:cNvPr id="3" name="Straight Connector 2">
            <a:extLst>
              <a:ext uri="{FF2B5EF4-FFF2-40B4-BE49-F238E27FC236}">
                <a16:creationId xmlns:a16="http://schemas.microsoft.com/office/drawing/2014/main" id="{37E29DFD-D4C0-F461-438A-C559C7E14629}"/>
              </a:ext>
            </a:extLst>
          </p:cNvPr>
          <p:cNvCxnSpPr>
            <a:cxnSpLocks/>
          </p:cNvCxnSpPr>
          <p:nvPr/>
        </p:nvCxnSpPr>
        <p:spPr>
          <a:xfrm>
            <a:off x="410697" y="965723"/>
            <a:ext cx="11245346"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4" name="Triangle 3">
            <a:extLst>
              <a:ext uri="{FF2B5EF4-FFF2-40B4-BE49-F238E27FC236}">
                <a16:creationId xmlns:a16="http://schemas.microsoft.com/office/drawing/2014/main" id="{8592E01B-D2B2-B045-66F6-5E91027C1D2D}"/>
              </a:ext>
            </a:extLst>
          </p:cNvPr>
          <p:cNvSpPr/>
          <p:nvPr/>
        </p:nvSpPr>
        <p:spPr>
          <a:xfrm rot="16200000">
            <a:off x="9301675" y="-2201688"/>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9108E17-0899-B655-AADD-4E10D82561B9}"/>
              </a:ext>
            </a:extLst>
          </p:cNvPr>
          <p:cNvSpPr txBox="1"/>
          <p:nvPr/>
        </p:nvSpPr>
        <p:spPr>
          <a:xfrm>
            <a:off x="291357" y="385883"/>
            <a:ext cx="11609285" cy="4812459"/>
          </a:xfrm>
          <a:prstGeom prst="snip2DiagRect">
            <a:avLst>
              <a:gd name="adj1" fmla="val 0"/>
              <a:gd name="adj2" fmla="val 16667"/>
            </a:avLst>
          </a:prstGeom>
          <a:noFill/>
          <a:ln w="12700">
            <a:noFill/>
          </a:ln>
        </p:spPr>
        <p:txBody>
          <a:bodyPr wrap="square" lIns="91440" tIns="45720" rIns="91440" bIns="45720" rtlCol="0" anchor="t">
            <a:noAutofit/>
          </a:bodyPr>
          <a:lstStyle/>
          <a:p>
            <a:endParaRPr lang="en-US" sz="2800" b="1" i="0" u="none" strike="noStrike" baseline="0">
              <a:solidFill>
                <a:srgbClr val="333333"/>
              </a:solidFill>
              <a:latin typeface="Calibri" panose="020F0502020204030204" pitchFamily="34" charset="0"/>
              <a:ea typeface="Cambria" panose="02040503050406030204" pitchFamily="18" charset="0"/>
              <a:cs typeface="Calibri" panose="020F0502020204030204" pitchFamily="34" charset="0"/>
            </a:endParaRPr>
          </a:p>
          <a:p>
            <a:pPr marL="285750" indent="-285750">
              <a:lnSpc>
                <a:spcPct val="150000"/>
              </a:lnSpc>
              <a:buClr>
                <a:srgbClr val="84BE00"/>
              </a:buClr>
              <a:buFont typeface="System Font Regular,Sans-Serif"/>
              <a:buChar char="►"/>
            </a:pPr>
            <a:r>
              <a:rPr lang="en-US" sz="2300" b="1">
                <a:solidFill>
                  <a:srgbClr val="333333"/>
                </a:solidFill>
                <a:latin typeface="Calibri"/>
                <a:ea typeface="Calibri"/>
                <a:cs typeface="Calibri"/>
              </a:rPr>
              <a:t>CSIT</a:t>
            </a:r>
            <a:r>
              <a:rPr lang="en-US" sz="2300">
                <a:solidFill>
                  <a:srgbClr val="333333"/>
                </a:solidFill>
                <a:latin typeface="Calibri"/>
                <a:ea typeface="Calibri"/>
                <a:cs typeface="Calibri"/>
              </a:rPr>
              <a:t> – </a:t>
            </a:r>
            <a:r>
              <a:rPr lang="en-US" sz="2300">
                <a:solidFill>
                  <a:schemeClr val="accent1"/>
                </a:solidFill>
                <a:latin typeface="Calibri"/>
                <a:ea typeface="Calibri"/>
                <a:cs typeface="Calibri"/>
              </a:rPr>
              <a:t>R&amp;D grants &amp; vouchers </a:t>
            </a:r>
          </a:p>
          <a:p>
            <a:pPr marL="285750" indent="-285750">
              <a:lnSpc>
                <a:spcPct val="150000"/>
              </a:lnSpc>
              <a:buClr>
                <a:srgbClr val="84BE00"/>
              </a:buClr>
              <a:buFont typeface="System Font Regular,Sans-Serif"/>
              <a:buChar char="►"/>
            </a:pPr>
            <a:r>
              <a:rPr lang="en-US" sz="2300" b="1">
                <a:solidFill>
                  <a:srgbClr val="333333"/>
                </a:solidFill>
                <a:latin typeface="Calibri"/>
                <a:ea typeface="Calibri"/>
                <a:cs typeface="Calibri"/>
              </a:rPr>
              <a:t>Angel Investor Tax Credit (ATC) </a:t>
            </a:r>
            <a:r>
              <a:rPr lang="en-US" sz="2300">
                <a:solidFill>
                  <a:srgbClr val="333333"/>
                </a:solidFill>
                <a:latin typeface="Calibri"/>
                <a:ea typeface="Calibri"/>
                <a:cs typeface="Calibri"/>
              </a:rPr>
              <a:t>– </a:t>
            </a:r>
            <a:r>
              <a:rPr lang="en-US" sz="2300">
                <a:solidFill>
                  <a:schemeClr val="accent1"/>
                </a:solidFill>
                <a:latin typeface="Calibri"/>
                <a:ea typeface="Calibri"/>
                <a:cs typeface="Calibri"/>
              </a:rPr>
              <a:t>Refundable tax credit</a:t>
            </a:r>
          </a:p>
          <a:p>
            <a:pPr marL="285750" indent="-285750">
              <a:lnSpc>
                <a:spcPct val="150000"/>
              </a:lnSpc>
              <a:buClr>
                <a:srgbClr val="84BE00"/>
              </a:buClr>
              <a:buFont typeface="System Font Regular"/>
              <a:buChar char="►"/>
            </a:pPr>
            <a:r>
              <a:rPr lang="en-US" sz="2200" b="1">
                <a:solidFill>
                  <a:srgbClr val="333333"/>
                </a:solidFill>
                <a:latin typeface="Calibri"/>
                <a:ea typeface="Cambria"/>
                <a:cs typeface="Calibri"/>
              </a:rPr>
              <a:t>NJ Entrepreneur Support Program </a:t>
            </a:r>
            <a:r>
              <a:rPr lang="en-US" sz="2200">
                <a:solidFill>
                  <a:srgbClr val="333333"/>
                </a:solidFill>
                <a:latin typeface="Calibri"/>
                <a:ea typeface="Cambria"/>
                <a:cs typeface="Calibri"/>
              </a:rPr>
              <a:t>– </a:t>
            </a:r>
            <a:r>
              <a:rPr lang="en-US" sz="2200">
                <a:solidFill>
                  <a:schemeClr val="accent1"/>
                </a:solidFill>
                <a:latin typeface="Calibri"/>
                <a:ea typeface="Cambria"/>
                <a:cs typeface="Calibri"/>
              </a:rPr>
              <a:t>Guarantee for investors</a:t>
            </a:r>
          </a:p>
          <a:p>
            <a:pPr marL="285750" indent="-285750">
              <a:lnSpc>
                <a:spcPct val="150000"/>
              </a:lnSpc>
              <a:buClr>
                <a:srgbClr val="84BE00"/>
              </a:buClr>
              <a:buFont typeface="System Font Regular"/>
              <a:buChar char="►"/>
            </a:pPr>
            <a:r>
              <a:rPr lang="en-US" sz="2200" b="1">
                <a:solidFill>
                  <a:srgbClr val="333333"/>
                </a:solidFill>
                <a:latin typeface="Calibri"/>
                <a:ea typeface="Cambria"/>
                <a:cs typeface="Calibri"/>
              </a:rPr>
              <a:t>NJ Accelerate Program </a:t>
            </a:r>
            <a:r>
              <a:rPr lang="en-US" sz="2200">
                <a:solidFill>
                  <a:srgbClr val="333333"/>
                </a:solidFill>
                <a:latin typeface="Calibri"/>
                <a:ea typeface="Cambria"/>
                <a:cs typeface="Calibri"/>
              </a:rPr>
              <a:t>– </a:t>
            </a:r>
            <a:r>
              <a:rPr lang="en-US" sz="2200">
                <a:solidFill>
                  <a:schemeClr val="accent1"/>
                </a:solidFill>
                <a:latin typeface="Calibri"/>
                <a:ea typeface="Cambria"/>
                <a:cs typeface="Calibri"/>
              </a:rPr>
              <a:t>Matching loan and rent benefit</a:t>
            </a:r>
          </a:p>
          <a:p>
            <a:pPr marL="285750" indent="-285750">
              <a:lnSpc>
                <a:spcPct val="150000"/>
              </a:lnSpc>
              <a:buClr>
                <a:srgbClr val="84BE00"/>
              </a:buClr>
              <a:buFont typeface="System Font Regular"/>
              <a:buChar char="►"/>
            </a:pPr>
            <a:r>
              <a:rPr lang="en-US" sz="2200" b="1">
                <a:solidFill>
                  <a:srgbClr val="333333"/>
                </a:solidFill>
                <a:latin typeface="Calibri"/>
                <a:ea typeface="Cambria"/>
                <a:cs typeface="Calibri"/>
              </a:rPr>
              <a:t>Angel Match </a:t>
            </a:r>
            <a:r>
              <a:rPr lang="en-US" sz="2200">
                <a:solidFill>
                  <a:srgbClr val="333333"/>
                </a:solidFill>
                <a:latin typeface="Calibri"/>
                <a:ea typeface="Cambria"/>
                <a:cs typeface="Calibri"/>
              </a:rPr>
              <a:t>– </a:t>
            </a:r>
            <a:r>
              <a:rPr lang="en-US" sz="2200">
                <a:solidFill>
                  <a:schemeClr val="accent1"/>
                </a:solidFill>
                <a:latin typeface="Calibri"/>
                <a:ea typeface="Cambria"/>
                <a:cs typeface="Calibri"/>
              </a:rPr>
              <a:t>Dilutive direct investment</a:t>
            </a:r>
          </a:p>
          <a:p>
            <a:pPr marL="285750" indent="-285750">
              <a:lnSpc>
                <a:spcPct val="150000"/>
              </a:lnSpc>
              <a:buClr>
                <a:srgbClr val="84BE00"/>
              </a:buClr>
              <a:buFont typeface="System Font Regular"/>
              <a:buChar char="►"/>
            </a:pPr>
            <a:r>
              <a:rPr lang="en-US" sz="2200" b="1">
                <a:solidFill>
                  <a:srgbClr val="333333"/>
                </a:solidFill>
                <a:latin typeface="Calibri"/>
                <a:ea typeface="Cambria"/>
                <a:cs typeface="Calibri"/>
              </a:rPr>
              <a:t>Technology Business Tax Certificate Transfer (NOL) </a:t>
            </a:r>
            <a:r>
              <a:rPr lang="en-US" sz="2200">
                <a:solidFill>
                  <a:srgbClr val="333333"/>
                </a:solidFill>
                <a:latin typeface="Calibri"/>
                <a:ea typeface="Cambria"/>
                <a:cs typeface="Calibri"/>
              </a:rPr>
              <a:t>– </a:t>
            </a:r>
            <a:r>
              <a:rPr lang="en-US" sz="2200">
                <a:solidFill>
                  <a:schemeClr val="accent1"/>
                </a:solidFill>
                <a:latin typeface="Calibri"/>
                <a:ea typeface="Cambria"/>
                <a:cs typeface="Calibri"/>
              </a:rPr>
              <a:t>Non-dilutive capital</a:t>
            </a:r>
          </a:p>
          <a:p>
            <a:pPr marL="285750" indent="-285750">
              <a:lnSpc>
                <a:spcPct val="150000"/>
              </a:lnSpc>
              <a:buClr>
                <a:srgbClr val="84BE00"/>
              </a:buClr>
              <a:buFont typeface="System Font Regular"/>
              <a:buChar char="►"/>
            </a:pPr>
            <a:r>
              <a:rPr lang="en-US" sz="2200" b="1">
                <a:solidFill>
                  <a:srgbClr val="333333"/>
                </a:solidFill>
                <a:latin typeface="Calibri"/>
                <a:ea typeface="Cambria"/>
                <a:cs typeface="Calibri"/>
              </a:rPr>
              <a:t>NJ Founders &amp; Funders</a:t>
            </a:r>
            <a:r>
              <a:rPr lang="en-US" sz="2200">
                <a:solidFill>
                  <a:srgbClr val="333333"/>
                </a:solidFill>
                <a:latin typeface="Calibri"/>
                <a:ea typeface="Cambria"/>
                <a:cs typeface="Calibri"/>
              </a:rPr>
              <a:t> – </a:t>
            </a:r>
            <a:r>
              <a:rPr lang="en-US" sz="2200">
                <a:solidFill>
                  <a:schemeClr val="accent1"/>
                </a:solidFill>
                <a:latin typeface="Calibri"/>
                <a:ea typeface="Cambria"/>
                <a:cs typeface="Calibri"/>
              </a:rPr>
              <a:t>Warm intros with investors</a:t>
            </a:r>
          </a:p>
          <a:p>
            <a:pPr marL="285750" indent="-285750">
              <a:lnSpc>
                <a:spcPct val="150000"/>
              </a:lnSpc>
              <a:buClr>
                <a:srgbClr val="84BE00"/>
              </a:buClr>
              <a:buFont typeface="System Font Regular"/>
              <a:buChar char="►"/>
            </a:pPr>
            <a:r>
              <a:rPr lang="en-US" sz="2200" b="1">
                <a:solidFill>
                  <a:srgbClr val="333333"/>
                </a:solidFill>
                <a:latin typeface="Calibri"/>
                <a:ea typeface="Cambria"/>
                <a:cs typeface="Calibri"/>
              </a:rPr>
              <a:t>M/WBE State Certifications</a:t>
            </a:r>
            <a:r>
              <a:rPr lang="en-US" sz="2200">
                <a:solidFill>
                  <a:srgbClr val="333333"/>
                </a:solidFill>
                <a:latin typeface="Calibri"/>
                <a:ea typeface="Cambria"/>
                <a:cs typeface="Calibri"/>
              </a:rPr>
              <a:t> – </a:t>
            </a:r>
            <a:r>
              <a:rPr lang="en-US" sz="2200">
                <a:solidFill>
                  <a:schemeClr val="accent1"/>
                </a:solidFill>
                <a:latin typeface="Calibri"/>
                <a:ea typeface="Cambria"/>
                <a:cs typeface="Calibri"/>
              </a:rPr>
              <a:t>Information for diverse founders</a:t>
            </a:r>
            <a:endParaRPr lang="en-US" sz="2200" b="1">
              <a:solidFill>
                <a:schemeClr val="accent1"/>
              </a:solidFill>
              <a:latin typeface="Calibri"/>
              <a:ea typeface="Cambria"/>
              <a:cs typeface="Calibri"/>
            </a:endParaRPr>
          </a:p>
          <a:p>
            <a:pPr>
              <a:lnSpc>
                <a:spcPct val="150000"/>
              </a:lnSpc>
              <a:buClr>
                <a:srgbClr val="84BE00"/>
              </a:buClr>
            </a:pPr>
            <a:endParaRPr lang="en-US" sz="2200" b="1">
              <a:solidFill>
                <a:schemeClr val="accent1"/>
              </a:solidFill>
              <a:latin typeface="Calibri" panose="020F0502020204030204" pitchFamily="34" charset="0"/>
              <a:ea typeface="Cambria" panose="02040503050406030204" pitchFamily="18" charset="0"/>
              <a:cs typeface="Calibri" panose="020F0502020204030204" pitchFamily="34" charset="0"/>
            </a:endParaRPr>
          </a:p>
          <a:p>
            <a:pPr>
              <a:lnSpc>
                <a:spcPct val="150000"/>
              </a:lnSpc>
              <a:buClr>
                <a:srgbClr val="84BE00"/>
              </a:buClr>
            </a:pPr>
            <a:endParaRPr lang="en-US" sz="2800">
              <a:solidFill>
                <a:srgbClr val="333333"/>
              </a:solidFill>
              <a:latin typeface="Calibri" panose="020F0502020204030204" pitchFamily="34" charset="0"/>
              <a:ea typeface="Cambria" panose="02040503050406030204" pitchFamily="18" charset="0"/>
              <a:cs typeface="Calibri" panose="020F0502020204030204" pitchFamily="34" charset="0"/>
            </a:endParaRPr>
          </a:p>
          <a:p>
            <a:pPr marL="285750" indent="-285750">
              <a:lnSpc>
                <a:spcPct val="150000"/>
              </a:lnSpc>
              <a:buClr>
                <a:srgbClr val="84BE00"/>
              </a:buClr>
              <a:buFont typeface="System Font Regular"/>
              <a:buChar char="►"/>
            </a:pPr>
            <a:endParaRPr lang="en-US" sz="2800">
              <a:solidFill>
                <a:srgbClr val="333333"/>
              </a:solidFill>
              <a:latin typeface="Calibri" panose="020F0502020204030204" pitchFamily="34" charset="0"/>
              <a:ea typeface="Cambria" panose="02040503050406030204" pitchFamily="18" charset="0"/>
              <a:cs typeface="Calibri" panose="020F0502020204030204" pitchFamily="34" charset="0"/>
            </a:endParaRPr>
          </a:p>
          <a:p>
            <a:pPr>
              <a:lnSpc>
                <a:spcPct val="150000"/>
              </a:lnSpc>
              <a:buClr>
                <a:srgbClr val="84BE00"/>
              </a:buClr>
            </a:pPr>
            <a:r>
              <a:rPr lang="en-US" sz="2800">
                <a:solidFill>
                  <a:srgbClr val="333333"/>
                </a:solidFill>
                <a:latin typeface="Calibri"/>
                <a:ea typeface="Cambria"/>
                <a:cs typeface="Calibri"/>
              </a:rPr>
              <a:t> </a:t>
            </a:r>
          </a:p>
          <a:p>
            <a:pPr marL="285750" indent="-285750">
              <a:lnSpc>
                <a:spcPct val="150000"/>
              </a:lnSpc>
              <a:buClr>
                <a:srgbClr val="84BE00"/>
              </a:buClr>
              <a:buFont typeface="System Font Regular"/>
              <a:buChar char="►"/>
            </a:pPr>
            <a:endParaRPr lang="en-US" sz="2800">
              <a:solidFill>
                <a:srgbClr val="333333"/>
              </a:solidFill>
              <a:latin typeface="Calibri" panose="020F0502020204030204" pitchFamily="34" charset="0"/>
              <a:ea typeface="Cambria" panose="02040503050406030204" pitchFamily="18" charset="0"/>
              <a:cs typeface="Calibri" panose="020F0502020204030204" pitchFamily="34" charset="0"/>
            </a:endParaRPr>
          </a:p>
          <a:p>
            <a:pPr marL="285750" indent="-285750">
              <a:lnSpc>
                <a:spcPct val="150000"/>
              </a:lnSpc>
              <a:buClr>
                <a:srgbClr val="84BE00"/>
              </a:buClr>
              <a:buFont typeface="System Font Regular"/>
              <a:buChar char="►"/>
            </a:pPr>
            <a:endParaRPr lang="en-US" sz="2800">
              <a:solidFill>
                <a:srgbClr val="333333"/>
              </a:solidFill>
              <a:latin typeface="Calibri" panose="020F0502020204030204" pitchFamily="34" charset="0"/>
              <a:ea typeface="Cambria" panose="02040503050406030204" pitchFamily="18" charset="0"/>
              <a:cs typeface="Calibri" panose="020F0502020204030204" pitchFamily="34" charset="0"/>
            </a:endParaRPr>
          </a:p>
          <a:p>
            <a:pPr marL="285750" indent="-285750">
              <a:lnSpc>
                <a:spcPct val="150000"/>
              </a:lnSpc>
              <a:buFont typeface="Arial" panose="020B0604020202020204" pitchFamily="34" charset="0"/>
              <a:buChar char="•"/>
            </a:pPr>
            <a:endParaRPr lang="en-US" sz="2800">
              <a:solidFill>
                <a:srgbClr val="333333"/>
              </a:solidFill>
              <a:latin typeface="Calibri" panose="020F0502020204030204" pitchFamily="34" charset="0"/>
              <a:ea typeface="Cambria" panose="020405030504060302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32EDE1E0-9873-2870-8477-0EA9B3BD87B6}"/>
              </a:ext>
            </a:extLst>
          </p:cNvPr>
          <p:cNvPicPr>
            <a:picLocks noChangeAspect="1"/>
          </p:cNvPicPr>
          <p:nvPr/>
        </p:nvPicPr>
        <p:blipFill>
          <a:blip r:embed="rId2"/>
          <a:stretch>
            <a:fillRect/>
          </a:stretch>
        </p:blipFill>
        <p:spPr>
          <a:xfrm>
            <a:off x="10058404" y="5492387"/>
            <a:ext cx="1648911" cy="1099274"/>
          </a:xfrm>
          <a:prstGeom prst="rect">
            <a:avLst/>
          </a:prstGeom>
        </p:spPr>
      </p:pic>
    </p:spTree>
    <p:extLst>
      <p:ext uri="{BB962C8B-B14F-4D97-AF65-F5344CB8AC3E}">
        <p14:creationId xmlns:p14="http://schemas.microsoft.com/office/powerpoint/2010/main" val="362051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C68CFA-525B-E085-6D16-2D61FAC45993}"/>
              </a:ext>
            </a:extLst>
          </p:cNvPr>
          <p:cNvSpPr txBox="1">
            <a:spLocks/>
          </p:cNvSpPr>
          <p:nvPr/>
        </p:nvSpPr>
        <p:spPr>
          <a:xfrm>
            <a:off x="331044" y="230529"/>
            <a:ext cx="10173556" cy="610884"/>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en-US" sz="2800" b="1">
                <a:solidFill>
                  <a:srgbClr val="00597C"/>
                </a:solidFill>
                <a:latin typeface="+mn-lt"/>
                <a:ea typeface="Cambria"/>
              </a:rPr>
              <a:t>Commission on Science, Innovation, and Technology Mission</a:t>
            </a:r>
            <a:endParaRPr lang="en-US" sz="2800" b="1" i="0" strike="noStrike" kern="1200" cap="none" spc="0" normalizeH="0" baseline="0" noProof="0">
              <a:ln>
                <a:noFill/>
              </a:ln>
              <a:solidFill>
                <a:srgbClr val="333333"/>
              </a:solidFill>
              <a:effectLst/>
              <a:uLnTx/>
              <a:uFillTx/>
              <a:ea typeface="Cambria"/>
              <a:cs typeface="Segoe UI Semilight" panose="020B0402040204020203" pitchFamily="34" charset="0"/>
            </a:endParaRPr>
          </a:p>
        </p:txBody>
      </p:sp>
      <p:cxnSp>
        <p:nvCxnSpPr>
          <p:cNvPr id="6" name="Straight Connector 5">
            <a:extLst>
              <a:ext uri="{FF2B5EF4-FFF2-40B4-BE49-F238E27FC236}">
                <a16:creationId xmlns:a16="http://schemas.microsoft.com/office/drawing/2014/main" id="{7C0D350B-C1A9-0C34-9408-EB1CD228CB74}"/>
              </a:ext>
            </a:extLst>
          </p:cNvPr>
          <p:cNvCxnSpPr>
            <a:cxnSpLocks/>
          </p:cNvCxnSpPr>
          <p:nvPr/>
        </p:nvCxnSpPr>
        <p:spPr>
          <a:xfrm>
            <a:off x="410697" y="965723"/>
            <a:ext cx="11245346"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8" name="Triangle 3">
            <a:extLst>
              <a:ext uri="{FF2B5EF4-FFF2-40B4-BE49-F238E27FC236}">
                <a16:creationId xmlns:a16="http://schemas.microsoft.com/office/drawing/2014/main" id="{4CC19439-8A9A-F967-6ED4-E73E26257E4D}"/>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pic>
        <p:nvPicPr>
          <p:cNvPr id="10" name="Picture 9">
            <a:extLst>
              <a:ext uri="{FF2B5EF4-FFF2-40B4-BE49-F238E27FC236}">
                <a16:creationId xmlns:a16="http://schemas.microsoft.com/office/drawing/2014/main" id="{B0B8FD59-F936-AD0A-0424-EABD2B17380B}"/>
              </a:ext>
            </a:extLst>
          </p:cNvPr>
          <p:cNvPicPr>
            <a:picLocks noChangeAspect="1"/>
          </p:cNvPicPr>
          <p:nvPr/>
        </p:nvPicPr>
        <p:blipFill>
          <a:blip r:embed="rId2"/>
          <a:stretch>
            <a:fillRect/>
          </a:stretch>
        </p:blipFill>
        <p:spPr>
          <a:xfrm>
            <a:off x="10504600" y="5770748"/>
            <a:ext cx="1648911" cy="1099274"/>
          </a:xfrm>
          <a:prstGeom prst="rect">
            <a:avLst/>
          </a:prstGeom>
        </p:spPr>
      </p:pic>
      <p:sp>
        <p:nvSpPr>
          <p:cNvPr id="12" name="TextBox 11">
            <a:extLst>
              <a:ext uri="{FF2B5EF4-FFF2-40B4-BE49-F238E27FC236}">
                <a16:creationId xmlns:a16="http://schemas.microsoft.com/office/drawing/2014/main" id="{0E214B2C-550F-F198-1BCE-A238FA27A5A9}"/>
              </a:ext>
            </a:extLst>
          </p:cNvPr>
          <p:cNvSpPr txBox="1"/>
          <p:nvPr/>
        </p:nvSpPr>
        <p:spPr>
          <a:xfrm>
            <a:off x="94245" y="1056264"/>
            <a:ext cx="11562762" cy="7685829"/>
          </a:xfrm>
          <a:prstGeom prst="snip2DiagRect">
            <a:avLst/>
          </a:prstGeom>
          <a:noFill/>
          <a:ln w="12700">
            <a:noFill/>
          </a:ln>
        </p:spPr>
        <p:txBody>
          <a:bodyPr wrap="square" lIns="91440" tIns="45720" rIns="91440" bIns="45720" rtlCol="0" anchor="t">
            <a:noAutofit/>
          </a:bodyPr>
          <a:lstStyle/>
          <a:p>
            <a:pPr marL="285750" indent="-285750">
              <a:lnSpc>
                <a:spcPct val="150000"/>
              </a:lnSpc>
              <a:buClr>
                <a:srgbClr val="84BE00"/>
              </a:buClr>
              <a:buFont typeface="System Font Regular"/>
              <a:buChar char="►"/>
              <a:defRPr/>
            </a:pPr>
            <a:endParaRPr lang="en-US" sz="2000">
              <a:solidFill>
                <a:prstClr val="black"/>
              </a:solidFill>
              <a:ea typeface="Cambria"/>
              <a:cs typeface="Calibri"/>
            </a:endParaRPr>
          </a:p>
          <a:p>
            <a:pPr marL="285750" indent="-285750">
              <a:lnSpc>
                <a:spcPct val="150000"/>
              </a:lnSpc>
              <a:buClr>
                <a:srgbClr val="84BE00"/>
              </a:buClr>
              <a:buFont typeface="System Font Regular"/>
              <a:buChar char="►"/>
              <a:defRPr/>
            </a:pPr>
            <a:r>
              <a:rPr lang="en-US" sz="2400">
                <a:solidFill>
                  <a:prstClr val="black"/>
                </a:solidFill>
                <a:ea typeface="Calibri"/>
                <a:cs typeface="Calibri"/>
              </a:rPr>
              <a:t>Supporting early-stage entrepreneurs / academics developing (R&amp;D) innovation-based companies</a:t>
            </a:r>
          </a:p>
          <a:p>
            <a:pPr marL="285750" indent="-285750">
              <a:lnSpc>
                <a:spcPct val="150000"/>
              </a:lnSpc>
              <a:buClr>
                <a:srgbClr val="84BE00"/>
              </a:buClr>
              <a:buFont typeface="System Font Regular"/>
              <a:buChar char="►"/>
              <a:defRPr/>
            </a:pPr>
            <a:r>
              <a:rPr lang="en-US" sz="2400">
                <a:solidFill>
                  <a:prstClr val="black"/>
                </a:solidFill>
                <a:ea typeface="Calibri"/>
                <a:cs typeface="Calibri"/>
              </a:rPr>
              <a:t>Encouraging collaboration and connectivity between industry and academia </a:t>
            </a:r>
          </a:p>
        </p:txBody>
      </p:sp>
    </p:spTree>
    <p:extLst>
      <p:ext uri="{BB962C8B-B14F-4D97-AF65-F5344CB8AC3E}">
        <p14:creationId xmlns:p14="http://schemas.microsoft.com/office/powerpoint/2010/main" val="96977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A2D1B7B4-53C1-438D-B2C0-DDB59EAFA402}"/>
              </a:ext>
            </a:extLst>
          </p:cNvPr>
          <p:cNvGraphicFramePr>
            <a:graphicFrameLocks noGrp="1"/>
          </p:cNvGraphicFramePr>
          <p:nvPr>
            <p:extLst>
              <p:ext uri="{D42A27DB-BD31-4B8C-83A1-F6EECF244321}">
                <p14:modId xmlns:p14="http://schemas.microsoft.com/office/powerpoint/2010/main" val="1444532758"/>
              </p:ext>
            </p:extLst>
          </p:nvPr>
        </p:nvGraphicFramePr>
        <p:xfrm>
          <a:off x="381000" y="1226633"/>
          <a:ext cx="11285026" cy="5010159"/>
        </p:xfrm>
        <a:graphic>
          <a:graphicData uri="http://schemas.openxmlformats.org/drawingml/2006/table">
            <a:tbl>
              <a:tblPr firstRow="1" bandRow="1">
                <a:tableStyleId>{5C22544A-7EE6-4342-B048-85BDC9FD1C3A}</a:tableStyleId>
              </a:tblPr>
              <a:tblGrid>
                <a:gridCol w="4492674">
                  <a:extLst>
                    <a:ext uri="{9D8B030D-6E8A-4147-A177-3AD203B41FA5}">
                      <a16:colId xmlns:a16="http://schemas.microsoft.com/office/drawing/2014/main" val="2609498806"/>
                    </a:ext>
                  </a:extLst>
                </a:gridCol>
                <a:gridCol w="4365321">
                  <a:extLst>
                    <a:ext uri="{9D8B030D-6E8A-4147-A177-3AD203B41FA5}">
                      <a16:colId xmlns:a16="http://schemas.microsoft.com/office/drawing/2014/main" val="1537923060"/>
                    </a:ext>
                  </a:extLst>
                </a:gridCol>
                <a:gridCol w="2427031">
                  <a:extLst>
                    <a:ext uri="{9D8B030D-6E8A-4147-A177-3AD203B41FA5}">
                      <a16:colId xmlns:a16="http://schemas.microsoft.com/office/drawing/2014/main" val="2882887567"/>
                    </a:ext>
                  </a:extLst>
                </a:gridCol>
              </a:tblGrid>
              <a:tr h="763552">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1800"/>
                        <a:t>Grant Programs - </a:t>
                      </a:r>
                      <a:r>
                        <a:rPr lang="en-US" sz="2000" b="1">
                          <a:solidFill>
                            <a:schemeClr val="bg1"/>
                          </a:solidFill>
                        </a:rPr>
                        <a:t>www.njeda.gov/csit </a:t>
                      </a:r>
                    </a:p>
                    <a:p>
                      <a:endParaRPr lang="en-US" sz="1800"/>
                    </a:p>
                  </a:txBody>
                  <a:tcPr>
                    <a:solidFill>
                      <a:srgbClr val="00597C"/>
                    </a:solidFill>
                  </a:tcPr>
                </a:tc>
                <a:tc>
                  <a:txBody>
                    <a:bodyPr/>
                    <a:lstStyle/>
                    <a:p>
                      <a:r>
                        <a:rPr lang="en-US" sz="1800"/>
                        <a:t>Eligibility Requirements (Standard)</a:t>
                      </a:r>
                    </a:p>
                  </a:txBody>
                  <a:tcPr>
                    <a:solidFill>
                      <a:srgbClr val="00597C"/>
                    </a:solidFill>
                  </a:tcPr>
                </a:tc>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1800"/>
                        <a:t>Timeline (Target)</a:t>
                      </a:r>
                    </a:p>
                    <a:p>
                      <a:endParaRPr lang="en-US" sz="1800"/>
                    </a:p>
                  </a:txBody>
                  <a:tcPr>
                    <a:solidFill>
                      <a:srgbClr val="00597C"/>
                    </a:solidFill>
                  </a:tcPr>
                </a:tc>
                <a:extLst>
                  <a:ext uri="{0D108BD9-81ED-4DB2-BD59-A6C34878D82A}">
                    <a16:rowId xmlns:a16="http://schemas.microsoft.com/office/drawing/2014/main" val="2499874746"/>
                  </a:ext>
                </a:extLst>
              </a:tr>
              <a:tr h="732173">
                <a:tc>
                  <a:txBody>
                    <a:bodyPr/>
                    <a:lstStyle/>
                    <a:p>
                      <a:r>
                        <a:rPr lang="en-US" sz="1800">
                          <a:solidFill>
                            <a:schemeClr val="bg1"/>
                          </a:solidFill>
                        </a:rPr>
                        <a:t>Catalyst R&amp;D Voucher - $40K (includes Non-retail food and beverage R&amp;D projects)</a:t>
                      </a:r>
                    </a:p>
                  </a:txBody>
                  <a:tcPr>
                    <a:solidFill>
                      <a:srgbClr val="00597C"/>
                    </a:solidFill>
                  </a:tcPr>
                </a:tc>
                <a:tc rowSpan="8">
                  <a:txBody>
                    <a:bodyPr/>
                    <a:lstStyle/>
                    <a:p>
                      <a:pPr marL="285750" indent="-285750">
                        <a:lnSpc>
                          <a:spcPct val="150000"/>
                        </a:lnSpc>
                        <a:buFont typeface="Arial" panose="020B0604020202020204" pitchFamily="34" charset="0"/>
                        <a:buChar char="•"/>
                      </a:pPr>
                      <a:r>
                        <a:rPr lang="en-US" sz="1800">
                          <a:solidFill>
                            <a:schemeClr val="bg1"/>
                          </a:solidFill>
                        </a:rPr>
                        <a:t>&lt; 50 employees</a:t>
                      </a:r>
                    </a:p>
                    <a:p>
                      <a:pPr marL="285750" indent="-285750">
                        <a:lnSpc>
                          <a:spcPct val="150000"/>
                        </a:lnSpc>
                        <a:buFont typeface="Arial" panose="020B0604020202020204" pitchFamily="34" charset="0"/>
                        <a:buChar char="•"/>
                      </a:pPr>
                      <a:r>
                        <a:rPr lang="en-US" sz="1800">
                          <a:solidFill>
                            <a:schemeClr val="bg1"/>
                          </a:solidFill>
                        </a:rPr>
                        <a:t>50% of employees work in NJ</a:t>
                      </a:r>
                    </a:p>
                    <a:p>
                      <a:pPr marL="285750" indent="-285750">
                        <a:lnSpc>
                          <a:spcPct val="150000"/>
                        </a:lnSpc>
                        <a:buFont typeface="Arial" panose="020B0604020202020204" pitchFamily="34" charset="0"/>
                        <a:buChar char="•"/>
                      </a:pPr>
                      <a:r>
                        <a:rPr lang="en-US" sz="1800">
                          <a:solidFill>
                            <a:schemeClr val="bg1"/>
                          </a:solidFill>
                        </a:rPr>
                        <a:t>1-2 Full-time employees</a:t>
                      </a:r>
                    </a:p>
                    <a:p>
                      <a:pPr marL="285750" indent="-285750">
                        <a:lnSpc>
                          <a:spcPct val="150000"/>
                        </a:lnSpc>
                        <a:buFont typeface="Arial" panose="020B0604020202020204" pitchFamily="34" charset="0"/>
                        <a:buChar char="•"/>
                      </a:pPr>
                      <a:r>
                        <a:rPr lang="en-US" sz="1800">
                          <a:solidFill>
                            <a:schemeClr val="bg1"/>
                          </a:solidFill>
                        </a:rPr>
                        <a:t>&lt; $5 million in prior yr. revenue</a:t>
                      </a:r>
                    </a:p>
                    <a:p>
                      <a:pPr marL="285750" indent="-285750">
                        <a:lnSpc>
                          <a:spcPct val="100000"/>
                        </a:lnSpc>
                        <a:buFont typeface="Arial" panose="020B0604020202020204" pitchFamily="34" charset="0"/>
                        <a:buChar char="•"/>
                      </a:pPr>
                      <a:r>
                        <a:rPr lang="en-US" sz="1800">
                          <a:solidFill>
                            <a:schemeClr val="bg1"/>
                          </a:solidFill>
                        </a:rPr>
                        <a:t>In good standing to do business in NJ (Tax Clearance)</a:t>
                      </a:r>
                    </a:p>
                  </a:txBody>
                  <a:tcPr>
                    <a:solidFill>
                      <a:srgbClr val="00597C"/>
                    </a:solidFill>
                  </a:tcPr>
                </a:tc>
                <a:tc>
                  <a:txBody>
                    <a:bodyPr/>
                    <a:lstStyle/>
                    <a:p>
                      <a:r>
                        <a:rPr lang="en-US" sz="1800">
                          <a:solidFill>
                            <a:schemeClr val="bg1"/>
                          </a:solidFill>
                        </a:rPr>
                        <a:t>Rolling - Open</a:t>
                      </a:r>
                    </a:p>
                  </a:txBody>
                  <a:tcPr>
                    <a:solidFill>
                      <a:srgbClr val="00597C"/>
                    </a:solidFill>
                  </a:tcPr>
                </a:tc>
                <a:extLst>
                  <a:ext uri="{0D108BD9-81ED-4DB2-BD59-A6C34878D82A}">
                    <a16:rowId xmlns:a16="http://schemas.microsoft.com/office/drawing/2014/main" val="1851431682"/>
                  </a:ext>
                </a:extLst>
              </a:tr>
              <a:tr h="502062">
                <a:tc>
                  <a:txBody>
                    <a:bodyPr/>
                    <a:lstStyle/>
                    <a:p>
                      <a:r>
                        <a:rPr lang="en-US" sz="1800">
                          <a:solidFill>
                            <a:schemeClr val="bg1"/>
                          </a:solidFill>
                        </a:rPr>
                        <a:t>Catalyst Seed Grant - $75K - $150K</a:t>
                      </a:r>
                    </a:p>
                  </a:txBody>
                  <a:tcPr>
                    <a:solidFill>
                      <a:srgbClr val="00597C"/>
                    </a:solidFill>
                  </a:tcPr>
                </a:tc>
                <a:tc vMerge="1">
                  <a:txBody>
                    <a:bodyPr/>
                    <a:lstStyle/>
                    <a:p>
                      <a:r>
                        <a:rPr lang="en-US"/>
                        <a:t>50% of employees work in NJ</a:t>
                      </a:r>
                    </a:p>
                  </a:txBody>
                  <a:tcPr/>
                </a:tc>
                <a:tc>
                  <a:txBody>
                    <a:bodyPr/>
                    <a:lstStyle/>
                    <a:p>
                      <a:r>
                        <a:rPr lang="en-US" sz="1800">
                          <a:solidFill>
                            <a:schemeClr val="bg1"/>
                          </a:solidFill>
                        </a:rPr>
                        <a:t>Yearly 2</a:t>
                      </a:r>
                      <a:r>
                        <a:rPr lang="en-US" sz="1800" baseline="30000">
                          <a:solidFill>
                            <a:schemeClr val="bg1"/>
                          </a:solidFill>
                        </a:rPr>
                        <a:t>nd</a:t>
                      </a:r>
                      <a:r>
                        <a:rPr lang="en-US" sz="1800">
                          <a:solidFill>
                            <a:schemeClr val="bg1"/>
                          </a:solidFill>
                        </a:rPr>
                        <a:t> Quarter (Est)</a:t>
                      </a:r>
                    </a:p>
                  </a:txBody>
                  <a:tcPr>
                    <a:solidFill>
                      <a:srgbClr val="00597C"/>
                    </a:solidFill>
                  </a:tcPr>
                </a:tc>
                <a:extLst>
                  <a:ext uri="{0D108BD9-81ED-4DB2-BD59-A6C34878D82A}">
                    <a16:rowId xmlns:a16="http://schemas.microsoft.com/office/drawing/2014/main" val="2885224912"/>
                  </a:ext>
                </a:extLst>
              </a:tr>
              <a:tr h="502062">
                <a:tc>
                  <a:txBody>
                    <a:bodyPr/>
                    <a:lstStyle/>
                    <a:p>
                      <a:r>
                        <a:rPr lang="en-US" sz="1800">
                          <a:solidFill>
                            <a:schemeClr val="bg1"/>
                          </a:solidFill>
                        </a:rPr>
                        <a:t>Clean Tech R&amp;D Voucher -$40K</a:t>
                      </a:r>
                    </a:p>
                  </a:txBody>
                  <a:tcPr>
                    <a:solidFill>
                      <a:srgbClr val="00597C"/>
                    </a:solidFill>
                  </a:tcPr>
                </a:tc>
                <a:tc vMerge="1">
                  <a:txBody>
                    <a:bodyPr/>
                    <a:lstStyle/>
                    <a:p>
                      <a:r>
                        <a:rPr lang="en-US"/>
                        <a:t>1-2 Full-time employees</a:t>
                      </a:r>
                    </a:p>
                  </a:txBody>
                  <a:tcPr/>
                </a:tc>
                <a:tc>
                  <a:txBody>
                    <a:bodyPr/>
                    <a:lstStyle/>
                    <a:p>
                      <a:r>
                        <a:rPr lang="en-US" sz="1800">
                          <a:solidFill>
                            <a:schemeClr val="bg1"/>
                          </a:solidFill>
                        </a:rPr>
                        <a:t>Rolling - Open</a:t>
                      </a:r>
                    </a:p>
                  </a:txBody>
                  <a:tcPr>
                    <a:solidFill>
                      <a:srgbClr val="00597C"/>
                    </a:solidFill>
                  </a:tcPr>
                </a:tc>
                <a:extLst>
                  <a:ext uri="{0D108BD9-81ED-4DB2-BD59-A6C34878D82A}">
                    <a16:rowId xmlns:a16="http://schemas.microsoft.com/office/drawing/2014/main" val="4267363978"/>
                  </a:ext>
                </a:extLst>
              </a:tr>
              <a:tr h="502062">
                <a:tc>
                  <a:txBody>
                    <a:bodyPr/>
                    <a:lstStyle/>
                    <a:p>
                      <a:r>
                        <a:rPr lang="en-US" sz="1800">
                          <a:solidFill>
                            <a:schemeClr val="bg1"/>
                          </a:solidFill>
                        </a:rPr>
                        <a:t>Clean Tech Seed Grant -$75K </a:t>
                      </a:r>
                    </a:p>
                  </a:txBody>
                  <a:tcPr>
                    <a:solidFill>
                      <a:srgbClr val="00597C"/>
                    </a:solidFill>
                  </a:tcPr>
                </a:tc>
                <a:tc vMerge="1">
                  <a:txBody>
                    <a:bodyPr/>
                    <a:lstStyle/>
                    <a:p>
                      <a:r>
                        <a:rPr lang="en-US"/>
                        <a:t>&lt; 5 million in prior yr. revenue</a:t>
                      </a:r>
                    </a:p>
                  </a:txBody>
                  <a:tcPr/>
                </a:tc>
                <a:tc>
                  <a:txBody>
                    <a:bodyPr/>
                    <a:lstStyle/>
                    <a:p>
                      <a:r>
                        <a:rPr lang="en-US" sz="1800">
                          <a:solidFill>
                            <a:schemeClr val="bg1"/>
                          </a:solidFill>
                        </a:rPr>
                        <a:t>Yearly 4th Quarter (Est)</a:t>
                      </a:r>
                    </a:p>
                  </a:txBody>
                  <a:tcPr>
                    <a:solidFill>
                      <a:srgbClr val="00597C"/>
                    </a:solidFill>
                  </a:tcPr>
                </a:tc>
                <a:extLst>
                  <a:ext uri="{0D108BD9-81ED-4DB2-BD59-A6C34878D82A}">
                    <a16:rowId xmlns:a16="http://schemas.microsoft.com/office/drawing/2014/main" val="3786372505"/>
                  </a:ext>
                </a:extLst>
              </a:tr>
              <a:tr h="502062">
                <a:tc>
                  <a:txBody>
                    <a:bodyPr/>
                    <a:lstStyle/>
                    <a:p>
                      <a:r>
                        <a:rPr lang="en-US" sz="1800">
                          <a:solidFill>
                            <a:schemeClr val="bg1"/>
                          </a:solidFill>
                        </a:rPr>
                        <a:t>Clean Tech Pilot Demonstration - $250K</a:t>
                      </a:r>
                    </a:p>
                  </a:txBody>
                  <a:tcPr>
                    <a:solidFill>
                      <a:srgbClr val="00597C"/>
                    </a:solidFill>
                  </a:tcPr>
                </a:tc>
                <a:tc vMerge="1">
                  <a:txBody>
                    <a:bodyPr/>
                    <a:lstStyle/>
                    <a:p>
                      <a:r>
                        <a:rPr lang="en-US"/>
                        <a:t>In good standing to do business in NJ (tax clearance)</a:t>
                      </a:r>
                    </a:p>
                  </a:txBody>
                  <a:tcPr/>
                </a:tc>
                <a:tc>
                  <a:txBody>
                    <a:bodyPr/>
                    <a:lstStyle/>
                    <a:p>
                      <a:r>
                        <a:rPr lang="en-US" sz="1800">
                          <a:solidFill>
                            <a:schemeClr val="bg1"/>
                          </a:solidFill>
                        </a:rPr>
                        <a:t>Yearly  2</a:t>
                      </a:r>
                      <a:r>
                        <a:rPr lang="en-US" sz="1800" baseline="30000">
                          <a:solidFill>
                            <a:schemeClr val="bg1"/>
                          </a:solidFill>
                        </a:rPr>
                        <a:t>nd</a:t>
                      </a:r>
                      <a:r>
                        <a:rPr lang="en-US" sz="1800">
                          <a:solidFill>
                            <a:schemeClr val="bg1"/>
                          </a:solidFill>
                        </a:rPr>
                        <a:t>  Quarter (Est)</a:t>
                      </a:r>
                    </a:p>
                  </a:txBody>
                  <a:tcPr>
                    <a:solidFill>
                      <a:srgbClr val="00597C"/>
                    </a:solidFill>
                  </a:tcPr>
                </a:tc>
                <a:extLst>
                  <a:ext uri="{0D108BD9-81ED-4DB2-BD59-A6C34878D82A}">
                    <a16:rowId xmlns:a16="http://schemas.microsoft.com/office/drawing/2014/main" val="1861795987"/>
                  </a:ext>
                </a:extLst>
              </a:tr>
              <a:tr h="502062">
                <a:tc>
                  <a:txBody>
                    <a:bodyPr/>
                    <a:lstStyle/>
                    <a:p>
                      <a:r>
                        <a:rPr lang="en-US" sz="1800">
                          <a:solidFill>
                            <a:schemeClr val="bg1"/>
                          </a:solidFill>
                        </a:rPr>
                        <a:t>Food / Agriculture Seed Grant - $75K</a:t>
                      </a:r>
                    </a:p>
                  </a:txBody>
                  <a:tcPr>
                    <a:solidFill>
                      <a:srgbClr val="00597C"/>
                    </a:solidFill>
                  </a:tcPr>
                </a:tc>
                <a:tc vMerge="1">
                  <a:txBody>
                    <a:bodyPr/>
                    <a:lstStyle/>
                    <a:p>
                      <a:endParaRPr lang="en-US"/>
                    </a:p>
                  </a:txBody>
                  <a:tcPr/>
                </a:tc>
                <a:tc>
                  <a:txBody>
                    <a:bodyPr/>
                    <a:lstStyle/>
                    <a:p>
                      <a:r>
                        <a:rPr lang="en-US" sz="1800">
                          <a:solidFill>
                            <a:schemeClr val="bg1"/>
                          </a:solidFill>
                        </a:rPr>
                        <a:t>Yearly 2</a:t>
                      </a:r>
                      <a:r>
                        <a:rPr lang="en-US" sz="1800" baseline="30000">
                          <a:solidFill>
                            <a:schemeClr val="bg1"/>
                          </a:solidFill>
                        </a:rPr>
                        <a:t>nd</a:t>
                      </a:r>
                      <a:r>
                        <a:rPr lang="en-US" sz="1800">
                          <a:solidFill>
                            <a:schemeClr val="bg1"/>
                          </a:solidFill>
                        </a:rPr>
                        <a:t>  Quarter (Est)</a:t>
                      </a:r>
                    </a:p>
                  </a:txBody>
                  <a:tcPr>
                    <a:solidFill>
                      <a:srgbClr val="00597C"/>
                    </a:solidFill>
                  </a:tcPr>
                </a:tc>
                <a:extLst>
                  <a:ext uri="{0D108BD9-81ED-4DB2-BD59-A6C34878D82A}">
                    <a16:rowId xmlns:a16="http://schemas.microsoft.com/office/drawing/2014/main" val="1705062096"/>
                  </a:ext>
                </a:extLst>
              </a:tr>
              <a:tr h="502062">
                <a:tc>
                  <a:txBody>
                    <a:bodyPr/>
                    <a:lstStyle/>
                    <a:p>
                      <a:r>
                        <a:rPr lang="en-US" sz="1800">
                          <a:solidFill>
                            <a:schemeClr val="bg1"/>
                          </a:solidFill>
                        </a:rPr>
                        <a:t>Maternal / Infant Health Seed Grant - $75K</a:t>
                      </a:r>
                    </a:p>
                  </a:txBody>
                  <a:tcPr>
                    <a:solidFill>
                      <a:srgbClr val="00597C"/>
                    </a:solidFill>
                  </a:tcPr>
                </a:tc>
                <a:tc vMerge="1">
                  <a:txBody>
                    <a:bodyPr/>
                    <a:lstStyle/>
                    <a:p>
                      <a:endParaRPr lang="en-US"/>
                    </a:p>
                  </a:txBody>
                  <a:tcPr/>
                </a:tc>
                <a:tc>
                  <a:txBody>
                    <a:bodyPr/>
                    <a:lstStyle/>
                    <a:p>
                      <a:r>
                        <a:rPr lang="en-US" sz="1800">
                          <a:solidFill>
                            <a:schemeClr val="bg1"/>
                          </a:solidFill>
                        </a:rPr>
                        <a:t>Yearly 2nd Quarter (Est)</a:t>
                      </a:r>
                    </a:p>
                  </a:txBody>
                  <a:tcPr>
                    <a:solidFill>
                      <a:srgbClr val="00597C"/>
                    </a:solidFill>
                  </a:tcPr>
                </a:tc>
                <a:extLst>
                  <a:ext uri="{0D108BD9-81ED-4DB2-BD59-A6C34878D82A}">
                    <a16:rowId xmlns:a16="http://schemas.microsoft.com/office/drawing/2014/main" val="797355048"/>
                  </a:ext>
                </a:extLst>
              </a:tr>
              <a:tr h="502062">
                <a:tc>
                  <a:txBody>
                    <a:bodyPr/>
                    <a:lstStyle/>
                    <a:p>
                      <a:r>
                        <a:rPr lang="en-US" sz="1800">
                          <a:solidFill>
                            <a:schemeClr val="bg1"/>
                          </a:solidFill>
                        </a:rPr>
                        <a:t>SBIR/STTR Matching Grant - $25K - $50K</a:t>
                      </a:r>
                    </a:p>
                  </a:txBody>
                  <a:tcPr>
                    <a:solidFill>
                      <a:srgbClr val="00597C"/>
                    </a:solidFill>
                  </a:tcPr>
                </a:tc>
                <a:tc vMerge="1">
                  <a:txBody>
                    <a:bodyPr/>
                    <a:lstStyle/>
                    <a:p>
                      <a:endParaRPr lang="en-US"/>
                    </a:p>
                  </a:txBody>
                  <a:tcPr/>
                </a:tc>
                <a:tc>
                  <a:txBody>
                    <a:bodyPr/>
                    <a:lstStyle/>
                    <a:p>
                      <a:r>
                        <a:rPr lang="en-US" sz="1800">
                          <a:solidFill>
                            <a:schemeClr val="bg1"/>
                          </a:solidFill>
                        </a:rPr>
                        <a:t>Rolling - Open</a:t>
                      </a:r>
                    </a:p>
                  </a:txBody>
                  <a:tcPr>
                    <a:solidFill>
                      <a:srgbClr val="00597C"/>
                    </a:solidFill>
                  </a:tcPr>
                </a:tc>
                <a:extLst>
                  <a:ext uri="{0D108BD9-81ED-4DB2-BD59-A6C34878D82A}">
                    <a16:rowId xmlns:a16="http://schemas.microsoft.com/office/drawing/2014/main" val="440327026"/>
                  </a:ext>
                </a:extLst>
              </a:tr>
            </a:tbl>
          </a:graphicData>
        </a:graphic>
      </p:graphicFrame>
      <p:sp>
        <p:nvSpPr>
          <p:cNvPr id="7" name="TextBox 6">
            <a:extLst>
              <a:ext uri="{FF2B5EF4-FFF2-40B4-BE49-F238E27FC236}">
                <a16:creationId xmlns:a16="http://schemas.microsoft.com/office/drawing/2014/main" id="{042FC63A-46A5-0D69-D99C-4097F259AF65}"/>
              </a:ext>
            </a:extLst>
          </p:cNvPr>
          <p:cNvSpPr txBox="1"/>
          <p:nvPr/>
        </p:nvSpPr>
        <p:spPr>
          <a:xfrm>
            <a:off x="301082" y="301083"/>
            <a:ext cx="103167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597C"/>
                </a:solidFill>
                <a:ea typeface="Calibri"/>
                <a:cs typeface="Calibri"/>
              </a:rPr>
              <a:t>Commission on Science, Innovation, and Technology </a:t>
            </a:r>
            <a:endParaRPr lang="en-US" sz="2800">
              <a:ea typeface="Calibri"/>
              <a:cs typeface="Calibri"/>
            </a:endParaRPr>
          </a:p>
        </p:txBody>
      </p:sp>
      <p:cxnSp>
        <p:nvCxnSpPr>
          <p:cNvPr id="10" name="Straight Connector 9">
            <a:extLst>
              <a:ext uri="{FF2B5EF4-FFF2-40B4-BE49-F238E27FC236}">
                <a16:creationId xmlns:a16="http://schemas.microsoft.com/office/drawing/2014/main" id="{6BA4D5B9-A4C6-7153-909F-7B8711930902}"/>
              </a:ext>
            </a:extLst>
          </p:cNvPr>
          <p:cNvCxnSpPr>
            <a:cxnSpLocks/>
          </p:cNvCxnSpPr>
          <p:nvPr/>
        </p:nvCxnSpPr>
        <p:spPr>
          <a:xfrm>
            <a:off x="299185" y="826333"/>
            <a:ext cx="11245346"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12" name="Triangle 3">
            <a:extLst>
              <a:ext uri="{FF2B5EF4-FFF2-40B4-BE49-F238E27FC236}">
                <a16:creationId xmlns:a16="http://schemas.microsoft.com/office/drawing/2014/main" id="{AC52C62A-6CF6-9283-C0F0-83AD97B8B730}"/>
              </a:ext>
            </a:extLst>
          </p:cNvPr>
          <p:cNvSpPr/>
          <p:nvPr/>
        </p:nvSpPr>
        <p:spPr>
          <a:xfrm rot="16200000">
            <a:off x="9532711" y="-1671289"/>
            <a:ext cx="978706" cy="4339869"/>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mn-ea"/>
              <a:cs typeface="+mn-cs"/>
            </a:endParaRPr>
          </a:p>
        </p:txBody>
      </p:sp>
    </p:spTree>
    <p:extLst>
      <p:ext uri="{BB962C8B-B14F-4D97-AF65-F5344CB8AC3E}">
        <p14:creationId xmlns:p14="http://schemas.microsoft.com/office/powerpoint/2010/main" val="95854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98088FC-D8A0-4798-8BB5-9B9CE9BC8D7B}"/>
              </a:ext>
            </a:extLst>
          </p:cNvPr>
          <p:cNvSpPr txBox="1"/>
          <p:nvPr/>
        </p:nvSpPr>
        <p:spPr>
          <a:xfrm>
            <a:off x="1194824" y="1641332"/>
            <a:ext cx="4517418" cy="400110"/>
          </a:xfrm>
          <a:prstGeom prst="rect">
            <a:avLst/>
          </a:prstGeom>
          <a:noFill/>
        </p:spPr>
        <p:txBody>
          <a:bodyPr wrap="square" rtlCol="0">
            <a:spAutoFit/>
          </a:bodyPr>
          <a:lstStyle/>
          <a:p>
            <a:pPr algn="l"/>
            <a:endParaRPr lang="en-US" sz="2000">
              <a:solidFill>
                <a:schemeClr val="bg1"/>
              </a:solidFill>
              <a:ea typeface="Roboto" panose="02000000000000000000" pitchFamily="2" charset="0"/>
              <a:cs typeface="Times New Roman" panose="02020603050405020304" pitchFamily="18" charset="0"/>
            </a:endParaRPr>
          </a:p>
        </p:txBody>
      </p:sp>
      <p:sp>
        <p:nvSpPr>
          <p:cNvPr id="9" name="Freeform 2">
            <a:extLst>
              <a:ext uri="{FF2B5EF4-FFF2-40B4-BE49-F238E27FC236}">
                <a16:creationId xmlns:a16="http://schemas.microsoft.com/office/drawing/2014/main" id="{D101B25F-8774-4419-B0A3-6B82B7A36F1A}"/>
              </a:ext>
            </a:extLst>
          </p:cNvPr>
          <p:cNvSpPr/>
          <p:nvPr/>
        </p:nvSpPr>
        <p:spPr>
          <a:xfrm flipV="1">
            <a:off x="-514350" y="1048819"/>
            <a:ext cx="13220700" cy="4551151"/>
          </a:xfrm>
          <a:custGeom>
            <a:avLst/>
            <a:gdLst/>
            <a:ahLst/>
            <a:cxnLst/>
            <a:rect l="l" t="t" r="r" b="b"/>
            <a:pathLst>
              <a:path w="6873872" h="162473">
                <a:moveTo>
                  <a:pt x="0" y="0"/>
                </a:moveTo>
                <a:lnTo>
                  <a:pt x="6873872" y="0"/>
                </a:lnTo>
                <a:lnTo>
                  <a:pt x="6873872" y="162473"/>
                </a:lnTo>
                <a:lnTo>
                  <a:pt x="0" y="1624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12476B1D-6611-4B1C-8DEC-30B9B18D32AE}"/>
              </a:ext>
            </a:extLst>
          </p:cNvPr>
          <p:cNvSpPr txBox="1"/>
          <p:nvPr/>
        </p:nvSpPr>
        <p:spPr>
          <a:xfrm>
            <a:off x="-213367" y="3484784"/>
            <a:ext cx="6309367" cy="1877437"/>
          </a:xfrm>
          <a:prstGeom prst="rect">
            <a:avLst/>
          </a:prstGeom>
          <a:noFill/>
        </p:spPr>
        <p:txBody>
          <a:bodyPr wrap="square" lIns="91440" tIns="45720" rIns="91440" bIns="45720" rtlCol="0" anchor="t">
            <a:spAutoFit/>
          </a:bodyPr>
          <a:lstStyle/>
          <a:p>
            <a:pPr algn="ctr"/>
            <a:r>
              <a:rPr lang="en-US" sz="3200" b="1">
                <a:solidFill>
                  <a:schemeClr val="bg1"/>
                </a:solidFill>
                <a:ea typeface="Roboto" panose="02000000000000000000" pitchFamily="2" charset="0"/>
                <a:cs typeface="Times New Roman" panose="02020603050405020304" pitchFamily="18" charset="0"/>
              </a:rPr>
              <a:t>JUDITH SHEFT</a:t>
            </a:r>
            <a:endParaRPr lang="en-US" sz="4000" b="1" spc="-13">
              <a:solidFill>
                <a:schemeClr val="bg1"/>
              </a:solidFill>
              <a:cs typeface="Calibri"/>
            </a:endParaRPr>
          </a:p>
          <a:p>
            <a:pPr algn="ctr"/>
            <a:r>
              <a:rPr lang="en-US" sz="3200">
                <a:solidFill>
                  <a:schemeClr val="bg1"/>
                </a:solidFill>
                <a:ea typeface="Roboto" panose="02000000000000000000" pitchFamily="2" charset="0"/>
                <a:cs typeface="Times New Roman" panose="02020603050405020304" pitchFamily="18" charset="0"/>
              </a:rPr>
              <a:t>Executive</a:t>
            </a:r>
            <a:r>
              <a:rPr lang="en-US" sz="3200" spc="-63">
                <a:solidFill>
                  <a:schemeClr val="bg1"/>
                </a:solidFill>
                <a:cs typeface="Calibri"/>
              </a:rPr>
              <a:t> </a:t>
            </a:r>
            <a:r>
              <a:rPr lang="en-US" sz="3200">
                <a:solidFill>
                  <a:schemeClr val="bg1"/>
                </a:solidFill>
                <a:ea typeface="Roboto" panose="02000000000000000000" pitchFamily="2" charset="0"/>
                <a:cs typeface="Times New Roman" panose="02020603050405020304" pitchFamily="18" charset="0"/>
              </a:rPr>
              <a:t>Director - CSIT</a:t>
            </a:r>
          </a:p>
          <a:p>
            <a:pPr algn="ctr"/>
            <a:r>
              <a:rPr lang="en-US" sz="3200">
                <a:solidFill>
                  <a:schemeClr val="bg1"/>
                </a:solidFill>
                <a:ea typeface="Roboto" panose="02000000000000000000" pitchFamily="2" charset="0"/>
                <a:cs typeface="Times New Roman" panose="02020603050405020304" pitchFamily="18" charset="0"/>
                <a:hlinkClick r:id="rId4">
                  <a:extLst>
                    <a:ext uri="{A12FA001-AC4F-418D-AE19-62706E023703}">
                      <ahyp:hlinkClr xmlns:ahyp="http://schemas.microsoft.com/office/drawing/2018/hyperlinkcolor" val="tx"/>
                    </a:ext>
                  </a:extLst>
                </a:hlinkClick>
              </a:rPr>
              <a:t>Jsheft@njcsit.gov</a:t>
            </a:r>
            <a:r>
              <a:rPr lang="en-US" sz="3200">
                <a:solidFill>
                  <a:schemeClr val="bg1"/>
                </a:solidFill>
                <a:ea typeface="Roboto" panose="02000000000000000000" pitchFamily="2" charset="0"/>
                <a:cs typeface="Times New Roman" panose="02020603050405020304" pitchFamily="18" charset="0"/>
              </a:rPr>
              <a:t> </a:t>
            </a:r>
          </a:p>
          <a:p>
            <a:pPr algn="ctr"/>
            <a:endParaRPr lang="en-US" sz="2000" b="1" i="0">
              <a:solidFill>
                <a:schemeClr val="bg1"/>
              </a:solidFill>
              <a:effectLst/>
              <a:ea typeface="Cambria"/>
              <a:cs typeface="Times New Roman"/>
            </a:endParaRPr>
          </a:p>
        </p:txBody>
      </p:sp>
      <p:pic>
        <p:nvPicPr>
          <p:cNvPr id="3" name="object 4">
            <a:extLst>
              <a:ext uri="{FF2B5EF4-FFF2-40B4-BE49-F238E27FC236}">
                <a16:creationId xmlns:a16="http://schemas.microsoft.com/office/drawing/2014/main" id="{E12694D3-7B1E-0694-C718-53F59391B404}"/>
              </a:ext>
            </a:extLst>
          </p:cNvPr>
          <p:cNvPicPr/>
          <p:nvPr/>
        </p:nvPicPr>
        <p:blipFill>
          <a:blip r:embed="rId5" cstate="print"/>
          <a:stretch>
            <a:fillRect/>
          </a:stretch>
        </p:blipFill>
        <p:spPr>
          <a:xfrm>
            <a:off x="1878667" y="1428331"/>
            <a:ext cx="1826885" cy="1843452"/>
          </a:xfrm>
          <a:prstGeom prst="rect">
            <a:avLst/>
          </a:prstGeom>
        </p:spPr>
      </p:pic>
      <p:sp>
        <p:nvSpPr>
          <p:cNvPr id="5" name="TextBox 4">
            <a:extLst>
              <a:ext uri="{FF2B5EF4-FFF2-40B4-BE49-F238E27FC236}">
                <a16:creationId xmlns:a16="http://schemas.microsoft.com/office/drawing/2014/main" id="{41A180D7-504C-E44F-AC31-9927D522A47B}"/>
              </a:ext>
            </a:extLst>
          </p:cNvPr>
          <p:cNvSpPr txBox="1"/>
          <p:nvPr/>
        </p:nvSpPr>
        <p:spPr>
          <a:xfrm>
            <a:off x="6834027" y="3331053"/>
            <a:ext cx="4709912" cy="1815882"/>
          </a:xfrm>
          <a:prstGeom prst="rect">
            <a:avLst/>
          </a:prstGeom>
          <a:noFill/>
        </p:spPr>
        <p:txBody>
          <a:bodyPr wrap="square" rtlCol="0">
            <a:spAutoFit/>
          </a:bodyPr>
          <a:lstStyle/>
          <a:p>
            <a:pPr defTabSz="914446">
              <a:defRPr/>
            </a:pPr>
            <a:r>
              <a:rPr lang="en-US" sz="2800" b="1">
                <a:solidFill>
                  <a:schemeClr val="bg1"/>
                </a:solidFill>
              </a:rPr>
              <a:t>Information on capabilities at NJ universities</a:t>
            </a:r>
            <a:r>
              <a:rPr lang="en-US" sz="2800">
                <a:solidFill>
                  <a:schemeClr val="bg1"/>
                </a:solidFill>
              </a:rPr>
              <a:t>:</a:t>
            </a:r>
          </a:p>
          <a:p>
            <a:pPr defTabSz="914446">
              <a:defRPr/>
            </a:pPr>
            <a:r>
              <a:rPr lang="en-US" sz="2800">
                <a:solidFill>
                  <a:schemeClr val="bg1"/>
                </a:solidFill>
              </a:rPr>
              <a:t>www.researchwithnj.com </a:t>
            </a:r>
          </a:p>
          <a:p>
            <a:pPr defTabSz="914446">
              <a:defRPr/>
            </a:pPr>
            <a:endParaRPr lang="en-US" sz="2800">
              <a:solidFill>
                <a:schemeClr val="bg1"/>
              </a:solidFill>
            </a:endParaRPr>
          </a:p>
        </p:txBody>
      </p:sp>
      <p:sp>
        <p:nvSpPr>
          <p:cNvPr id="8" name="TextBox 7">
            <a:extLst>
              <a:ext uri="{FF2B5EF4-FFF2-40B4-BE49-F238E27FC236}">
                <a16:creationId xmlns:a16="http://schemas.microsoft.com/office/drawing/2014/main" id="{92396340-8D18-0F31-B931-592029261A29}"/>
              </a:ext>
            </a:extLst>
          </p:cNvPr>
          <p:cNvSpPr txBox="1"/>
          <p:nvPr/>
        </p:nvSpPr>
        <p:spPr>
          <a:xfrm>
            <a:off x="6834027" y="1711111"/>
            <a:ext cx="4937763" cy="1384995"/>
          </a:xfrm>
          <a:prstGeom prst="rect">
            <a:avLst/>
          </a:prstGeom>
          <a:noFill/>
        </p:spPr>
        <p:txBody>
          <a:bodyPr wrap="square">
            <a:spAutoFit/>
          </a:bodyPr>
          <a:lstStyle/>
          <a:p>
            <a:pPr defTabSz="609630"/>
            <a:r>
              <a:rPr lang="en-US" sz="2800" b="1">
                <a:solidFill>
                  <a:schemeClr val="bg1"/>
                </a:solidFill>
                <a:latin typeface="Calibri"/>
              </a:rPr>
              <a:t>Grant submission assistance for Federal SBIR/STTR - NJSBDC </a:t>
            </a:r>
            <a:r>
              <a:rPr lang="en-US" sz="2800">
                <a:solidFill>
                  <a:schemeClr val="bg1"/>
                </a:solidFill>
                <a:latin typeface="Calibri"/>
              </a:rPr>
              <a:t>-https://njsbdc.com/techteam/</a:t>
            </a:r>
          </a:p>
        </p:txBody>
      </p:sp>
      <p:pic>
        <p:nvPicPr>
          <p:cNvPr id="4" name="Picture 3">
            <a:extLst>
              <a:ext uri="{FF2B5EF4-FFF2-40B4-BE49-F238E27FC236}">
                <a16:creationId xmlns:a16="http://schemas.microsoft.com/office/drawing/2014/main" id="{C7D0C1E2-8563-58DF-9760-A77DF6EC676F}"/>
              </a:ext>
            </a:extLst>
          </p:cNvPr>
          <p:cNvPicPr>
            <a:picLocks noChangeAspect="1"/>
          </p:cNvPicPr>
          <p:nvPr/>
        </p:nvPicPr>
        <p:blipFill>
          <a:blip r:embed="rId6"/>
          <a:stretch>
            <a:fillRect/>
          </a:stretch>
        </p:blipFill>
        <p:spPr>
          <a:xfrm>
            <a:off x="10144297" y="5982512"/>
            <a:ext cx="1934638" cy="798645"/>
          </a:xfrm>
          <a:prstGeom prst="rect">
            <a:avLst/>
          </a:prstGeom>
        </p:spPr>
      </p:pic>
    </p:spTree>
    <p:extLst>
      <p:ext uri="{BB962C8B-B14F-4D97-AF65-F5344CB8AC3E}">
        <p14:creationId xmlns:p14="http://schemas.microsoft.com/office/powerpoint/2010/main" val="336620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76A23-F9F3-3E55-8A81-A05E05FB21C9}"/>
              </a:ext>
            </a:extLst>
          </p:cNvPr>
          <p:cNvPicPr>
            <a:picLocks noChangeAspect="1"/>
          </p:cNvPicPr>
          <p:nvPr/>
        </p:nvPicPr>
        <p:blipFill>
          <a:blip r:embed="rId2"/>
          <a:stretch>
            <a:fillRect/>
          </a:stretch>
        </p:blipFill>
        <p:spPr>
          <a:xfrm>
            <a:off x="10058404" y="5492387"/>
            <a:ext cx="1648911" cy="1099274"/>
          </a:xfrm>
          <a:prstGeom prst="rect">
            <a:avLst/>
          </a:prstGeom>
        </p:spPr>
      </p:pic>
      <p:sp>
        <p:nvSpPr>
          <p:cNvPr id="2" name="Title 1">
            <a:extLst>
              <a:ext uri="{FF2B5EF4-FFF2-40B4-BE49-F238E27FC236}">
                <a16:creationId xmlns:a16="http://schemas.microsoft.com/office/drawing/2014/main" id="{A846FBDF-2D50-CCC1-B01E-AC81E366E2B5}"/>
              </a:ext>
            </a:extLst>
          </p:cNvPr>
          <p:cNvSpPr txBox="1">
            <a:spLocks/>
          </p:cNvSpPr>
          <p:nvPr/>
        </p:nvSpPr>
        <p:spPr>
          <a:xfrm>
            <a:off x="316176" y="386905"/>
            <a:ext cx="10173556" cy="61088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kern="0">
                <a:solidFill>
                  <a:srgbClr val="00597C"/>
                </a:solidFill>
                <a:latin typeface="Calibri" panose="020F0502020204030204" pitchFamily="34" charset="0"/>
                <a:ea typeface="Cambria" panose="02040503050406030204" pitchFamily="18" charset="0"/>
                <a:cs typeface="Calibri" panose="020F0502020204030204" pitchFamily="34" charset="0"/>
              </a:rPr>
              <a:t>Angel Investor Tax Credit</a:t>
            </a:r>
          </a:p>
        </p:txBody>
      </p:sp>
      <p:cxnSp>
        <p:nvCxnSpPr>
          <p:cNvPr id="3" name="Straight Connector 2">
            <a:extLst>
              <a:ext uri="{FF2B5EF4-FFF2-40B4-BE49-F238E27FC236}">
                <a16:creationId xmlns:a16="http://schemas.microsoft.com/office/drawing/2014/main" id="{37E29DFD-D4C0-F461-438A-C559C7E14629}"/>
              </a:ext>
            </a:extLst>
          </p:cNvPr>
          <p:cNvCxnSpPr>
            <a:cxnSpLocks/>
          </p:cNvCxnSpPr>
          <p:nvPr/>
        </p:nvCxnSpPr>
        <p:spPr>
          <a:xfrm>
            <a:off x="410697" y="965723"/>
            <a:ext cx="11245346"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51C63217-5FE6-6863-3E54-CECEDDF8C959}"/>
              </a:ext>
            </a:extLst>
          </p:cNvPr>
          <p:cNvSpPr txBox="1"/>
          <p:nvPr/>
        </p:nvSpPr>
        <p:spPr>
          <a:xfrm>
            <a:off x="200397" y="1121861"/>
            <a:ext cx="11791205" cy="1155183"/>
          </a:xfrm>
          <a:prstGeom prst="snip2DiagRect">
            <a:avLst/>
          </a:prstGeom>
          <a:noFill/>
          <a:ln w="12700">
            <a:noFill/>
          </a:ln>
        </p:spPr>
        <p:txBody>
          <a:bodyPr wrap="square" rtlCol="0">
            <a:spAutoFit/>
          </a:bodyPr>
          <a:lstStyle/>
          <a:p>
            <a:pPr>
              <a:lnSpc>
                <a:spcPct val="150000"/>
              </a:lnSpc>
            </a:pPr>
            <a:r>
              <a:rPr lang="en-US" sz="2000">
                <a:solidFill>
                  <a:schemeClr val="accent5">
                    <a:lumMod val="50000"/>
                  </a:schemeClr>
                </a:solidFill>
                <a:latin typeface="Calibri" panose="020F0502020204030204" pitchFamily="34" charset="0"/>
                <a:ea typeface="Cambria"/>
                <a:cs typeface="Calibri" panose="020F0502020204030204" pitchFamily="34" charset="0"/>
              </a:rPr>
              <a:t>NJEDA provides refundable tax credits to private investors in eligible NJ technology/biotechnology companies. </a:t>
            </a:r>
            <a:endParaRPr lang="en-US" sz="2000" b="1" i="0" u="none" strike="noStrike" baseline="0">
              <a:solidFill>
                <a:srgbClr val="333333"/>
              </a:solidFill>
              <a:latin typeface="Calibri" panose="020F0502020204030204" pitchFamily="34" charset="0"/>
              <a:ea typeface="Cambria" panose="02040503050406030204" pitchFamily="18" charset="0"/>
              <a:cs typeface="Calibri" panose="020F0502020204030204" pitchFamily="34" charset="0"/>
            </a:endParaRPr>
          </a:p>
          <a:p>
            <a:pPr>
              <a:lnSpc>
                <a:spcPct val="150000"/>
              </a:lnSpc>
              <a:buClr>
                <a:srgbClr val="84BE00"/>
              </a:buClr>
            </a:pPr>
            <a:endParaRPr lang="en-US" sz="2000">
              <a:latin typeface="Calibri" panose="020F0502020204030204" pitchFamily="34" charset="0"/>
              <a:ea typeface="Cambria" panose="02040503050406030204" pitchFamily="18" charset="0"/>
              <a:cs typeface="Calibri" panose="020F0502020204030204" pitchFamily="34" charset="0"/>
            </a:endParaRPr>
          </a:p>
        </p:txBody>
      </p:sp>
      <p:sp>
        <p:nvSpPr>
          <p:cNvPr id="14" name="TextBox 13">
            <a:extLst>
              <a:ext uri="{FF2B5EF4-FFF2-40B4-BE49-F238E27FC236}">
                <a16:creationId xmlns:a16="http://schemas.microsoft.com/office/drawing/2014/main" id="{174FC859-A791-4E8C-BABE-BC9C2858DE08}"/>
              </a:ext>
            </a:extLst>
          </p:cNvPr>
          <p:cNvSpPr txBox="1"/>
          <p:nvPr/>
        </p:nvSpPr>
        <p:spPr>
          <a:xfrm>
            <a:off x="1155804" y="2225908"/>
            <a:ext cx="6783411" cy="3276282"/>
          </a:xfrm>
          <a:prstGeom prst="rect">
            <a:avLst/>
          </a:prstGeom>
          <a:noFill/>
        </p:spPr>
        <p:txBody>
          <a:bodyPr wrap="square">
            <a:spAutoFit/>
          </a:bodyPr>
          <a:lstStyle/>
          <a:p>
            <a:pPr marL="285750" indent="-285750" algn="l">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20% tax credit; 5% bonus based on diversity/location</a:t>
            </a:r>
          </a:p>
          <a:p>
            <a:pPr marL="285750" indent="-285750" algn="l">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Full-time employees (FTE)</a:t>
            </a:r>
          </a:p>
          <a:p>
            <a:pPr marL="742950" lvl="1" indent="-285750">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at least 1, no more than 225</a:t>
            </a:r>
          </a:p>
          <a:p>
            <a:pPr marL="742950" lvl="1" indent="-285750">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75% of all employees working in New Jersey</a:t>
            </a:r>
          </a:p>
          <a:p>
            <a:pPr marL="285750" indent="-285750" algn="l">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Must be commercializing an eligible technology</a:t>
            </a:r>
          </a:p>
          <a:p>
            <a:pPr marL="285750" indent="-285750" algn="l">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Investment must be a non-refundable transfer of cash</a:t>
            </a:r>
          </a:p>
          <a:p>
            <a:pPr marL="285750" indent="-285750" algn="l">
              <a:lnSpc>
                <a:spcPct val="150000"/>
              </a:lnSpc>
              <a:buClr>
                <a:srgbClr val="84BE00"/>
              </a:buClr>
              <a:buFont typeface="System Font Regular"/>
              <a:buChar char="►"/>
            </a:pPr>
            <a:r>
              <a:rPr lang="en-US" sz="2000">
                <a:latin typeface="Calibri" panose="020F0502020204030204" pitchFamily="34" charset="0"/>
                <a:ea typeface="Cambria" panose="02040503050406030204" pitchFamily="18" charset="0"/>
                <a:cs typeface="Calibri" panose="020F0502020204030204" pitchFamily="34" charset="0"/>
              </a:rPr>
              <a:t>Fully submitted application within 6 months of investment</a:t>
            </a:r>
          </a:p>
        </p:txBody>
      </p:sp>
      <p:sp>
        <p:nvSpPr>
          <p:cNvPr id="13" name="TextBox 12">
            <a:extLst>
              <a:ext uri="{FF2B5EF4-FFF2-40B4-BE49-F238E27FC236}">
                <a16:creationId xmlns:a16="http://schemas.microsoft.com/office/drawing/2014/main" id="{B711368F-DC09-4D74-8845-9D0EABBB43D1}"/>
              </a:ext>
            </a:extLst>
          </p:cNvPr>
          <p:cNvSpPr txBox="1"/>
          <p:nvPr/>
        </p:nvSpPr>
        <p:spPr>
          <a:xfrm>
            <a:off x="112651" y="6422080"/>
            <a:ext cx="3143553" cy="646331"/>
          </a:xfrm>
          <a:prstGeom prst="rect">
            <a:avLst/>
          </a:prstGeom>
          <a:noFill/>
        </p:spPr>
        <p:txBody>
          <a:bodyPr wrap="none" rtlCol="0">
            <a:spAutoFit/>
          </a:bodyPr>
          <a:lstStyle/>
          <a:p>
            <a:r>
              <a:rPr lang="en-US">
                <a:latin typeface="Calibri" panose="020F0502020204030204" pitchFamily="34" charset="0"/>
                <a:cs typeface="Calibri" panose="020F0502020204030204" pitchFamily="34" charset="0"/>
                <a:hlinkClick r:id="rId3"/>
              </a:rPr>
              <a:t>www.njeda.gov/angeltaxcredit/</a:t>
            </a:r>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4" name="Triangle 3">
            <a:extLst>
              <a:ext uri="{FF2B5EF4-FFF2-40B4-BE49-F238E27FC236}">
                <a16:creationId xmlns:a16="http://schemas.microsoft.com/office/drawing/2014/main" id="{EAB64AFB-4282-6DCA-2311-DBA36D958E71}"/>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061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FBDF-2D50-CCC1-B01E-AC81E366E2B5}"/>
              </a:ext>
            </a:extLst>
          </p:cNvPr>
          <p:cNvSpPr txBox="1">
            <a:spLocks/>
          </p:cNvSpPr>
          <p:nvPr/>
        </p:nvSpPr>
        <p:spPr>
          <a:xfrm>
            <a:off x="410697" y="441777"/>
            <a:ext cx="5973822" cy="620176"/>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0597C"/>
                </a:solidFill>
                <a:latin typeface="Calibri"/>
                <a:ea typeface="Calibri"/>
                <a:cs typeface="Calibri"/>
              </a:rPr>
              <a:t>Angel Tax Credit Approved Company</a:t>
            </a:r>
            <a:endParaRPr lang="en-US"/>
          </a:p>
        </p:txBody>
      </p:sp>
      <p:cxnSp>
        <p:nvCxnSpPr>
          <p:cNvPr id="3" name="Straight Connector 2">
            <a:extLst>
              <a:ext uri="{FF2B5EF4-FFF2-40B4-BE49-F238E27FC236}">
                <a16:creationId xmlns:a16="http://schemas.microsoft.com/office/drawing/2014/main" id="{37E29DFD-D4C0-F461-438A-C559C7E14629}"/>
              </a:ext>
            </a:extLst>
          </p:cNvPr>
          <p:cNvCxnSpPr>
            <a:cxnSpLocks/>
          </p:cNvCxnSpPr>
          <p:nvPr/>
        </p:nvCxnSpPr>
        <p:spPr>
          <a:xfrm>
            <a:off x="410697" y="965723"/>
            <a:ext cx="11245346" cy="0"/>
          </a:xfrm>
          <a:prstGeom prst="line">
            <a:avLst/>
          </a:prstGeom>
          <a:ln w="19050">
            <a:solidFill>
              <a:srgbClr val="84BE00"/>
            </a:solidFill>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09E3703A-B7CC-D557-2A71-C7CCCA263B84}"/>
              </a:ext>
            </a:extLst>
          </p:cNvPr>
          <p:cNvPicPr>
            <a:picLocks noChangeAspect="1"/>
          </p:cNvPicPr>
          <p:nvPr/>
        </p:nvPicPr>
        <p:blipFill rotWithShape="1">
          <a:blip r:embed="rId2"/>
          <a:srcRect l="51252" t="6327" r="566" b="6700"/>
          <a:stretch/>
        </p:blipFill>
        <p:spPr>
          <a:xfrm>
            <a:off x="6390135" y="2053710"/>
            <a:ext cx="5417821" cy="2750579"/>
          </a:xfrm>
          <a:prstGeom prst="rect">
            <a:avLst/>
          </a:prstGeom>
          <a:ln w="19050">
            <a:solidFill>
              <a:schemeClr val="accent1"/>
            </a:solidFill>
          </a:ln>
        </p:spPr>
      </p:pic>
      <p:pic>
        <p:nvPicPr>
          <p:cNvPr id="14" name="Picture 13">
            <a:extLst>
              <a:ext uri="{FF2B5EF4-FFF2-40B4-BE49-F238E27FC236}">
                <a16:creationId xmlns:a16="http://schemas.microsoft.com/office/drawing/2014/main" id="{247655B5-52AD-C810-0FC5-6D548AA1C69D}"/>
              </a:ext>
            </a:extLst>
          </p:cNvPr>
          <p:cNvPicPr>
            <a:picLocks noChangeAspect="1"/>
          </p:cNvPicPr>
          <p:nvPr/>
        </p:nvPicPr>
        <p:blipFill>
          <a:blip r:embed="rId3"/>
          <a:stretch>
            <a:fillRect/>
          </a:stretch>
        </p:blipFill>
        <p:spPr>
          <a:xfrm>
            <a:off x="10058404" y="5492387"/>
            <a:ext cx="1648911" cy="1099274"/>
          </a:xfrm>
          <a:prstGeom prst="rect">
            <a:avLst/>
          </a:prstGeom>
        </p:spPr>
      </p:pic>
      <p:sp>
        <p:nvSpPr>
          <p:cNvPr id="5" name="Rectangle 4">
            <a:extLst>
              <a:ext uri="{FF2B5EF4-FFF2-40B4-BE49-F238E27FC236}">
                <a16:creationId xmlns:a16="http://schemas.microsoft.com/office/drawing/2014/main" id="{AC98081E-CA30-C9B4-D9D9-FF8A89608E8E}"/>
              </a:ext>
            </a:extLst>
          </p:cNvPr>
          <p:cNvSpPr/>
          <p:nvPr/>
        </p:nvSpPr>
        <p:spPr>
          <a:xfrm>
            <a:off x="301229" y="1760478"/>
            <a:ext cx="5629552" cy="3438223"/>
          </a:xfrm>
          <a:prstGeom prst="rect">
            <a:avLst/>
          </a:prstGeom>
          <a:solidFill>
            <a:schemeClr val="bg1"/>
          </a:solidFill>
          <a:ln>
            <a:solidFill>
              <a:srgbClr val="0059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880">
              <a:solidFill>
                <a:srgbClr val="00597C"/>
              </a:solidFill>
              <a:latin typeface="Calibri" panose="020F0502020204030204"/>
            </a:endParaRPr>
          </a:p>
        </p:txBody>
      </p:sp>
      <p:sp>
        <p:nvSpPr>
          <p:cNvPr id="7" name="TextBox 6">
            <a:extLst>
              <a:ext uri="{FF2B5EF4-FFF2-40B4-BE49-F238E27FC236}">
                <a16:creationId xmlns:a16="http://schemas.microsoft.com/office/drawing/2014/main" id="{BAD75AB3-E6D3-1AE1-E411-794AC067E4B2}"/>
              </a:ext>
            </a:extLst>
          </p:cNvPr>
          <p:cNvSpPr txBox="1"/>
          <p:nvPr/>
        </p:nvSpPr>
        <p:spPr>
          <a:xfrm>
            <a:off x="301229" y="2335407"/>
            <a:ext cx="5629552" cy="2375522"/>
          </a:xfrm>
          <a:prstGeom prst="rect">
            <a:avLst/>
          </a:prstGeom>
          <a:noFill/>
        </p:spPr>
        <p:txBody>
          <a:bodyPr wrap="square" lIns="91440" tIns="45720" rIns="91440" bIns="45720" anchor="t">
            <a:spAutoFit/>
          </a:bodyPr>
          <a:lstStyle/>
          <a:p>
            <a:pPr marL="657860" indent="-548640" defTabSz="1119554" eaLnBrk="0" fontAlgn="base" hangingPunct="0">
              <a:lnSpc>
                <a:spcPct val="150000"/>
              </a:lnSpc>
              <a:spcBef>
                <a:spcPct val="0"/>
              </a:spcBef>
              <a:spcAft>
                <a:spcPct val="0"/>
              </a:spcAft>
              <a:buClr>
                <a:srgbClr val="84BE00"/>
              </a:buClr>
              <a:buFont typeface="System Font Regular"/>
              <a:buChar char="►"/>
              <a:tabLst>
                <a:tab pos="1645913" algn="l"/>
              </a:tabLst>
            </a:pPr>
            <a:endParaRPr lang="en-US" sz="1440">
              <a:solidFill>
                <a:srgbClr val="00597C"/>
              </a:solidFill>
              <a:latin typeface="Calibri" panose="020F0502020204030204" pitchFamily="34" charset="0"/>
              <a:ea typeface="ＭＳ Ｐゴシック" panose="020B0600070205080204" pitchFamily="34" charset="-128"/>
              <a:cs typeface="Calibri" panose="020F0502020204030204" pitchFamily="34" charset="0"/>
            </a:endParaRPr>
          </a:p>
          <a:p>
            <a:pPr marL="657860" indent="-548640" defTabSz="1119554" eaLnBrk="0" fontAlgn="base" hangingPunct="0">
              <a:lnSpc>
                <a:spcPct val="150000"/>
              </a:lnSpc>
              <a:spcBef>
                <a:spcPct val="0"/>
              </a:spcBef>
              <a:spcAft>
                <a:spcPct val="0"/>
              </a:spcAft>
              <a:buClr>
                <a:srgbClr val="84BE00"/>
              </a:buClr>
              <a:buFont typeface="System Font Regular"/>
              <a:buChar char="►"/>
              <a:tabLst>
                <a:tab pos="1645913" algn="l"/>
              </a:tabLst>
            </a:pPr>
            <a:r>
              <a:rPr lang="en-US" sz="1400">
                <a:solidFill>
                  <a:srgbClr val="00597C"/>
                </a:solidFill>
                <a:latin typeface="Calibri"/>
                <a:ea typeface="ＭＳ Ｐゴシック"/>
                <a:cs typeface="Calibri"/>
              </a:rPr>
              <a:t>Cybersecurity software company</a:t>
            </a:r>
          </a:p>
          <a:p>
            <a:pPr marL="657860" indent="-548640" defTabSz="1119554" eaLnBrk="0" fontAlgn="base" hangingPunct="0">
              <a:lnSpc>
                <a:spcPct val="150000"/>
              </a:lnSpc>
              <a:spcBef>
                <a:spcPct val="0"/>
              </a:spcBef>
              <a:spcAft>
                <a:spcPct val="0"/>
              </a:spcAft>
              <a:buClr>
                <a:srgbClr val="84BE00"/>
              </a:buClr>
              <a:buFont typeface="System Font Regular"/>
              <a:buChar char="►"/>
              <a:tabLst>
                <a:tab pos="1645913" algn="l"/>
              </a:tabLst>
            </a:pPr>
            <a:r>
              <a:rPr lang="en-US" sz="1400" b="0" i="0" u="none" strike="noStrike" baseline="0">
                <a:solidFill>
                  <a:srgbClr val="00597C"/>
                </a:solidFill>
                <a:latin typeface="Calibri"/>
                <a:ea typeface="Calibri"/>
                <a:cs typeface="Calibri"/>
              </a:rPr>
              <a:t>Secured angel funding through participation in Golden Seeds</a:t>
            </a:r>
          </a:p>
          <a:p>
            <a:pPr marL="657860" indent="-548640" defTabSz="1119554" eaLnBrk="0" fontAlgn="base" hangingPunct="0">
              <a:lnSpc>
                <a:spcPct val="150000"/>
              </a:lnSpc>
              <a:spcBef>
                <a:spcPct val="0"/>
              </a:spcBef>
              <a:spcAft>
                <a:spcPct val="0"/>
              </a:spcAft>
              <a:buClr>
                <a:srgbClr val="84BE00"/>
              </a:buClr>
              <a:buFont typeface="System Font Regular"/>
              <a:buChar char="►"/>
              <a:tabLst>
                <a:tab pos="1645913" algn="l"/>
              </a:tabLst>
            </a:pPr>
            <a:r>
              <a:rPr lang="en-US" sz="1400" b="0" i="0" u="none" strike="noStrike" baseline="0">
                <a:solidFill>
                  <a:srgbClr val="00597C"/>
                </a:solidFill>
                <a:latin typeface="Calibri"/>
                <a:ea typeface="Calibri"/>
                <a:cs typeface="Calibri"/>
              </a:rPr>
              <a:t>The funding from GS and other investors was matched by the NJEDA's Angel Match Program with a $500,000 investment</a:t>
            </a:r>
          </a:p>
          <a:p>
            <a:pPr marL="657860" indent="-548640" defTabSz="1119554" eaLnBrk="0" fontAlgn="base" hangingPunct="0">
              <a:lnSpc>
                <a:spcPct val="150000"/>
              </a:lnSpc>
              <a:spcBef>
                <a:spcPct val="0"/>
              </a:spcBef>
              <a:spcAft>
                <a:spcPct val="0"/>
              </a:spcAft>
              <a:buClr>
                <a:srgbClr val="84BE00"/>
              </a:buClr>
              <a:buFont typeface="System Font Regular"/>
              <a:buChar char="►"/>
              <a:tabLst>
                <a:tab pos="1645913" algn="l"/>
              </a:tabLst>
            </a:pPr>
            <a:r>
              <a:rPr lang="en-US" sz="1400" b="0" i="0" u="none" strike="noStrike" baseline="0">
                <a:solidFill>
                  <a:srgbClr val="00597C"/>
                </a:solidFill>
                <a:latin typeface="Calibri"/>
                <a:ea typeface="Calibri"/>
                <a:cs typeface="Calibri"/>
              </a:rPr>
              <a:t>The company’s investors leveraged Angel Tax Credit as well</a:t>
            </a:r>
          </a:p>
          <a:p>
            <a:pPr marL="657860" indent="-548640" defTabSz="1119554" eaLnBrk="0" fontAlgn="base" hangingPunct="0">
              <a:lnSpc>
                <a:spcPct val="150000"/>
              </a:lnSpc>
              <a:spcBef>
                <a:spcPct val="0"/>
              </a:spcBef>
              <a:spcAft>
                <a:spcPct val="0"/>
              </a:spcAft>
              <a:buClr>
                <a:srgbClr val="84BE00"/>
              </a:buClr>
              <a:buFont typeface="System Font Regular"/>
              <a:buChar char="►"/>
              <a:tabLst>
                <a:tab pos="1645913" algn="l"/>
              </a:tabLst>
            </a:pPr>
            <a:endParaRPr lang="en-US" sz="1440">
              <a:solidFill>
                <a:srgbClr val="00597C"/>
              </a:solidFill>
              <a:latin typeface="Calibri" panose="020F0502020204030204" pitchFamily="34" charset="0"/>
              <a:ea typeface="ＭＳ Ｐゴシック"/>
              <a:cs typeface="Calibri" panose="020F0502020204030204" pitchFamily="34" charset="0"/>
            </a:endParaRPr>
          </a:p>
        </p:txBody>
      </p:sp>
      <p:sp>
        <p:nvSpPr>
          <p:cNvPr id="10" name="TextBox 9">
            <a:extLst>
              <a:ext uri="{FF2B5EF4-FFF2-40B4-BE49-F238E27FC236}">
                <a16:creationId xmlns:a16="http://schemas.microsoft.com/office/drawing/2014/main" id="{65E82434-5D09-C19C-1AA7-FB055C70C296}"/>
              </a:ext>
            </a:extLst>
          </p:cNvPr>
          <p:cNvSpPr txBox="1"/>
          <p:nvPr/>
        </p:nvSpPr>
        <p:spPr>
          <a:xfrm>
            <a:off x="478775" y="1881788"/>
            <a:ext cx="6148698" cy="461665"/>
          </a:xfrm>
          <a:prstGeom prst="rect">
            <a:avLst/>
          </a:prstGeom>
          <a:noFill/>
        </p:spPr>
        <p:txBody>
          <a:bodyPr wrap="square">
            <a:spAutoFit/>
          </a:bodyPr>
          <a:lstStyle/>
          <a:p>
            <a:pPr defTabSz="1097280" eaLnBrk="0" fontAlgn="base" hangingPunct="0">
              <a:spcBef>
                <a:spcPct val="0"/>
              </a:spcBef>
              <a:spcAft>
                <a:spcPct val="0"/>
              </a:spcAft>
            </a:pPr>
            <a:r>
              <a:rPr lang="en-US" sz="2400" b="1">
                <a:solidFill>
                  <a:srgbClr val="00587B"/>
                </a:solidFill>
                <a:latin typeface="Calibri" panose="020F0502020204030204"/>
                <a:ea typeface="ＭＳ Ｐゴシック"/>
              </a:rPr>
              <a:t>Princeton Identity</a:t>
            </a:r>
            <a:endParaRPr lang="en-US" sz="2400" b="1">
              <a:solidFill>
                <a:srgbClr val="00587B"/>
              </a:solidFill>
              <a:latin typeface="Calibri" panose="020F0502020204030204"/>
              <a:ea typeface="ＭＳ Ｐゴシック" panose="020B0600070205080204" pitchFamily="34" charset="-128"/>
            </a:endParaRPr>
          </a:p>
        </p:txBody>
      </p:sp>
      <p:sp>
        <p:nvSpPr>
          <p:cNvPr id="11" name="Triangle 3">
            <a:extLst>
              <a:ext uri="{FF2B5EF4-FFF2-40B4-BE49-F238E27FC236}">
                <a16:creationId xmlns:a16="http://schemas.microsoft.com/office/drawing/2014/main" id="{F04559B4-A24A-F71F-4D02-D720BE010AF9}"/>
              </a:ext>
            </a:extLst>
          </p:cNvPr>
          <p:cNvSpPr/>
          <p:nvPr/>
        </p:nvSpPr>
        <p:spPr>
          <a:xfrm rot="16200000">
            <a:off x="8882225" y="-2108045"/>
            <a:ext cx="1201729" cy="5417820"/>
          </a:xfrm>
          <a:prstGeom prst="triangle">
            <a:avLst>
              <a:gd name="adj" fmla="val 100000"/>
            </a:avLst>
          </a:prstGeom>
          <a:solidFill>
            <a:srgbClr val="84BE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34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732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qYcVrRtbWaUAvDeXgTBA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9863819DAE2E4A8CE3BF0A95163D5D" ma:contentTypeVersion="14" ma:contentTypeDescription="Create a new document." ma:contentTypeScope="" ma:versionID="7db6c78301c49a93a612108087f37289">
  <xsd:schema xmlns:xsd="http://www.w3.org/2001/XMLSchema" xmlns:xs="http://www.w3.org/2001/XMLSchema" xmlns:p="http://schemas.microsoft.com/office/2006/metadata/properties" xmlns:ns2="1418a431-85d9-4a0f-8e60-edc5bb70af11" xmlns:ns3="7e442f8c-2b69-4ac9-9723-b3795c5148a8" targetNamespace="http://schemas.microsoft.com/office/2006/metadata/properties" ma:root="true" ma:fieldsID="74ed3908a41a1b470d16235775fe1333" ns2:_="" ns3:_="">
    <xsd:import namespace="1418a431-85d9-4a0f-8e60-edc5bb70af11"/>
    <xsd:import namespace="7e442f8c-2b69-4ac9-9723-b3795c5148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8a431-85d9-4a0f-8e60-edc5bb70a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43866a5-a1f1-4687-bbc9-01e29c03519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442f8c-2b69-4ac9-9723-b3795c5148a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d054935-6ecd-49d3-ba11-b0d4dddecb41}" ma:internalName="TaxCatchAll" ma:showField="CatchAllData" ma:web="7e442f8c-2b69-4ac9-9723-b3795c5148a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18a431-85d9-4a0f-8e60-edc5bb70af11">
      <Terms xmlns="http://schemas.microsoft.com/office/infopath/2007/PartnerControls"/>
    </lcf76f155ced4ddcb4097134ff3c332f>
    <TaxCatchAll xmlns="7e442f8c-2b69-4ac9-9723-b3795c5148a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03DFFB-D555-40DD-97CC-48DA8981C584}">
  <ds:schemaRefs>
    <ds:schemaRef ds:uri="1418a431-85d9-4a0f-8e60-edc5bb70af11"/>
    <ds:schemaRef ds:uri="7e442f8c-2b69-4ac9-9723-b3795c5148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E57195-4AF8-41D1-ACB6-B40E2A5F17AF}">
  <ds:schemaRefs>
    <ds:schemaRef ds:uri="http://purl.org/dc/term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7e442f8c-2b69-4ac9-9723-b3795c5148a8"/>
    <ds:schemaRef ds:uri="1418a431-85d9-4a0f-8e60-edc5bb70af11"/>
    <ds:schemaRef ds:uri="http://purl.org/dc/dcmitype/"/>
  </ds:schemaRefs>
</ds:datastoreItem>
</file>

<file path=customXml/itemProps3.xml><?xml version="1.0" encoding="utf-8"?>
<ds:datastoreItem xmlns:ds="http://schemas.openxmlformats.org/officeDocument/2006/customXml" ds:itemID="{C78FF448-FFCB-44A6-A222-3CEA2FD874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1437</Words>
  <Application>Microsoft Office PowerPoint</Application>
  <PresentationFormat>Widescreen</PresentationFormat>
  <Paragraphs>203</Paragraphs>
  <Slides>21</Slides>
  <Notes>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5" baseType="lpstr">
      <vt:lpstr>Arial</vt:lpstr>
      <vt:lpstr>Calibri</vt:lpstr>
      <vt:lpstr>Calibri </vt:lpstr>
      <vt:lpstr>Calibri body</vt:lpstr>
      <vt:lpstr>Calibri Light</vt:lpstr>
      <vt:lpstr>Cambria</vt:lpstr>
      <vt:lpstr>Roboto</vt:lpstr>
      <vt:lpstr>Segoe UI</vt:lpstr>
      <vt:lpstr>System Font Regular</vt:lpstr>
      <vt:lpstr>System Font Regular,Sans-Serif</vt:lpstr>
      <vt:lpstr>Times New Roman</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NJESP Approved Companies</vt:lpstr>
      <vt:lpstr>NJ Accelerate</vt:lpstr>
      <vt:lpstr>NJ Accelerate</vt:lpstr>
      <vt:lpstr>PowerPoint Presentation</vt:lpstr>
      <vt:lpstr>Angel Match Approved Companies</vt:lpstr>
      <vt:lpstr>PowerPoint Presentation</vt:lpstr>
      <vt:lpstr>NOL Approved Company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Diaz</dc:creator>
  <cp:lastModifiedBy>Daniela Diaz</cp:lastModifiedBy>
  <cp:revision>2</cp:revision>
  <dcterms:created xsi:type="dcterms:W3CDTF">2024-07-31T17:02:13Z</dcterms:created>
  <dcterms:modified xsi:type="dcterms:W3CDTF">2024-10-29T13:45:34Z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0x010100789863819DAE2E4A8CE3BF0A95163D5D</vt:lpwstr>
  </property>
  <property fmtid="{D5CDD505-2E9C-101B-9397-08002B2CF9AE}" pid="3" name="MediaServiceImageTags">
    <vt:lpwstr/>
  </property>
</Properties>
</file>