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10324" r:id="rId5"/>
    <p:sldId id="2145706963" r:id="rId6"/>
    <p:sldId id="10493" r:id="rId7"/>
    <p:sldId id="2145706951" r:id="rId8"/>
    <p:sldId id="2145706952" r:id="rId9"/>
    <p:sldId id="10522" r:id="rId10"/>
    <p:sldId id="2145706953" r:id="rId11"/>
    <p:sldId id="2145706954" r:id="rId12"/>
    <p:sldId id="2145706955" r:id="rId13"/>
    <p:sldId id="2145706956" r:id="rId14"/>
    <p:sldId id="2145706957" r:id="rId15"/>
    <p:sldId id="2145706949" r:id="rId16"/>
    <p:sldId id="2145706964" r:id="rId17"/>
    <p:sldId id="2145706962" r:id="rId18"/>
    <p:sldId id="21457069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AA0D0C-44DF-21F2-1FD9-978CEE3E8D2A}" name="Monika R. Athwal" initials="MA" userId="S::mathwal@njeda.com::7971907c-7a58-4ece-b142-9fbd54fe46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7C"/>
    <a:srgbClr val="84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2F4D-3682-40C3-8B55-772DE994ED9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B62F9-1EB2-475A-B0A8-375792D5C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902E5-E0B2-4B7E-AB45-8D3944E10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5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you’ll see here our great team.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on the right are all of our department’s programs.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Calibri"/>
                <a:ea typeface="Calibri" panose="020F0502020204030204" pitchFamily="34" charset="0"/>
                <a:cs typeface="Calibri"/>
              </a:rPr>
              <a:t>We’ll be running </a:t>
            </a: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through some </a:t>
            </a:r>
            <a:r>
              <a:rPr lang="en-US" sz="1200">
                <a:effectLst/>
                <a:latin typeface="Calibri"/>
                <a:ea typeface="Calibri" panose="020F0502020204030204" pitchFamily="34" charset="0"/>
                <a:cs typeface="Calibri"/>
              </a:rPr>
              <a:t>but not</a:t>
            </a: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en-US" sz="1200">
                <a:effectLst/>
                <a:latin typeface="Calibri"/>
                <a:ea typeface="Calibri" panose="020F0502020204030204" pitchFamily="34" charset="0"/>
                <a:cs typeface="Calibri"/>
              </a:rPr>
              <a:t>all of these. As not all are as applicable and there’s just not enough time to cover everything.</a:t>
            </a: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12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if you would like to learn more, each one has its own website and we’re happy to cover them with you individually.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program I touch on is the angel investor tax credit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B69E1-BC6A-4E1F-9D59-58B11B9DFA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9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DCF69-DDD2-4864-968D-9A716FA929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2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789F5-0BA5-4584-8764-51CA663444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2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62F9-1EB2-475A-B0A8-375792D5C1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B822-B3E3-3E48-B98A-FA267CA82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8C6D0-9CE3-74AA-04ED-5946F672F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3A1FA-847C-2C2E-7E34-0B80CC61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CCA48-EF9C-D009-B888-02582D8A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F2E61-1692-D5E0-4F77-7C2D9353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5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7CF6-8321-9D8E-E517-C19F488E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D98E6-FCC9-8FE7-EF2A-917E4CBF8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EC1CD-081F-DAA3-BEE5-05EE0AFE5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4F788-B2E5-064A-4303-1B1F1BA6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A05A-17B2-5A79-8B8B-4CEC1AD0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59232-C1F6-311C-6AA1-1C849FA70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38564-04C1-D10C-3C76-F99E18C57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3891B-25A9-2539-351D-EF888935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340C0-277F-F431-E15E-1B109DDF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F06FA-FF94-3916-C557-3BFF633E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2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c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508BDA9-2CC5-4441-9CB2-F421A72E49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508BDA9-2CC5-4441-9CB2-F421A72E49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60C9AF-AEE9-44CC-BA6A-A3C6CF5AFD6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B380B-917C-45EF-BD98-A4E18484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30" y="329440"/>
            <a:ext cx="11725484" cy="314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B26E0-891E-4B4A-AE1A-C18AEFD16AB1}"/>
              </a:ext>
            </a:extLst>
          </p:cNvPr>
          <p:cNvSpPr/>
          <p:nvPr userDrawn="1"/>
        </p:nvSpPr>
        <p:spPr>
          <a:xfrm>
            <a:off x="155498" y="54423"/>
            <a:ext cx="3078856" cy="17882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CE317E-DE7E-4FE2-8C7D-03C5CFDBDD76}"/>
              </a:ext>
            </a:extLst>
          </p:cNvPr>
          <p:cNvCxnSpPr>
            <a:cxnSpLocks/>
          </p:cNvCxnSpPr>
          <p:nvPr userDrawn="1"/>
        </p:nvCxnSpPr>
        <p:spPr>
          <a:xfrm>
            <a:off x="155498" y="6530812"/>
            <a:ext cx="964086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1CE4F-DB9D-4540-BD41-F2FAA92DBF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757" y="6272715"/>
            <a:ext cx="1234613" cy="4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93339-3628-39C4-FE9C-BEC94D3F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38495-57D7-E907-23E7-4840ED475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E4590-5FC8-AF2C-39B7-F2E14855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0C60D-362A-5114-75AF-BF66831C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3B379-B531-A8F3-9EB0-C38360DC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0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D5BD-F039-FBFD-D91F-93B4690D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9E95-7328-787B-226E-EBCBCB70E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17B71-D4C8-6E22-A298-9499EDB4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BEDE4-277C-5190-8BC8-79A73E8E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3E258-01CC-B387-E04F-CF3B7C10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3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A520-A34D-DC0A-F3DF-70A48443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7D348-AA8C-6EBB-9E38-CAB3D01F9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1C09D-D711-C8D8-3A23-03F5DB1CE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43711-6853-5BAE-06DC-EABE4939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D5BB3-84E0-28F6-3B32-60CF99FF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96C60-70C2-2893-D2E4-1CDF4A52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2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1EDF9-6693-ADF5-4DC7-ACB21511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E91B7-4CFE-A5BA-CF4D-44EB66262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8BD6A-26E6-CD0B-C3A8-E69AB0D70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EC9B2-E1F3-B271-FD7C-62714ACB3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ECD54-CA0D-7930-C4B4-5FCCC087E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C9A83-85B9-6B9D-0E39-3B4385F3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2F5C7-5F12-D538-B6F1-989C9412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BD30E7-DFCD-2640-1ED5-A0D167AB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3CBA-A8EB-41ED-76D1-689E15B54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3E5D33-18F1-9B9E-67FF-C3D1E3CC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80E0A-306C-E016-1A09-EBFC41A0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A7E3D-21A0-48F2-16AC-0D92FB87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1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9BB49-3C51-8A97-15E0-6D275CAA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4677C-E1DE-70E4-4DF9-DF653966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54259-7674-E29E-9384-3E21D6A8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C6C7-CC2C-EA6F-FAD8-98263E13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55382-5C57-0E35-AD64-D8F99EAC6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0EE37-1E6B-A3CF-D702-FC0494EA3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93D89-692A-A73E-4FC6-E49AFBA6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74A2A-2EB2-F723-EC0B-8E14B916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8ECC-1C28-C1B7-F161-5C67C0EB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9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3C72-45D8-70E8-F872-BFA5171A1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E4A09-93F9-7E09-607F-E4467ECC2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1974-4AC3-BA45-7821-A24142AFA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30B75-5B9C-EE16-F728-C91131CE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FC90C-DF71-F08F-5901-5D946539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2163A-D49D-60DD-D512-8B1DADDA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7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D10D7-175C-1A5E-BF64-109B3863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F4DB0-0F32-1E7C-4767-0C6E4F7D2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200D-8F0A-8758-0E9D-7C450EA5B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34CEB-D63B-4624-9A13-9F51A5BA27C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4A1F0-FF31-6E0E-46D2-452B97B11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31E73-9A7F-3763-9424-6355B3440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4666-04A4-44EB-8C11-E3F3590F4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0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eda.gov/njesp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hyperlink" Target="mailto:Jsheft@njcsit.g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://www.njeda.gov/innovation-office-hours/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sheft@njcsit.gov" TargetMode="External"/><Relationship Id="rId11" Type="http://schemas.microsoft.com/office/2007/relationships/hdphoto" Target="../media/hdphoto2.wdp"/><Relationship Id="rId5" Type="http://schemas.openxmlformats.org/officeDocument/2006/relationships/hyperlink" Target="mailto:Monika.Athwal@njeda.gov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eda.gov/angeltaxcredi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eda.gov/nol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eda.gov/angeltaxcredi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3646" y="853687"/>
            <a:ext cx="9720153" cy="5231409"/>
            <a:chOff x="0" y="0"/>
            <a:chExt cx="6186311" cy="3539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539274"/>
            </a:xfrm>
            <a:custGeom>
              <a:avLst/>
              <a:gdLst/>
              <a:ahLst/>
              <a:cxnLst/>
              <a:rect l="l" t="t" r="r" b="b"/>
              <a:pathLst>
                <a:path w="6186311" h="3539274">
                  <a:moveTo>
                    <a:pt x="0" y="0"/>
                  </a:moveTo>
                  <a:lnTo>
                    <a:pt x="6186311" y="0"/>
                  </a:lnTo>
                  <a:lnTo>
                    <a:pt x="6186311" y="3539274"/>
                  </a:lnTo>
                  <a:lnTo>
                    <a:pt x="0" y="3539274"/>
                  </a:lnTo>
                  <a:close/>
                </a:path>
              </a:pathLst>
            </a:custGeom>
            <a:solidFill>
              <a:srgbClr val="00597C"/>
            </a:solidFill>
          </p:spPr>
          <p:txBody>
            <a:bodyPr/>
            <a:lstStyle/>
            <a:p>
              <a:endParaRPr lang="en-US">
                <a:ea typeface="Cambria" panose="02040503050406030204" pitchFamily="18" charset="0"/>
              </a:endParaRPr>
            </a:p>
          </p:txBody>
        </p:sp>
      </p:grpSp>
      <p:sp>
        <p:nvSpPr>
          <p:cNvPr id="4" name="AutoShape 4"/>
          <p:cNvSpPr/>
          <p:nvPr/>
        </p:nvSpPr>
        <p:spPr>
          <a:xfrm rot="-4227458">
            <a:off x="100971" y="1095215"/>
            <a:ext cx="6584701" cy="1356631"/>
          </a:xfrm>
          <a:prstGeom prst="rect">
            <a:avLst/>
          </a:prstGeom>
          <a:solidFill>
            <a:srgbClr val="0078A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84964" y="-762265"/>
            <a:ext cx="3852432" cy="8093706"/>
            <a:chOff x="0" y="0"/>
            <a:chExt cx="10273152" cy="21583216"/>
          </a:xfrm>
        </p:grpSpPr>
        <p:sp>
          <p:nvSpPr>
            <p:cNvPr id="6" name="AutoShape 6"/>
            <p:cNvSpPr/>
            <p:nvPr/>
          </p:nvSpPr>
          <p:spPr>
            <a:xfrm rot="-6233333">
              <a:off x="-2962516" y="10620281"/>
              <a:ext cx="15870831" cy="5257133"/>
            </a:xfrm>
            <a:prstGeom prst="rect">
              <a:avLst/>
            </a:prstGeom>
            <a:solidFill>
              <a:srgbClr val="FAF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4110353">
              <a:off x="-2754669" y="5813593"/>
              <a:ext cx="15782491" cy="4825983"/>
            </a:xfrm>
            <a:prstGeom prst="rect">
              <a:avLst/>
            </a:prstGeom>
            <a:solidFill>
              <a:srgbClr val="84BD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38384" y="1991684"/>
            <a:ext cx="6046670" cy="2962542"/>
            <a:chOff x="0" y="0"/>
            <a:chExt cx="13425168" cy="65776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25168" cy="6577607"/>
            </a:xfrm>
            <a:custGeom>
              <a:avLst/>
              <a:gdLst/>
              <a:ahLst/>
              <a:cxnLst/>
              <a:rect l="l" t="t" r="r" b="b"/>
              <a:pathLst>
                <a:path w="13425168" h="6577607">
                  <a:moveTo>
                    <a:pt x="0" y="0"/>
                  </a:moveTo>
                  <a:lnTo>
                    <a:pt x="0" y="6577607"/>
                  </a:lnTo>
                  <a:lnTo>
                    <a:pt x="13425168" y="6577607"/>
                  </a:lnTo>
                  <a:lnTo>
                    <a:pt x="13425168" y="0"/>
                  </a:lnTo>
                  <a:lnTo>
                    <a:pt x="0" y="0"/>
                  </a:lnTo>
                  <a:close/>
                  <a:moveTo>
                    <a:pt x="13364208" y="6516647"/>
                  </a:moveTo>
                  <a:lnTo>
                    <a:pt x="59690" y="6516647"/>
                  </a:lnTo>
                  <a:lnTo>
                    <a:pt x="59690" y="59690"/>
                  </a:lnTo>
                  <a:lnTo>
                    <a:pt x="13364208" y="59690"/>
                  </a:lnTo>
                  <a:lnTo>
                    <a:pt x="13364208" y="6516647"/>
                  </a:lnTo>
                  <a:close/>
                </a:path>
              </a:pathLst>
            </a:custGeom>
            <a:solidFill>
              <a:srgbClr val="FAFE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513458-0BB8-46DB-8555-F2FEFC445327}"/>
              </a:ext>
            </a:extLst>
          </p:cNvPr>
          <p:cNvSpPr txBox="1"/>
          <p:nvPr/>
        </p:nvSpPr>
        <p:spPr>
          <a:xfrm>
            <a:off x="4251960" y="2636392"/>
            <a:ext cx="593309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a typeface="Cambria"/>
                <a:cs typeface="Segoe UI Semibold"/>
              </a:rPr>
              <a:t>Technology Innovation</a:t>
            </a:r>
          </a:p>
          <a:p>
            <a:pPr algn="ctr"/>
            <a:r>
              <a:rPr lang="en-US" sz="3200">
                <a:solidFill>
                  <a:schemeClr val="bg1"/>
                </a:solidFill>
                <a:ea typeface="Cambria"/>
                <a:cs typeface="Segoe UI Semibold"/>
              </a:rPr>
              <a:t>In-Person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ea typeface="Cambria"/>
                <a:cs typeface="Segoe UI Semibold"/>
              </a:rPr>
              <a:t>September 2024 Office Hours </a:t>
            </a:r>
            <a:endParaRPr lang="en-US">
              <a:solidFill>
                <a:schemeClr val="bg1"/>
              </a:solidFill>
              <a:ea typeface="Cambria"/>
              <a:cs typeface="Segoe UI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51C4E3-5575-476B-B825-E4FFD67FBD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634" y="5337340"/>
            <a:ext cx="1272540" cy="48634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54A9C4-83D0-46D0-AB8F-D964AAA8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410697" y="441777"/>
            <a:ext cx="4031652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NJEDA Impact</a:t>
            </a:r>
            <a:endParaRPr lang="en-US" sz="2800" dirty="0">
              <a:solidFill>
                <a:srgbClr val="0059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410697" y="965723"/>
            <a:ext cx="11245346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9E3703A-B7CC-D557-2A71-C7CCCA263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52" t="6327" r="566" b="6700"/>
          <a:stretch/>
        </p:blipFill>
        <p:spPr>
          <a:xfrm>
            <a:off x="6390135" y="2053710"/>
            <a:ext cx="5417821" cy="275057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655B5-52AD-C810-0FC5-6D548AA1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4" y="5492387"/>
            <a:ext cx="1648911" cy="10992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98081E-CA30-C9B4-D9D9-FF8A89608E8E}"/>
              </a:ext>
            </a:extLst>
          </p:cNvPr>
          <p:cNvSpPr/>
          <p:nvPr/>
        </p:nvSpPr>
        <p:spPr>
          <a:xfrm>
            <a:off x="301229" y="1760478"/>
            <a:ext cx="5629552" cy="3438223"/>
          </a:xfrm>
          <a:prstGeom prst="rect">
            <a:avLst/>
          </a:prstGeom>
          <a:solidFill>
            <a:schemeClr val="bg1"/>
          </a:solidFill>
          <a:ln>
            <a:solidFill>
              <a:srgbClr val="005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80">
              <a:solidFill>
                <a:srgbClr val="00597C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75AB3-E6D3-1AE1-E411-794AC067E4B2}"/>
              </a:ext>
            </a:extLst>
          </p:cNvPr>
          <p:cNvSpPr txBox="1"/>
          <p:nvPr/>
        </p:nvSpPr>
        <p:spPr>
          <a:xfrm>
            <a:off x="301229" y="2149553"/>
            <a:ext cx="5629552" cy="271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endParaRPr lang="en-US" sz="1440" dirty="0">
              <a:solidFill>
                <a:srgbClr val="00597C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dirty="0">
                <a:solidFill>
                  <a:srgbClr val="00597C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Cybersecurity software company</a:t>
            </a: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b="0" i="0" u="none" strike="noStrike" baseline="0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Secured $320,000 in angel funding through participation in Golden Seeds</a:t>
            </a: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b="0" i="0" u="none" strike="noStrike" baseline="0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funding from GS and other investors was matched by the NJEDA's Angel Match Program with a $500,000 investment</a:t>
            </a: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b="0" i="0" u="none" strike="noStrike" baseline="0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company’s investors leveraged Angel Tax Credit as well</a:t>
            </a: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endParaRPr lang="en-US" sz="1440" dirty="0">
              <a:solidFill>
                <a:srgbClr val="00597C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82434-5D09-C19C-1AA7-FB055C70C296}"/>
              </a:ext>
            </a:extLst>
          </p:cNvPr>
          <p:cNvSpPr txBox="1"/>
          <p:nvPr/>
        </p:nvSpPr>
        <p:spPr>
          <a:xfrm>
            <a:off x="478775" y="1881788"/>
            <a:ext cx="6148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Princeton Identity</a:t>
            </a:r>
            <a:endParaRPr lang="en-US" sz="2400" b="1" dirty="0">
              <a:solidFill>
                <a:srgbClr val="00587B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11" name="Triangle 3">
            <a:extLst>
              <a:ext uri="{FF2B5EF4-FFF2-40B4-BE49-F238E27FC236}">
                <a16:creationId xmlns:a16="http://schemas.microsoft.com/office/drawing/2014/main" id="{F04559B4-A24A-F71F-4D02-D720BE010AF9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328333" y="582500"/>
            <a:ext cx="9369340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 Entrepreneur Support Program – Guarantee For Investors </a:t>
            </a:r>
            <a:endParaRPr lang="en-US" sz="2800" dirty="0">
              <a:solidFill>
                <a:srgbClr val="0059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328333" y="1201730"/>
            <a:ext cx="11863667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8592E01B-D2B2-B045-66F6-5E91027C1D2D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63217-5FE6-6863-3E54-CECEDDF8C959}"/>
              </a:ext>
            </a:extLst>
          </p:cNvPr>
          <p:cNvSpPr txBox="1"/>
          <p:nvPr/>
        </p:nvSpPr>
        <p:spPr>
          <a:xfrm>
            <a:off x="328333" y="1388918"/>
            <a:ext cx="10415316" cy="844808"/>
          </a:xfrm>
          <a:prstGeom prst="snip2Diag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597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Provides a guarantee of up to 80% on private investor loans/convertible notes advanced to eligible NJ Companies for working capital.</a:t>
            </a:r>
            <a:endParaRPr lang="en-US" sz="2000" dirty="0">
              <a:solidFill>
                <a:srgbClr val="0059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D2B13-5EA6-BE2E-B3C3-F6067A62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4" y="5492387"/>
            <a:ext cx="1648911" cy="1099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259948-F235-46BD-86DB-5D4FC24A07FF}"/>
              </a:ext>
            </a:extLst>
          </p:cNvPr>
          <p:cNvSpPr txBox="1"/>
          <p:nvPr/>
        </p:nvSpPr>
        <p:spPr>
          <a:xfrm>
            <a:off x="7959999" y="2214503"/>
            <a:ext cx="6990573" cy="277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Guarantee terms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80% Note/Loan Amount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Up to $400K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 year from date of note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71CAA0-6239-4956-8B74-BB20003BFF63}"/>
              </a:ext>
            </a:extLst>
          </p:cNvPr>
          <p:cNvSpPr txBox="1"/>
          <p:nvPr/>
        </p:nvSpPr>
        <p:spPr>
          <a:xfrm>
            <a:off x="244629" y="6422080"/>
            <a:ext cx="2324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www.njeda.gov/njesp/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B3FD4-CA58-42C7-ACC8-1F90B45AA993}"/>
              </a:ext>
            </a:extLst>
          </p:cNvPr>
          <p:cNvSpPr txBox="1"/>
          <p:nvPr/>
        </p:nvSpPr>
        <p:spPr>
          <a:xfrm>
            <a:off x="646329" y="2600442"/>
            <a:ext cx="3747318" cy="323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Revenue Requirement 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least 1 C suite working in NJ 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50% of employees in NJ supported by docs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NJ Office(co-working, incubator, leased)</a:t>
            </a:r>
          </a:p>
          <a:p>
            <a:pPr>
              <a:lnSpc>
                <a:spcPct val="150000"/>
              </a:lnSpc>
              <a:buClr>
                <a:srgbClr val="84BE00"/>
              </a:buClr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17C9C-1E50-63EC-CF67-679BA627319B}"/>
              </a:ext>
            </a:extLst>
          </p:cNvPr>
          <p:cNvSpPr txBox="1"/>
          <p:nvPr/>
        </p:nvSpPr>
        <p:spPr>
          <a:xfrm>
            <a:off x="328333" y="2233725"/>
            <a:ext cx="240598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F15DB-D8A5-2430-C8C7-DA44692710E7}"/>
              </a:ext>
            </a:extLst>
          </p:cNvPr>
          <p:cNvSpPr txBox="1"/>
          <p:nvPr/>
        </p:nvSpPr>
        <p:spPr>
          <a:xfrm>
            <a:off x="4393647" y="2233725"/>
            <a:ext cx="5965794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Note/Loan terms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Maturity of at least 1 year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payments in year 1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Unsecured</a:t>
            </a:r>
          </a:p>
        </p:txBody>
      </p:sp>
    </p:spTree>
    <p:extLst>
      <p:ext uri="{BB962C8B-B14F-4D97-AF65-F5344CB8AC3E}">
        <p14:creationId xmlns:p14="http://schemas.microsoft.com/office/powerpoint/2010/main" val="96696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793D58D-A1EE-4229-87E4-2FF57167FB35}"/>
              </a:ext>
            </a:extLst>
          </p:cNvPr>
          <p:cNvSpPr/>
          <p:nvPr/>
        </p:nvSpPr>
        <p:spPr>
          <a:xfrm>
            <a:off x="183930" y="157401"/>
            <a:ext cx="11738781" cy="1156494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14DE21-05BB-4A28-862B-A0CDC85FF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714" y="6543784"/>
            <a:ext cx="517856" cy="38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69" kern="120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92">
              <a:defRPr/>
            </a:pPr>
            <a:fld id="{04E913E4-3261-49BC-A4A9-BBF84B9F10DB}" type="slidenum">
              <a:rPr lang="en-US" altLang="en-US">
                <a:solidFill>
                  <a:prstClr val="white">
                    <a:lumMod val="50000"/>
                  </a:prstClr>
                </a:solidFill>
              </a:rPr>
              <a:pPr defTabSz="914492">
                <a:defRPr/>
              </a:pPr>
              <a:t>12</a:t>
            </a:fld>
            <a:endParaRPr lang="en-US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2D1B7B4-53C1-438D-B2C0-DDB59EAFA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12520"/>
              </p:ext>
            </p:extLst>
          </p:nvPr>
        </p:nvGraphicFramePr>
        <p:xfrm>
          <a:off x="377687" y="1483898"/>
          <a:ext cx="11285026" cy="4422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2674">
                  <a:extLst>
                    <a:ext uri="{9D8B030D-6E8A-4147-A177-3AD203B41FA5}">
                      <a16:colId xmlns:a16="http://schemas.microsoft.com/office/drawing/2014/main" val="2609498806"/>
                    </a:ext>
                  </a:extLst>
                </a:gridCol>
                <a:gridCol w="4365321">
                  <a:extLst>
                    <a:ext uri="{9D8B030D-6E8A-4147-A177-3AD203B41FA5}">
                      <a16:colId xmlns:a16="http://schemas.microsoft.com/office/drawing/2014/main" val="1537923060"/>
                    </a:ext>
                  </a:extLst>
                </a:gridCol>
                <a:gridCol w="2427031">
                  <a:extLst>
                    <a:ext uri="{9D8B030D-6E8A-4147-A177-3AD203B41FA5}">
                      <a16:colId xmlns:a16="http://schemas.microsoft.com/office/drawing/2014/main" val="2882887567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Grant Programs -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www.njeda.gov/csit </a:t>
                      </a:r>
                    </a:p>
                    <a:p>
                      <a:endParaRPr lang="en-US" sz="1800" dirty="0"/>
                    </a:p>
                  </a:txBody>
                  <a:tcPr>
                    <a:solidFill>
                      <a:srgbClr val="0059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Eligibility Requirements (Standard)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Timeline (Target)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87474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Catalyst R&amp;D Voucher - $40K (includes Non-retail food and beverage R&amp;D projects)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&lt; 50 employees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50% of employees work in NJ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1-2 Full-time employees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&lt; $5 million in prior yr. revenue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In good standing to do business in NJ (Tax Clearance)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Rolling - Open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31682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Catalyst Seed Grant - $75K - $150K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dirty="0"/>
                        <a:t>50% of employees work in NJ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Yearly 2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Quarter (Est)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224912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Clean Tech R&amp;D Voucher -$40K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dirty="0"/>
                        <a:t>1-2 Full-time employees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Rolling - Open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363978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Clean Tech Seed Grant -$75K 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dirty="0"/>
                        <a:t>&lt; 5 million in prior yr.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Yearly 4th Quarter (Est)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372505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Clean Tech Pilot Demonstration - $250K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dirty="0"/>
                        <a:t>In good standing to do business in NJ (tax clearance)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Yearly  2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 Quarter (Est)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95987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Food / Agriculture Seed Grant - $75K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Yearly 2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 Quarter (Est)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062096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Maternal / Infant Health Seed Grant - $75K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Yearly 2nd Quarter (Est)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55048"/>
                  </a:ext>
                </a:extLst>
              </a:tr>
              <a:tr h="4445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SBIR/STTR Matching Grant - $25K - $50K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Rolling - Open</a:t>
                      </a:r>
                    </a:p>
                  </a:txBody>
                  <a:tcPr>
                    <a:solidFill>
                      <a:srgbClr val="005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32702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D4D7F19-8B8D-42B1-9202-FBE5045C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87" y="5936048"/>
            <a:ext cx="1934638" cy="798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6B867-7D44-299D-0AB3-1B5C1E812FA9}"/>
              </a:ext>
            </a:extLst>
          </p:cNvPr>
          <p:cNvSpPr txBox="1"/>
          <p:nvPr/>
        </p:nvSpPr>
        <p:spPr>
          <a:xfrm>
            <a:off x="777226" y="182409"/>
            <a:ext cx="116512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2">
              <a:defRPr/>
            </a:pPr>
            <a:r>
              <a:rPr lang="en-US" sz="2800" b="1" dirty="0">
                <a:solidFill>
                  <a:srgbClr val="FFFFFF"/>
                </a:solidFill>
                <a:cs typeface="Segoe UI Light" panose="020B0502040204020203" pitchFamily="34" charset="0"/>
              </a:rPr>
              <a:t>CSIT’s Mission   </a:t>
            </a:r>
          </a:p>
          <a:p>
            <a:pPr marL="285750" indent="-285750" defTabSz="914492">
              <a:buFontTx/>
              <a:buChar char="-"/>
              <a:defRPr/>
            </a:pPr>
            <a:r>
              <a:rPr lang="en-US" sz="1800" dirty="0">
                <a:solidFill>
                  <a:srgbClr val="FFFFFF"/>
                </a:solidFill>
                <a:cs typeface="Segoe UI Light" panose="020B0502040204020203" pitchFamily="34" charset="0"/>
              </a:rPr>
              <a:t>Supporting early-stage entrepreneurs / academics developing (R&amp;D) innovation-based companies,</a:t>
            </a:r>
          </a:p>
          <a:p>
            <a:pPr marL="285750" indent="-285750" defTabSz="914492">
              <a:buFontTx/>
              <a:buChar char="-"/>
              <a:defRPr/>
            </a:pPr>
            <a:r>
              <a:rPr lang="en-US" sz="1800" dirty="0">
                <a:solidFill>
                  <a:srgbClr val="FFFFFF"/>
                </a:solidFill>
                <a:cs typeface="Segoe UI Light" panose="020B0502040204020203" pitchFamily="34" charset="0"/>
              </a:rPr>
              <a:t>Encouraging collaboration and connectivity between industry and academia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4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98088FC-D8A0-4798-8BB5-9B9CE9BC8D7B}"/>
              </a:ext>
            </a:extLst>
          </p:cNvPr>
          <p:cNvSpPr txBox="1"/>
          <p:nvPr/>
        </p:nvSpPr>
        <p:spPr>
          <a:xfrm>
            <a:off x="1194824" y="1641332"/>
            <a:ext cx="451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solidFill>
                <a:schemeClr val="bg1"/>
              </a:solidFill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101B25F-8774-4419-B0A3-6B82B7A36F1A}"/>
              </a:ext>
            </a:extLst>
          </p:cNvPr>
          <p:cNvSpPr/>
          <p:nvPr/>
        </p:nvSpPr>
        <p:spPr>
          <a:xfrm flipV="1">
            <a:off x="-514350" y="1048819"/>
            <a:ext cx="13220700" cy="4551151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76B1D-6611-4B1C-8DEC-30B9B18D32AE}"/>
              </a:ext>
            </a:extLst>
          </p:cNvPr>
          <p:cNvSpPr txBox="1"/>
          <p:nvPr/>
        </p:nvSpPr>
        <p:spPr>
          <a:xfrm>
            <a:off x="-213367" y="3484784"/>
            <a:ext cx="63093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JUDITH SHEFT</a:t>
            </a:r>
            <a:endParaRPr lang="en-US" sz="4000" b="1" spc="-13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Executive</a:t>
            </a:r>
            <a:r>
              <a:rPr lang="en-US" sz="3200" spc="-63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Director - CSIT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Jsheft@njcsit.gov</a:t>
            </a:r>
            <a:r>
              <a:rPr lang="en-US" sz="3200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000" b="1" i="0" dirty="0">
              <a:solidFill>
                <a:schemeClr val="bg1"/>
              </a:solidFill>
              <a:effectLst/>
              <a:ea typeface="Cambria"/>
              <a:cs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EA4B38-9A08-4E04-839F-EED8AA2FB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5879" y="5993919"/>
            <a:ext cx="1296121" cy="864081"/>
          </a:xfrm>
          <a:prstGeom prst="rect">
            <a:avLst/>
          </a:prstGeom>
        </p:spPr>
      </p:pic>
      <p:pic>
        <p:nvPicPr>
          <p:cNvPr id="3" name="object 4">
            <a:extLst>
              <a:ext uri="{FF2B5EF4-FFF2-40B4-BE49-F238E27FC236}">
                <a16:creationId xmlns:a16="http://schemas.microsoft.com/office/drawing/2014/main" id="{E12694D3-7B1E-0694-C718-53F59391B40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8667" y="1428331"/>
            <a:ext cx="1826885" cy="184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A180D7-504C-E44F-AC31-9927D522A47B}"/>
              </a:ext>
            </a:extLst>
          </p:cNvPr>
          <p:cNvSpPr txBox="1"/>
          <p:nvPr/>
        </p:nvSpPr>
        <p:spPr>
          <a:xfrm>
            <a:off x="6834027" y="1370297"/>
            <a:ext cx="4709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b="1" dirty="0">
                <a:solidFill>
                  <a:schemeClr val="bg1"/>
                </a:solidFill>
              </a:rPr>
              <a:t>Information on capabilities at NJ universities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defTabSz="914446">
              <a:defRPr/>
            </a:pPr>
            <a:r>
              <a:rPr lang="en-US" sz="2800" dirty="0">
                <a:solidFill>
                  <a:schemeClr val="bg1"/>
                </a:solidFill>
              </a:rPr>
              <a:t>www.researchwithnj.com </a:t>
            </a:r>
          </a:p>
          <a:p>
            <a:pPr defTabSz="914446"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96340-8D18-0F31-B931-592029261A29}"/>
              </a:ext>
            </a:extLst>
          </p:cNvPr>
          <p:cNvSpPr txBox="1"/>
          <p:nvPr/>
        </p:nvSpPr>
        <p:spPr>
          <a:xfrm>
            <a:off x="6834027" y="3114306"/>
            <a:ext cx="49377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2800" b="1" dirty="0">
                <a:solidFill>
                  <a:schemeClr val="bg1"/>
                </a:solidFill>
                <a:latin typeface="Calibri"/>
              </a:rPr>
              <a:t>Grant submission assistance for Federal SBIR/STTR - NJSBDC </a:t>
            </a:r>
            <a:r>
              <a:rPr lang="en-US" sz="2800" dirty="0">
                <a:solidFill>
                  <a:schemeClr val="bg1"/>
                </a:solidFill>
                <a:latin typeface="Calibri"/>
              </a:rPr>
              <a:t>-https://njsbdc.com/techteam/</a:t>
            </a:r>
          </a:p>
        </p:txBody>
      </p:sp>
    </p:spTree>
    <p:extLst>
      <p:ext uri="{BB962C8B-B14F-4D97-AF65-F5344CB8AC3E}">
        <p14:creationId xmlns:p14="http://schemas.microsoft.com/office/powerpoint/2010/main" val="3366200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994CBE-C787-C818-A8AA-A4AF4DBE316C}"/>
              </a:ext>
            </a:extLst>
          </p:cNvPr>
          <p:cNvSpPr/>
          <p:nvPr/>
        </p:nvSpPr>
        <p:spPr>
          <a:xfrm>
            <a:off x="523783" y="2602343"/>
            <a:ext cx="6258757" cy="2574524"/>
          </a:xfrm>
          <a:prstGeom prst="rect">
            <a:avLst/>
          </a:prstGeom>
          <a:solidFill>
            <a:srgbClr val="84BE00"/>
          </a:solidFill>
          <a:ln>
            <a:solidFill>
              <a:srgbClr val="84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F394F-3426-06D2-1670-907B8D07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879" y="5993919"/>
            <a:ext cx="1296121" cy="864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EC645-3917-87E4-E63B-35088EA728E4}"/>
              </a:ext>
            </a:extLst>
          </p:cNvPr>
          <p:cNvSpPr txBox="1"/>
          <p:nvPr/>
        </p:nvSpPr>
        <p:spPr>
          <a:xfrm>
            <a:off x="230304" y="1156654"/>
            <a:ext cx="12025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Companies learn about NJEDA products developed to support tech and biotech startups.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At each event, there will be a brief presentation, featured guest speakers, and time for networking.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F4AC5-A5FE-25C9-AF4D-7512C73B7131}"/>
              </a:ext>
            </a:extLst>
          </p:cNvPr>
          <p:cNvSpPr txBox="1"/>
          <p:nvPr/>
        </p:nvSpPr>
        <p:spPr>
          <a:xfrm>
            <a:off x="7294928" y="2916606"/>
            <a:ext cx="555712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Monthly office hours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Rotating virtual and in-person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In-Person: North Brunswick and Newark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A8FF48-C320-C168-5BDE-C6F0C79731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82" t="11236" r="10530" b="36528"/>
          <a:stretch/>
        </p:blipFill>
        <p:spPr>
          <a:xfrm>
            <a:off x="647484" y="2785750"/>
            <a:ext cx="5995715" cy="220771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E333C2-B29E-D08E-AD34-F7C12D402A7D}"/>
              </a:ext>
            </a:extLst>
          </p:cNvPr>
          <p:cNvSpPr txBox="1"/>
          <p:nvPr/>
        </p:nvSpPr>
        <p:spPr>
          <a:xfrm>
            <a:off x="0" y="6435372"/>
            <a:ext cx="3168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cs typeface="Calibri" panose="020F0502020204030204" pitchFamily="34" charset="0"/>
              </a:defRPr>
            </a:lvl1pPr>
          </a:lstStyle>
          <a:p>
            <a:r>
              <a:rPr lang="en-US">
                <a:ea typeface="Cambria" panose="02040503050406030204" pitchFamily="18" charset="0"/>
                <a:hlinkClick r:id="rId5"/>
              </a:rPr>
              <a:t>www.njeda.gov/innovation-office-hours/</a:t>
            </a:r>
            <a:endParaRPr lang="en-US">
              <a:ea typeface="Cambria" panose="020405030504060302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EF3D0E-8E36-917F-4101-F2E0E0CA02E1}"/>
              </a:ext>
            </a:extLst>
          </p:cNvPr>
          <p:cNvSpPr/>
          <p:nvPr/>
        </p:nvSpPr>
        <p:spPr>
          <a:xfrm>
            <a:off x="-652646" y="356021"/>
            <a:ext cx="4582581" cy="538609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168651" y="417847"/>
            <a:ext cx="10173556" cy="6108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Cambria"/>
                <a:cs typeface="Calibri"/>
              </a:rPr>
              <a:t>Innovation Office Hours 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Cambr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791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98088FC-D8A0-4798-8BB5-9B9CE9BC8D7B}"/>
              </a:ext>
            </a:extLst>
          </p:cNvPr>
          <p:cNvSpPr txBox="1"/>
          <p:nvPr/>
        </p:nvSpPr>
        <p:spPr>
          <a:xfrm>
            <a:off x="1194824" y="1641332"/>
            <a:ext cx="451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solidFill>
                <a:schemeClr val="bg1"/>
              </a:solidFill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101B25F-8774-4419-B0A3-6B82B7A36F1A}"/>
              </a:ext>
            </a:extLst>
          </p:cNvPr>
          <p:cNvSpPr/>
          <p:nvPr/>
        </p:nvSpPr>
        <p:spPr>
          <a:xfrm flipV="1">
            <a:off x="-514350" y="843379"/>
            <a:ext cx="13220700" cy="4822544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76B1D-6611-4B1C-8DEC-30B9B18D32AE}"/>
              </a:ext>
            </a:extLst>
          </p:cNvPr>
          <p:cNvSpPr txBox="1"/>
          <p:nvPr/>
        </p:nvSpPr>
        <p:spPr>
          <a:xfrm>
            <a:off x="1130268" y="1251622"/>
            <a:ext cx="650873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Let’s Connect!</a:t>
            </a:r>
          </a:p>
          <a:p>
            <a:endParaRPr lang="en-US" sz="2000" dirty="0">
              <a:solidFill>
                <a:schemeClr val="bg1"/>
              </a:solidFill>
              <a:ea typeface="Cambria"/>
              <a:cs typeface="Times New Roman"/>
            </a:endParaRPr>
          </a:p>
          <a:p>
            <a:r>
              <a:rPr lang="en-US" sz="3200" b="1" dirty="0">
                <a:solidFill>
                  <a:schemeClr val="bg1"/>
                </a:solidFill>
                <a:ea typeface="Cambria"/>
                <a:cs typeface="Times New Roman"/>
              </a:rPr>
              <a:t>Monika Athwal</a:t>
            </a:r>
          </a:p>
          <a:p>
            <a:r>
              <a:rPr lang="en-US" sz="3200" dirty="0">
                <a:solidFill>
                  <a:schemeClr val="bg1"/>
                </a:solidFill>
                <a:ea typeface="Cambria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Monika.Athwal@njeda.gov</a:t>
            </a:r>
            <a:endParaRPr lang="en-US" sz="3200" dirty="0">
              <a:solidFill>
                <a:schemeClr val="bg1"/>
              </a:solidFill>
              <a:ea typeface="Cambria"/>
              <a:cs typeface="Times New Roman"/>
            </a:endParaRPr>
          </a:p>
          <a:p>
            <a:endParaRPr lang="en-US" sz="3200" b="1" dirty="0">
              <a:solidFill>
                <a:schemeClr val="bg1"/>
              </a:solidFill>
              <a:ea typeface="Cambria"/>
              <a:cs typeface="Times New Roman"/>
            </a:endParaRPr>
          </a:p>
          <a:p>
            <a:r>
              <a:rPr lang="en-US" sz="3200" b="1" dirty="0">
                <a:solidFill>
                  <a:schemeClr val="bg1"/>
                </a:solidFill>
                <a:ea typeface="Cambria"/>
                <a:cs typeface="Times New Roman"/>
              </a:rPr>
              <a:t>Judith Sheft</a:t>
            </a:r>
          </a:p>
          <a:p>
            <a:r>
              <a:rPr lang="en-US" sz="3200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Jsheft@njcsit.gov</a:t>
            </a:r>
            <a:r>
              <a:rPr lang="en-US" sz="3200" dirty="0">
                <a:solidFill>
                  <a:schemeClr val="bg1"/>
                </a:solidFill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2000" b="1" i="0" dirty="0">
              <a:solidFill>
                <a:schemeClr val="bg1"/>
              </a:solidFill>
              <a:effectLst/>
              <a:ea typeface="Cambria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5D2E5-4F23-49FA-8D38-711D03CBCB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067"/>
          <a:stretch/>
        </p:blipFill>
        <p:spPr>
          <a:xfrm>
            <a:off x="8060647" y="1731718"/>
            <a:ext cx="1896153" cy="1837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CE487-D0AB-415B-8589-FEDE121D7B5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9007" y="3824641"/>
            <a:ext cx="843280" cy="802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757209-BE22-4465-A156-4B9546E64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1594" y="3918158"/>
            <a:ext cx="591111" cy="615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0D744B-3FE6-47E2-AC87-6E61A75BFB9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2012" y="3862104"/>
            <a:ext cx="735494" cy="677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EA4B38-9A08-4E04-839F-EED8AA2FB5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5879" y="5993919"/>
            <a:ext cx="1296121" cy="8640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68F98A-7F9F-4BDE-BF92-505E55C444EE}"/>
              </a:ext>
            </a:extLst>
          </p:cNvPr>
          <p:cNvSpPr txBox="1"/>
          <p:nvPr/>
        </p:nvSpPr>
        <p:spPr>
          <a:xfrm>
            <a:off x="7841079" y="4729497"/>
            <a:ext cx="2725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a typeface="Cambria" panose="02040503050406030204" pitchFamily="18" charset="0"/>
              </a:rPr>
              <a:t>@NewJerseyEDA</a:t>
            </a:r>
          </a:p>
        </p:txBody>
      </p:sp>
    </p:spTree>
    <p:extLst>
      <p:ext uri="{BB962C8B-B14F-4D97-AF65-F5344CB8AC3E}">
        <p14:creationId xmlns:p14="http://schemas.microsoft.com/office/powerpoint/2010/main" val="202696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230" b="212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8960" y="-220262"/>
            <a:ext cx="12309920" cy="7078262"/>
            <a:chOff x="0" y="-38100"/>
            <a:chExt cx="4863178" cy="2796350"/>
          </a:xfrm>
        </p:grpSpPr>
        <p:sp>
          <p:nvSpPr>
            <p:cNvPr id="4" name="Freeform 4"/>
            <p:cNvSpPr/>
            <p:nvPr/>
          </p:nvSpPr>
          <p:spPr>
            <a:xfrm>
              <a:off x="0" y="48917"/>
              <a:ext cx="4863178" cy="2709333"/>
            </a:xfrm>
            <a:custGeom>
              <a:avLst/>
              <a:gdLst/>
              <a:ahLst/>
              <a:cxnLst/>
              <a:rect l="l" t="t" r="r" b="b"/>
              <a:pathLst>
                <a:path w="4863178" h="2709333">
                  <a:moveTo>
                    <a:pt x="0" y="0"/>
                  </a:moveTo>
                  <a:lnTo>
                    <a:pt x="4863178" y="0"/>
                  </a:lnTo>
                  <a:lnTo>
                    <a:pt x="48631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A4F70">
                <a:alpha val="4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75859"/>
                </a:lnSpc>
              </a:pPr>
              <a:endParaRPr lang="en-US" sz="1200">
                <a:solidFill>
                  <a:schemeClr val="bg2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90000"/>
          </a:blip>
          <a:srcRect t="19168" b="19168"/>
          <a:stretch>
            <a:fillRect/>
          </a:stretch>
        </p:blipFill>
        <p:spPr>
          <a:xfrm>
            <a:off x="685800" y="369848"/>
            <a:ext cx="10820400" cy="6118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8088FC-D8A0-4798-8BB5-9B9CE9BC8D7B}"/>
              </a:ext>
            </a:extLst>
          </p:cNvPr>
          <p:cNvSpPr txBox="1"/>
          <p:nvPr/>
        </p:nvSpPr>
        <p:spPr>
          <a:xfrm>
            <a:off x="1194824" y="1641332"/>
            <a:ext cx="451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chemeClr val="bg2"/>
              </a:solidFill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48AAE-3FC9-4E6C-31FF-9E212C21CE3D}"/>
              </a:ext>
            </a:extLst>
          </p:cNvPr>
          <p:cNvSpPr txBox="1"/>
          <p:nvPr/>
        </p:nvSpPr>
        <p:spPr>
          <a:xfrm>
            <a:off x="1230385" y="2262014"/>
            <a:ext cx="9731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NJEDA</a:t>
            </a:r>
            <a:r>
              <a:rPr lang="en-US" sz="4000" i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provides a suite of financing and incentive products tailored to support NJ’s Startups and grow NJ’s Innovation Economy </a:t>
            </a:r>
          </a:p>
          <a:p>
            <a:pPr algn="ctr"/>
            <a:endParaRPr lang="en-US" sz="4000" i="1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3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331044" y="230529"/>
            <a:ext cx="10173556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+mn-lt"/>
                <a:ea typeface="Cambria"/>
                <a:cs typeface="+mj-cs"/>
              </a:rPr>
              <a:t>Technology Innovation Team</a:t>
            </a:r>
            <a:endParaRPr lang="en-US" sz="2800" b="1" i="0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ea typeface="Cambria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410697" y="965723"/>
            <a:ext cx="11245346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8592E01B-D2B2-B045-66F6-5E91027C1D2D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EDE1E0-9873-2870-8477-0EA9B3BD8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600" y="5770748"/>
            <a:ext cx="1648911" cy="109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63217-5FE6-6863-3E54-CECEDDF8C959}"/>
              </a:ext>
            </a:extLst>
          </p:cNvPr>
          <p:cNvSpPr txBox="1"/>
          <p:nvPr/>
        </p:nvSpPr>
        <p:spPr>
          <a:xfrm>
            <a:off x="38489" y="628800"/>
            <a:ext cx="8682031" cy="7685829"/>
          </a:xfrm>
          <a:prstGeom prst="snip2Diag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  <a:defRPr/>
            </a:pPr>
            <a:r>
              <a:rPr lang="en-US" sz="2000" dirty="0">
                <a:solidFill>
                  <a:prstClr val="black"/>
                </a:solidFill>
                <a:ea typeface="Cambria"/>
              </a:rPr>
              <a:t>Cecily Kovatch – Managing Director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/>
                <a:cs typeface="+mn-cs"/>
              </a:rPr>
              <a:t>Clark Smith – Director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/>
                <a:cs typeface="+mn-cs"/>
              </a:rPr>
              <a:t>Monika Athwal – Manager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/>
                <a:cs typeface="+mn-cs"/>
              </a:rPr>
              <a:t>Sara Cadeddu – Senior Officer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4BE00"/>
              </a:buClr>
              <a:buSzTx/>
              <a:buFont typeface="System Font Regular"/>
              <a:buChar char="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/>
                <a:cs typeface="+mn-cs"/>
              </a:rPr>
              <a:t>Christopher Shyers – Senior Officer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C25607-ED61-DF5F-89C3-6F328CEC7D11}"/>
              </a:ext>
            </a:extLst>
          </p:cNvPr>
          <p:cNvSpPr txBox="1"/>
          <p:nvPr/>
        </p:nvSpPr>
        <p:spPr>
          <a:xfrm>
            <a:off x="5793614" y="1338162"/>
            <a:ext cx="612014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  <a:defRPr/>
            </a:pPr>
            <a:r>
              <a:rPr lang="en-US" sz="2000" dirty="0">
                <a:solidFill>
                  <a:prstClr val="black"/>
                </a:solidFill>
                <a:ea typeface="Cambria"/>
              </a:rPr>
              <a:t>Fariha Sheikh – Analyst</a:t>
            </a:r>
            <a:endParaRPr lang="en-US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  <a:defRPr/>
            </a:pPr>
            <a:r>
              <a:rPr lang="en-US" sz="2000" dirty="0">
                <a:solidFill>
                  <a:prstClr val="black"/>
                </a:solidFill>
                <a:ea typeface="Cambria"/>
              </a:rPr>
              <a:t>Abdelrhman Seliman – Analyst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  <a:defRPr/>
            </a:pPr>
            <a:r>
              <a:rPr lang="en-US" sz="2000" dirty="0">
                <a:solidFill>
                  <a:prstClr val="black"/>
                </a:solidFill>
                <a:ea typeface="Cambria"/>
              </a:rPr>
              <a:t>Daniela Diaz – Analyst</a:t>
            </a:r>
            <a:endParaRPr lang="en-US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  <a:defRPr/>
            </a:pPr>
            <a:r>
              <a:rPr lang="en-US" sz="2000" dirty="0">
                <a:solidFill>
                  <a:prstClr val="black"/>
                </a:solidFill>
                <a:ea typeface="Cambria"/>
              </a:rPr>
              <a:t>Syed Fatmi – PT Intern </a:t>
            </a:r>
            <a:endParaRPr lang="en-US" sz="2000" dirty="0">
              <a:solidFill>
                <a:prstClr val="black"/>
              </a:solidFill>
              <a:ea typeface="Calibri"/>
              <a:cs typeface="Calibri"/>
            </a:endParaRPr>
          </a:p>
          <a:p>
            <a:pPr marR="0" lvl="0" algn="l" defTabSz="914400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130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79652" y="385883"/>
            <a:ext cx="10173556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597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Featured Products for Life Sciences &amp; Biotech Companies</a:t>
            </a:r>
            <a:endParaRPr lang="en-US" sz="3200" dirty="0">
              <a:solidFill>
                <a:srgbClr val="00597C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410697" y="965723"/>
            <a:ext cx="11245346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8592E01B-D2B2-B045-66F6-5E91027C1D2D}"/>
              </a:ext>
            </a:extLst>
          </p:cNvPr>
          <p:cNvSpPr/>
          <p:nvPr/>
        </p:nvSpPr>
        <p:spPr>
          <a:xfrm rot="16200000">
            <a:off x="9301675" y="-2201688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08E17-0899-B655-AADD-4E10D82561B9}"/>
              </a:ext>
            </a:extLst>
          </p:cNvPr>
          <p:cNvSpPr txBox="1"/>
          <p:nvPr/>
        </p:nvSpPr>
        <p:spPr>
          <a:xfrm>
            <a:off x="291357" y="385883"/>
            <a:ext cx="11609285" cy="4812459"/>
          </a:xfrm>
          <a:prstGeom prst="snip2DiagRect">
            <a:avLst>
              <a:gd name="adj1" fmla="val 0"/>
              <a:gd name="adj2" fmla="val 16667"/>
            </a:avLst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endParaRPr lang="en-US" sz="2800" b="1" i="0" u="none" strike="noStrike" baseline="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Angel Match 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Dilutive direct investment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Technology Business Tax Certificate Transfer (NOL) 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Non-dilutive capital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Angel Investor Tax Credit (ATC) 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Refundable tax credit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NJ Entrepreneur Support Program 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Guarantee for investors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NJ Founders &amp; Funders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Warm intros with investors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NJ Innovation Evergreen Fund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Co-investment with qualified VCs</a:t>
            </a:r>
            <a:endParaRPr lang="en-US" sz="2200" b="1" dirty="0">
              <a:solidFill>
                <a:schemeClr val="accent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Venture Funds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Affinity funds with specific focus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Golden Seeds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Angel investments for women-led companies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200" b="1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CSIT</a:t>
            </a:r>
            <a:r>
              <a:rPr lang="en-US" sz="22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R&amp;D grants &amp; vouchers </a:t>
            </a:r>
            <a:endParaRPr lang="en-US" sz="2200" b="1" dirty="0">
              <a:solidFill>
                <a:schemeClr val="accent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84BE00"/>
              </a:buClr>
            </a:pP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84BE00"/>
              </a:buClr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EDE1E0-9873-2870-8477-0EA9B3BD8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4" y="5492387"/>
            <a:ext cx="1648911" cy="10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5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328333" y="582500"/>
            <a:ext cx="8368819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Angel Match Program</a:t>
            </a:r>
            <a:endParaRPr lang="en-US" sz="2800" dirty="0">
              <a:solidFill>
                <a:srgbClr val="0059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328333" y="1201730"/>
            <a:ext cx="11863667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8592E01B-D2B2-B045-66F6-5E91027C1D2D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63217-5FE6-6863-3E54-CECEDDF8C959}"/>
              </a:ext>
            </a:extLst>
          </p:cNvPr>
          <p:cNvSpPr txBox="1"/>
          <p:nvPr/>
        </p:nvSpPr>
        <p:spPr>
          <a:xfrm>
            <a:off x="164167" y="1218329"/>
            <a:ext cx="11863666" cy="1155183"/>
          </a:xfrm>
          <a:prstGeom prst="snip2Diag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NJEDA matches preferred equity investment in early-stage, product-based technology companies, with a direct investment up to $500,000.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D2B13-5EA6-BE2E-B3C3-F6067A62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4" y="5492387"/>
            <a:ext cx="1648911" cy="1099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259948-F235-46BD-86DB-5D4FC24A07FF}"/>
              </a:ext>
            </a:extLst>
          </p:cNvPr>
          <p:cNvSpPr txBox="1"/>
          <p:nvPr/>
        </p:nvSpPr>
        <p:spPr>
          <a:xfrm>
            <a:off x="2990569" y="1942249"/>
            <a:ext cx="7567220" cy="4565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Note terms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10-year, 3% interest rate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payments for first 7 years, no prepayment penalty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10-year </a:t>
            </a: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Warrant equal to 50% of note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Angels &amp; Funds eligible – min of 2 investors, preferred equity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Product based sales revenue – Min $100K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50% FT Employees &amp; 2 Founders working in NJ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NJ Office (co-working, incubator or leased)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424AA59B-0CA3-4936-970D-0812E84E19BB}"/>
              </a:ext>
            </a:extLst>
          </p:cNvPr>
          <p:cNvSpPr/>
          <p:nvPr/>
        </p:nvSpPr>
        <p:spPr>
          <a:xfrm rot="13408962">
            <a:off x="-1965298" y="2588678"/>
            <a:ext cx="3503303" cy="3703696"/>
          </a:xfrm>
          <a:prstGeom prst="rtTriangle">
            <a:avLst/>
          </a:prstGeom>
          <a:solidFill>
            <a:srgbClr val="84BE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71CAA0-6239-4956-8B74-BB20003BFF63}"/>
              </a:ext>
            </a:extLst>
          </p:cNvPr>
          <p:cNvSpPr txBox="1"/>
          <p:nvPr/>
        </p:nvSpPr>
        <p:spPr>
          <a:xfrm>
            <a:off x="244629" y="6422080"/>
            <a:ext cx="2942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www.njeda.gov/AngelMatch/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0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8AE9-249B-B403-D791-7C7D3E7C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41" y="79702"/>
            <a:ext cx="4051738" cy="9716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rgbClr val="00597C"/>
                </a:solidFill>
                <a:latin typeface="Calibri body"/>
                <a:ea typeface="Calibri"/>
                <a:cs typeface="Calibri"/>
              </a:rPr>
              <a:t>Angel Match Companies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7C22E-8668-A6AA-4BE0-874AC2CD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20" y="1845426"/>
            <a:ext cx="7177907" cy="4450303"/>
          </a:xfrm>
          <a:prstGeom prst="rect">
            <a:avLst/>
          </a:prstGeom>
        </p:spPr>
      </p:pic>
      <p:sp>
        <p:nvSpPr>
          <p:cNvPr id="10" name="Triangle 3">
            <a:extLst>
              <a:ext uri="{FF2B5EF4-FFF2-40B4-BE49-F238E27FC236}">
                <a16:creationId xmlns:a16="http://schemas.microsoft.com/office/drawing/2014/main" id="{41260F3D-7A38-9A6A-C2D5-16A208D54AD9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45CFE5-EB75-20D0-7E52-BDCC41052DCD}"/>
              </a:ext>
            </a:extLst>
          </p:cNvPr>
          <p:cNvCxnSpPr>
            <a:cxnSpLocks/>
          </p:cNvCxnSpPr>
          <p:nvPr/>
        </p:nvCxnSpPr>
        <p:spPr>
          <a:xfrm>
            <a:off x="410697" y="965723"/>
            <a:ext cx="11245346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66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268488" y="631939"/>
            <a:ext cx="10206750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Business Tax Certificate Transfer (NOL)</a:t>
            </a:r>
            <a:endParaRPr lang="en-US" sz="2800" dirty="0">
              <a:solidFill>
                <a:srgbClr val="0059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328333" y="1201730"/>
            <a:ext cx="11863667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8592E01B-D2B2-B045-66F6-5E91027C1D2D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63217-5FE6-6863-3E54-CECEDDF8C959}"/>
              </a:ext>
            </a:extLst>
          </p:cNvPr>
          <p:cNvSpPr txBox="1"/>
          <p:nvPr/>
        </p:nvSpPr>
        <p:spPr>
          <a:xfrm>
            <a:off x="112650" y="1201730"/>
            <a:ext cx="12079349" cy="1212116"/>
          </a:xfrm>
          <a:prstGeom prst="snip2Diag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tabLst>
                <a:tab pos="1371594" algn="l"/>
              </a:tabLst>
            </a:pPr>
            <a:endParaRPr lang="en-US" sz="2000" b="1" dirty="0">
              <a:solidFill>
                <a:srgbClr val="00597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32962" fontAlgn="base">
              <a:spcBef>
                <a:spcPct val="0"/>
              </a:spcBef>
              <a:tabLst>
                <a:tab pos="1371594" algn="l"/>
              </a:tabLst>
            </a:pPr>
            <a:r>
              <a:rPr lang="en-US" sz="2000" dirty="0">
                <a:solidFill>
                  <a:srgbClr val="0059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Enables emerging companies running at an operating loss to sell a percentage of accrued losses to unrelated corporations as a tax credit.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08E17-0899-B655-AADD-4E10D82561B9}"/>
              </a:ext>
            </a:extLst>
          </p:cNvPr>
          <p:cNvSpPr txBox="1"/>
          <p:nvPr/>
        </p:nvSpPr>
        <p:spPr>
          <a:xfrm>
            <a:off x="5371863" y="2135216"/>
            <a:ext cx="5838738" cy="3909992"/>
          </a:xfrm>
          <a:prstGeom prst="snip2DiagRect">
            <a:avLst>
              <a:gd name="adj1" fmla="val 0"/>
              <a:gd name="adj2" fmla="val 16667"/>
            </a:avLst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Protected Proprietary Intellectual Property</a:t>
            </a:r>
          </a:p>
          <a:p>
            <a:pPr marL="285750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Technology or Biotechnology 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 least 1/5/10 NJ FTE (but no PA)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 more than 224 FTE (in the US)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Consecutive years of operating losses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Eligibility must be met at time of application and closing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D2B13-5EA6-BE2E-B3C3-F6067A62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4" y="5492387"/>
            <a:ext cx="1648911" cy="1099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B966D8-412C-4DCD-8FDD-882FA0010237}"/>
              </a:ext>
            </a:extLst>
          </p:cNvPr>
          <p:cNvSpPr txBox="1"/>
          <p:nvPr/>
        </p:nvSpPr>
        <p:spPr>
          <a:xfrm>
            <a:off x="112651" y="6422080"/>
            <a:ext cx="2117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www.njeda.gov/nol/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0C7E2047-3D49-A847-5538-FDFD56A345C9}"/>
              </a:ext>
            </a:extLst>
          </p:cNvPr>
          <p:cNvSpPr/>
          <p:nvPr/>
        </p:nvSpPr>
        <p:spPr>
          <a:xfrm>
            <a:off x="645952" y="3531765"/>
            <a:ext cx="3548543" cy="1212116"/>
          </a:xfrm>
          <a:prstGeom prst="flowChartTerminator">
            <a:avLst/>
          </a:prstGeom>
          <a:solidFill>
            <a:srgbClr val="84BE00"/>
          </a:solidFill>
          <a:ln>
            <a:solidFill>
              <a:srgbClr val="84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D7D10-3E25-E413-FAE9-8EDE82AB2342}"/>
              </a:ext>
            </a:extLst>
          </p:cNvPr>
          <p:cNvSpPr txBox="1"/>
          <p:nvPr/>
        </p:nvSpPr>
        <p:spPr>
          <a:xfrm>
            <a:off x="645951" y="3736269"/>
            <a:ext cx="354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open annually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May-June</a:t>
            </a:r>
          </a:p>
        </p:txBody>
      </p:sp>
    </p:spTree>
    <p:extLst>
      <p:ext uri="{BB962C8B-B14F-4D97-AF65-F5344CB8AC3E}">
        <p14:creationId xmlns:p14="http://schemas.microsoft.com/office/powerpoint/2010/main" val="222529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CA4D7B-F32A-47CB-7C12-CCD2A05AAB97}"/>
              </a:ext>
            </a:extLst>
          </p:cNvPr>
          <p:cNvSpPr/>
          <p:nvPr/>
        </p:nvSpPr>
        <p:spPr>
          <a:xfrm>
            <a:off x="301229" y="1709203"/>
            <a:ext cx="5500889" cy="3657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8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B91FD-2BBD-2AFD-B8E6-ED94DE3C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2" y="-619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40" b="1" dirty="0">
                <a:solidFill>
                  <a:srgbClr val="00597C"/>
                </a:solidFill>
                <a:latin typeface="+mn-lt"/>
              </a:rPr>
              <a:t>NJEDA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9B3F3-EE48-48F4-CEA5-41E63127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fld id="{6358EE78-369A-4A83-91BE-CE1CDBA0BAF0}" type="slidenum">
              <a:rPr lang="en-US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FAC5A-6497-A7F7-5B82-45E37F217756}"/>
              </a:ext>
            </a:extLst>
          </p:cNvPr>
          <p:cNvSpPr txBox="1"/>
          <p:nvPr/>
        </p:nvSpPr>
        <p:spPr>
          <a:xfrm>
            <a:off x="132328" y="1821514"/>
            <a:ext cx="5419547" cy="3455818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/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endParaRPr lang="en-US" sz="1680" dirty="0">
              <a:solidFill>
                <a:srgbClr val="00587B"/>
              </a:solidFill>
              <a:latin typeface="Calibri" panose="020F0502020204030204"/>
              <a:ea typeface="ＭＳ Ｐゴシック" panose="020B0600070205080204" pitchFamily="34" charset="-128"/>
            </a:endParaRP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Cybersecurity software company</a:t>
            </a:r>
            <a:endParaRPr lang="en-US" sz="1440" dirty="0">
              <a:solidFill>
                <a:srgbClr val="00587B"/>
              </a:solidFill>
              <a:latin typeface="Calibri" panose="020F0502020204030204"/>
              <a:ea typeface="ＭＳ Ｐゴシック"/>
              <a:cs typeface="Calibri"/>
            </a:endParaRP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Headquartered in Weehawken</a:t>
            </a:r>
            <a:endParaRPr lang="en-US" sz="1440" dirty="0">
              <a:solidFill>
                <a:srgbClr val="00587B"/>
              </a:solidFill>
              <a:latin typeface="Calibri" panose="020F0502020204030204"/>
              <a:ea typeface="ＭＳ Ｐゴシック"/>
              <a:cs typeface="Calibri"/>
            </a:endParaRP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28 high-skilled &amp; high-paying jobs</a:t>
            </a:r>
            <a:endParaRPr lang="en-US" sz="1440" dirty="0">
              <a:solidFill>
                <a:srgbClr val="00587B"/>
              </a:solidFill>
              <a:latin typeface="Calibri" panose="020F0502020204030204"/>
              <a:ea typeface="ＭＳ Ｐゴシック"/>
              <a:cs typeface="Calibri"/>
            </a:endParaRPr>
          </a:p>
          <a:p>
            <a:pPr marL="658368" indent="-548640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buFont typeface="System Font Regular"/>
              <a:buChar char="►"/>
              <a:tabLst>
                <a:tab pos="1645913" algn="l"/>
              </a:tabLst>
            </a:pPr>
            <a:r>
              <a:rPr lang="en-US" sz="1440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Sameer Malhotra CEO &amp; Founder  “</a:t>
            </a:r>
            <a:r>
              <a:rPr lang="en-US" sz="1440" i="1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with tech valuations down and volatile markets, the venture capital industry has seized up…This year, in particular, having access to the program was a fantastic lifeline to us... programs like this are a compelling reason to stay in the Garden State." </a:t>
            </a:r>
            <a:endParaRPr lang="en-US" sz="1440" dirty="0">
              <a:solidFill>
                <a:srgbClr val="00587B"/>
              </a:solidFill>
              <a:latin typeface="Calibri" panose="020F0502020204030204"/>
              <a:ea typeface="ＭＳ Ｐゴシック"/>
            </a:endParaRPr>
          </a:p>
          <a:p>
            <a:pPr marL="109728" defTabSz="11195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4BE00"/>
              </a:buClr>
              <a:tabLst>
                <a:tab pos="1645913" algn="l"/>
              </a:tabLst>
            </a:pPr>
            <a:r>
              <a:rPr lang="en-US" sz="1440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             - Business Insider, June 2023</a:t>
            </a:r>
            <a:endParaRPr lang="en-US" sz="1440" dirty="0">
              <a:solidFill>
                <a:srgbClr val="00587B"/>
              </a:solidFill>
              <a:latin typeface="Calibri" panose="020F0502020204030204"/>
              <a:ea typeface="ＭＳ Ｐゴシック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F0782-0300-DA78-BF9A-1402783B02D0}"/>
              </a:ext>
            </a:extLst>
          </p:cNvPr>
          <p:cNvSpPr txBox="1"/>
          <p:nvPr/>
        </p:nvSpPr>
        <p:spPr>
          <a:xfrm>
            <a:off x="301229" y="1732087"/>
            <a:ext cx="3027532" cy="553998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b="1" dirty="0" err="1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TrueFort</a:t>
            </a:r>
            <a:r>
              <a:rPr lang="en-US" sz="2880" b="1" dirty="0">
                <a:solidFill>
                  <a:srgbClr val="00587B"/>
                </a:solidFill>
                <a:latin typeface="Calibri" panose="020F0502020204030204"/>
                <a:ea typeface="ＭＳ Ｐゴシック"/>
              </a:rPr>
              <a:t>, Inc.</a:t>
            </a:r>
            <a:endParaRPr lang="en-US" sz="2880" b="1" dirty="0">
              <a:solidFill>
                <a:srgbClr val="00587B"/>
              </a:solidFill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39004-058C-A127-9A2B-B46E96C4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0" b="19728"/>
          <a:stretch/>
        </p:blipFill>
        <p:spPr>
          <a:xfrm>
            <a:off x="7336108" y="979468"/>
            <a:ext cx="2812766" cy="48797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5E6C63-6DB7-224E-0AEC-723A9E1213F8}"/>
              </a:ext>
            </a:extLst>
          </p:cNvPr>
          <p:cNvCxnSpPr>
            <a:cxnSpLocks/>
          </p:cNvCxnSpPr>
          <p:nvPr/>
        </p:nvCxnSpPr>
        <p:spPr>
          <a:xfrm>
            <a:off x="160022" y="979468"/>
            <a:ext cx="11927345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riangle 3">
            <a:extLst>
              <a:ext uri="{FF2B5EF4-FFF2-40B4-BE49-F238E27FC236}">
                <a16:creationId xmlns:a16="http://schemas.microsoft.com/office/drawing/2014/main" id="{2A9CD031-266E-90C9-83E7-9C726F2DA0CD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8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76A23-F9F3-3E55-8A81-A05E05FB2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4" y="5492387"/>
            <a:ext cx="1648911" cy="1099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6FBDF-2D50-CCC1-B01E-AC81E366E2B5}"/>
              </a:ext>
            </a:extLst>
          </p:cNvPr>
          <p:cNvSpPr txBox="1">
            <a:spLocks/>
          </p:cNvSpPr>
          <p:nvPr/>
        </p:nvSpPr>
        <p:spPr>
          <a:xfrm>
            <a:off x="316176" y="386905"/>
            <a:ext cx="10173556" cy="6108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kern="0" dirty="0">
                <a:solidFill>
                  <a:srgbClr val="00597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Angel Investor Tax Credit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29DFD-D4C0-F461-438A-C559C7E14629}"/>
              </a:ext>
            </a:extLst>
          </p:cNvPr>
          <p:cNvCxnSpPr>
            <a:cxnSpLocks/>
          </p:cNvCxnSpPr>
          <p:nvPr/>
        </p:nvCxnSpPr>
        <p:spPr>
          <a:xfrm>
            <a:off x="410697" y="965723"/>
            <a:ext cx="11245346" cy="0"/>
          </a:xfrm>
          <a:prstGeom prst="line">
            <a:avLst/>
          </a:prstGeom>
          <a:ln w="19050">
            <a:solidFill>
              <a:srgbClr val="84B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63217-5FE6-6863-3E54-CECEDDF8C959}"/>
              </a:ext>
            </a:extLst>
          </p:cNvPr>
          <p:cNvSpPr txBox="1"/>
          <p:nvPr/>
        </p:nvSpPr>
        <p:spPr>
          <a:xfrm>
            <a:off x="200397" y="1121861"/>
            <a:ext cx="11791205" cy="1155183"/>
          </a:xfrm>
          <a:prstGeom prst="snip2Diag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NJEDA provides refundable tax credits to private investors in eligible NJ technology/biotechnology companies. </a:t>
            </a:r>
            <a:endParaRPr lang="en-US" sz="2000" b="1" i="0" u="none" strike="noStrike" baseline="0" dirty="0">
              <a:solidFill>
                <a:srgbClr val="333333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84BE00"/>
              </a:buClr>
            </a:pPr>
            <a:endParaRPr lang="en-US" sz="2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4FC859-A791-4E8C-BABE-BC9C2858DE08}"/>
              </a:ext>
            </a:extLst>
          </p:cNvPr>
          <p:cNvSpPr txBox="1"/>
          <p:nvPr/>
        </p:nvSpPr>
        <p:spPr>
          <a:xfrm>
            <a:off x="1155804" y="2225908"/>
            <a:ext cx="6783411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20% tax credit; 5% bonus based on diversity/location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Full-time employees (FTE)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 least 1, no more than 225</a:t>
            </a:r>
          </a:p>
          <a:p>
            <a:pPr marL="742950" lvl="1" indent="-285750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75% of all employees working in New Jersey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Must be commercializing an eligible technology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Investment must be a non-refundable transfer of cash</a:t>
            </a:r>
          </a:p>
          <a:p>
            <a:pPr marL="285750" indent="-285750" algn="l">
              <a:lnSpc>
                <a:spcPct val="150000"/>
              </a:lnSpc>
              <a:buClr>
                <a:srgbClr val="84BE00"/>
              </a:buClr>
              <a:buFont typeface="System Font Regular"/>
              <a:buChar char="►"/>
            </a:pPr>
            <a:r>
              <a:rPr lang="en-US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Fully submitted application within 6 months of investment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1368F-DC09-4D74-8845-9D0EABBB43D1}"/>
              </a:ext>
            </a:extLst>
          </p:cNvPr>
          <p:cNvSpPr txBox="1"/>
          <p:nvPr/>
        </p:nvSpPr>
        <p:spPr>
          <a:xfrm>
            <a:off x="112651" y="6422080"/>
            <a:ext cx="314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www.njeda.gov/angeltaxcredit/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AB64AFB-4282-6DCA-2311-DBA36D958E71}"/>
              </a:ext>
            </a:extLst>
          </p:cNvPr>
          <p:cNvSpPr/>
          <p:nvPr/>
        </p:nvSpPr>
        <p:spPr>
          <a:xfrm rot="16200000">
            <a:off x="8882225" y="-2108045"/>
            <a:ext cx="1201729" cy="5417820"/>
          </a:xfrm>
          <a:prstGeom prst="triangle">
            <a:avLst>
              <a:gd name="adj" fmla="val 100000"/>
            </a:avLst>
          </a:prstGeom>
          <a:solidFill>
            <a:srgbClr val="84BE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137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YcVrRtbWaUAvDeXgTBA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8a431-85d9-4a0f-8e60-edc5bb70af11">
      <Terms xmlns="http://schemas.microsoft.com/office/infopath/2007/PartnerControls"/>
    </lcf76f155ced4ddcb4097134ff3c332f>
    <TaxCatchAll xmlns="7e442f8c-2b69-4ac9-9723-b3795c5148a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863819DAE2E4A8CE3BF0A95163D5D" ma:contentTypeVersion="14" ma:contentTypeDescription="Create a new document." ma:contentTypeScope="" ma:versionID="7db6c78301c49a93a612108087f37289">
  <xsd:schema xmlns:xsd="http://www.w3.org/2001/XMLSchema" xmlns:xs="http://www.w3.org/2001/XMLSchema" xmlns:p="http://schemas.microsoft.com/office/2006/metadata/properties" xmlns:ns2="1418a431-85d9-4a0f-8e60-edc5bb70af11" xmlns:ns3="7e442f8c-2b69-4ac9-9723-b3795c5148a8" targetNamespace="http://schemas.microsoft.com/office/2006/metadata/properties" ma:root="true" ma:fieldsID="74ed3908a41a1b470d16235775fe1333" ns2:_="" ns3:_="">
    <xsd:import namespace="1418a431-85d9-4a0f-8e60-edc5bb70af11"/>
    <xsd:import namespace="7e442f8c-2b69-4ac9-9723-b3795c5148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8a431-85d9-4a0f-8e60-edc5bb70a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43866a5-a1f1-4687-bbc9-01e29c0351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42f8c-2b69-4ac9-9723-b3795c5148a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d054935-6ecd-49d3-ba11-b0d4dddecb41}" ma:internalName="TaxCatchAll" ma:showField="CatchAllData" ma:web="7e442f8c-2b69-4ac9-9723-b3795c5148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E57195-4AF8-41D1-ACB6-B40E2A5F17AF}">
  <ds:schemaRefs>
    <ds:schemaRef ds:uri="1418a431-85d9-4a0f-8e60-edc5bb70af11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7e442f8c-2b69-4ac9-9723-b3795c5148a8"/>
  </ds:schemaRefs>
</ds:datastoreItem>
</file>

<file path=customXml/itemProps2.xml><?xml version="1.0" encoding="utf-8"?>
<ds:datastoreItem xmlns:ds="http://schemas.openxmlformats.org/officeDocument/2006/customXml" ds:itemID="{2003DFFB-D555-40DD-97CC-48DA8981C584}">
  <ds:schemaRefs>
    <ds:schemaRef ds:uri="1418a431-85d9-4a0f-8e60-edc5bb70af11"/>
    <ds:schemaRef ds:uri="7e442f8c-2b69-4ac9-9723-b3795c5148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8FF448-FFCB-44A6-A222-3CEA2FD874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7279</TotalTime>
  <Words>1060</Words>
  <Application>Microsoft Office PowerPoint</Application>
  <PresentationFormat>Widescreen</PresentationFormat>
  <Paragraphs>157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body</vt:lpstr>
      <vt:lpstr>Calibri Light</vt:lpstr>
      <vt:lpstr>Cambria</vt:lpstr>
      <vt:lpstr>Roboto</vt:lpstr>
      <vt:lpstr>Segoe UI Light</vt:lpstr>
      <vt:lpstr>System Font Regular</vt:lpstr>
      <vt:lpstr>Times New Roman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Angel Match Companies</vt:lpstr>
      <vt:lpstr>PowerPoint Presentation</vt:lpstr>
      <vt:lpstr>NJEDA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 Diaz</dc:creator>
  <cp:lastModifiedBy>Daniela Diaz</cp:lastModifiedBy>
  <cp:revision>59</cp:revision>
  <dcterms:created xsi:type="dcterms:W3CDTF">2024-07-31T17:02:13Z</dcterms:created>
  <dcterms:modified xsi:type="dcterms:W3CDTF">2024-10-18T19:06:32Z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0x010100789863819DAE2E4A8CE3BF0A95163D5D</vt:lpwstr>
  </property>
  <property fmtid="{D5CDD505-2E9C-101B-9397-08002B2CF9AE}" pid="3" name="MediaServiceImageTags">
    <vt:lpwstr/>
  </property>
</Properties>
</file>